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4" r:id="rId7"/>
    <p:sldId id="263" r:id="rId8"/>
    <p:sldId id="265" r:id="rId9"/>
    <p:sldId id="258" r:id="rId10"/>
    <p:sldId id="266" r:id="rId11"/>
    <p:sldId id="268" r:id="rId12"/>
    <p:sldId id="269" r:id="rId13"/>
    <p:sldId id="270" r:id="rId14"/>
    <p:sldId id="257" r:id="rId15"/>
    <p:sldId id="267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512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936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944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70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765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14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433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378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376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636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93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F8463A-6D05-434C-A292-5C66442987E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EB4BA-865D-4E52-994E-0883A66DB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982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jpe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tmp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2/25/Jan_Vil%C3%ADmek_-_Josef_Kajet%C3%A1n_Tyl.jpg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://commons.wikimedia.org/wiki/File:Jan_Vil%C3%ADmek_-_Franti%C5%A1ek_%C5%A0kroup.jpg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4.bp.blogspot.com/-Ns3QiqhrDvw/TbrEFhohx8I/AAAAAAAAMwY/z3nGreoE3XE/s1600/P1210873.JPG" TargetMode="Externa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1.png"/><Relationship Id="rId7" Type="http://schemas.openxmlformats.org/officeDocument/2006/relationships/hyperlink" Target="http://commons.wikimedia.org/wiki/File:Jan_Vil%C3%ADmek_-_Karel_Strakat%C3%BD_HL.jpg" TargetMode="External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hyperlink" Target="http://upload.wikimedia.org/wikipedia/commons/a/ad/Skroup-Anthem.jpg" TargetMode="Externa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hyperlink" Target="http://upload.wikimedia.org/wikipedia/commons/0/06/Austro-Hungarian_Monarchy_(1914).svg" TargetMode="External"/><Relationship Id="rId12" Type="http://schemas.openxmlformats.org/officeDocument/2006/relationships/image" Target="../media/image14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openxmlformats.org/officeDocument/2006/relationships/hyperlink" Target="http://upload.wikimedia.org/wikipedia/commons/8/81/Druh%C3%A1_%C4%8Ceskoslovensk%C3%A1_republika_1938.png" TargetMode="External"/><Relationship Id="rId5" Type="http://schemas.openxmlformats.org/officeDocument/2006/relationships/hyperlink" Target="http://upload.wikimedia.org/wikipedia/commons/4/41/Flag_of_Austria-Hungary_1869-1918.svg" TargetMode="External"/><Relationship Id="rId10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hyperlink" Target="http://upload.wikimedia.org/wikipedia/commons/2/2d/Flag_of_Czechoslovakia.sv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png"/><Relationship Id="rId7" Type="http://schemas.openxmlformats.org/officeDocument/2006/relationships/hyperlink" Target="http://upload.wikimedia.org/wikipedia/commons/8/83/ProtectoradoBohemiaMoravia.PNG" TargetMode="External"/><Relationship Id="rId12" Type="http://schemas.openxmlformats.org/officeDocument/2006/relationships/image" Target="../media/image17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hyperlink" Target="http://upload.wikimedia.org/wikipedia/commons/5/57/Czechoslovakia_1956%E2%80%931990.svg" TargetMode="External"/><Relationship Id="rId5" Type="http://schemas.openxmlformats.org/officeDocument/2006/relationships/hyperlink" Target="http://upload.wikimedia.org/wikipedia/commons/b/b5/Flag_of_Bohmen_und_Mahren.svg" TargetMode="External"/><Relationship Id="rId10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hyperlink" Target="http://upload.wikimedia.org/wikipedia/commons/2/2d/Flag_of_Czechoslovakia.sv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.png"/><Relationship Id="rId7" Type="http://schemas.openxmlformats.org/officeDocument/2006/relationships/hyperlink" Target="http://upload.wikimedia.org/wikipedia/commons/d/d0/EU_location_CZE.svg" TargetMode="External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hyperlink" Target="http://upload.wikimedia.org/wikipedia/commons/2/2d/Flag_of_Czechoslovakia.svg" TargetMode="Externa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c/cb/Flag_of_the_Czech_Republic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044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31590"/>
            <a:ext cx="7772400" cy="11025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67287635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Česká státní hymna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Při výuce o českém dramatu 19. století se žáci seznamují s dílem Josefa Kajetána Tyla. Prezentace podrobněji rozvíjí uváděný fakt, že je autorem slov naší státní hymny a přibližuje žákům okolnosti jejího vzniku i její další osudy.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26. 1.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2014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97856" y="0"/>
            <a:ext cx="8883709" cy="1531420"/>
            <a:chOff x="-92650" y="483518"/>
            <a:chExt cx="8883709" cy="1531420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13553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7654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511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grpSp>
        <p:nvGrpSpPr>
          <p:cNvPr id="3" name="Skupina 2"/>
          <p:cNvGrpSpPr/>
          <p:nvPr/>
        </p:nvGrpSpPr>
        <p:grpSpPr>
          <a:xfrm>
            <a:off x="1187624" y="2096942"/>
            <a:ext cx="1872208" cy="936104"/>
            <a:chOff x="1187624" y="2096942"/>
            <a:chExt cx="1872208" cy="936104"/>
          </a:xfrm>
        </p:grpSpPr>
        <p:sp>
          <p:nvSpPr>
            <p:cNvPr id="13" name="Obdélník 12"/>
            <p:cNvSpPr/>
            <p:nvPr/>
          </p:nvSpPr>
          <p:spPr>
            <a:xfrm>
              <a:off x="1187624" y="2096942"/>
              <a:ext cx="1872208" cy="9361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Podnadpis 2"/>
            <p:cNvSpPr txBox="1">
              <a:spLocks/>
            </p:cNvSpPr>
            <p:nvPr/>
          </p:nvSpPr>
          <p:spPr>
            <a:xfrm>
              <a:off x="1331640" y="2240958"/>
              <a:ext cx="1512168" cy="64807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36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ČESKÁ</a:t>
              </a:r>
              <a:endPara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5" name="Podnadpis 2"/>
          <p:cNvSpPr txBox="1">
            <a:spLocks/>
          </p:cNvSpPr>
          <p:nvPr/>
        </p:nvSpPr>
        <p:spPr>
          <a:xfrm>
            <a:off x="6517914" y="4515966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2014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6084168" y="2096941"/>
            <a:ext cx="1872208" cy="936104"/>
            <a:chOff x="5220072" y="1675183"/>
            <a:chExt cx="1872208" cy="936104"/>
          </a:xfrm>
        </p:grpSpPr>
        <p:sp>
          <p:nvSpPr>
            <p:cNvPr id="23" name="Obdélník 22"/>
            <p:cNvSpPr/>
            <p:nvPr/>
          </p:nvSpPr>
          <p:spPr>
            <a:xfrm>
              <a:off x="5220072" y="1675183"/>
              <a:ext cx="1872208" cy="936104"/>
            </a:xfrm>
            <a:prstGeom prst="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Podnadpis 2"/>
            <p:cNvSpPr txBox="1">
              <a:spLocks/>
            </p:cNvSpPr>
            <p:nvPr/>
          </p:nvSpPr>
          <p:spPr>
            <a:xfrm>
              <a:off x="5220072" y="1819199"/>
              <a:ext cx="1872208" cy="64807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3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HYMNA</a:t>
              </a:r>
              <a:endParaRPr lang="cs-CZ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635896" y="2096940"/>
            <a:ext cx="1872208" cy="936104"/>
            <a:chOff x="5220072" y="1675183"/>
            <a:chExt cx="1872208" cy="936104"/>
          </a:xfrm>
          <a:solidFill>
            <a:srgbClr val="002060"/>
          </a:solidFill>
        </p:grpSpPr>
        <p:sp>
          <p:nvSpPr>
            <p:cNvPr id="31" name="Obdélník 30"/>
            <p:cNvSpPr/>
            <p:nvPr/>
          </p:nvSpPr>
          <p:spPr>
            <a:xfrm>
              <a:off x="5220072" y="1675183"/>
              <a:ext cx="1872208" cy="936104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Podnadpis 2"/>
            <p:cNvSpPr txBox="1">
              <a:spLocks/>
            </p:cNvSpPr>
            <p:nvPr/>
          </p:nvSpPr>
          <p:spPr>
            <a:xfrm>
              <a:off x="5220072" y="1819199"/>
              <a:ext cx="1872208" cy="648071"/>
            </a:xfrm>
            <a:prstGeom prst="rect">
              <a:avLst/>
            </a:prstGeom>
            <a:solidFill>
              <a:srgbClr val="FF0000"/>
            </a:solidFill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36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STÁTNÍ</a:t>
              </a:r>
              <a:endParaRPr lang="cs-CZ" sz="3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9854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1540" y="1131590"/>
            <a:ext cx="8280920" cy="2497881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h</a:t>
            </a:r>
            <a:r>
              <a:rPr lang="cs-CZ" sz="1600" dirty="0" smtClean="0">
                <a:solidFill>
                  <a:srgbClr val="002060"/>
                </a:solidFill>
              </a:rPr>
              <a:t>ymnus - </a:t>
            </a:r>
            <a:r>
              <a:rPr lang="cs-CZ" sz="1600" dirty="0" smtClean="0">
                <a:solidFill>
                  <a:schemeClr val="tx1"/>
                </a:solidFill>
              </a:rPr>
              <a:t>oslavný zpěv, původně na počest bohů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hymna - </a:t>
            </a:r>
            <a:r>
              <a:rPr lang="cs-CZ" sz="1600" dirty="0" smtClean="0">
                <a:solidFill>
                  <a:schemeClr val="tx1"/>
                </a:solidFill>
              </a:rPr>
              <a:t>hudební skladba slavnostního obsahu identifikující se vzájemně s určitou institucí (stát, fotbalový klub atd.)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státní hymna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>
                <a:solidFill>
                  <a:schemeClr val="tx1"/>
                </a:solidFill>
              </a:rPr>
              <a:t>vlastenecká píseň či hudební skladba obvykle hrána při státních oslavách a jiných slavnostních příležitostech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v</a:t>
            </a:r>
            <a:r>
              <a:rPr lang="cs-CZ" sz="1600" dirty="0" smtClean="0">
                <a:solidFill>
                  <a:schemeClr val="tx1"/>
                </a:solidFill>
              </a:rPr>
              <a:t> Evropě se stávala oficiálním státním symbolem už přibližně od 19. století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>
                <a:solidFill>
                  <a:schemeClr val="tx1"/>
                </a:solidFill>
              </a:rPr>
              <a:t>kvůli překladovým variantám rozdílných pojmů národ a stát a splývání těchto pojmů v běžné konverzaci, bývají tyto hymny často označované jako </a:t>
            </a:r>
            <a:r>
              <a:rPr lang="cs-CZ" sz="1600" dirty="0" smtClean="0">
                <a:solidFill>
                  <a:srgbClr val="002060"/>
                </a:solidFill>
              </a:rPr>
              <a:t>národní</a:t>
            </a:r>
            <a:r>
              <a:rPr lang="cs-CZ" sz="1600" dirty="0" smtClean="0">
                <a:solidFill>
                  <a:schemeClr val="tx1"/>
                </a:solidFill>
              </a:rPr>
              <a:t> – </a:t>
            </a:r>
            <a:r>
              <a:rPr lang="cs-CZ" sz="1600" dirty="0" smtClean="0">
                <a:solidFill>
                  <a:srgbClr val="FF0000"/>
                </a:solidFill>
              </a:rPr>
              <a:t>podle názoru autora prezentace by však (jde-li o státní symbol) měly být označovány </a:t>
            </a:r>
            <a:r>
              <a:rPr lang="cs-CZ" sz="1600" u="sng" dirty="0" smtClean="0">
                <a:solidFill>
                  <a:srgbClr val="FF0000"/>
                </a:solidFill>
              </a:rPr>
              <a:t>jen jako státní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smtClean="0">
                <a:solidFill>
                  <a:schemeClr val="tx1"/>
                </a:solidFill>
              </a:rPr>
              <a:t>pak jde totiž o hymnu všech obyvatel státu, všech národů, které v něm žijí </a:t>
            </a:r>
            <a:r>
              <a:rPr lang="cs-CZ" sz="1600" dirty="0" smtClean="0">
                <a:solidFill>
                  <a:srgbClr val="002060"/>
                </a:solidFill>
              </a:rPr>
              <a:t> 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DEFINICE POJMŮ</a:t>
            </a:r>
            <a:endParaRPr lang="cs-CZ" sz="4000" dirty="0">
              <a:solidFill>
                <a:srgbClr val="FF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508104" y="4295466"/>
            <a:ext cx="1584176" cy="720080"/>
            <a:chOff x="4860032" y="4331471"/>
            <a:chExt cx="1584176" cy="720080"/>
          </a:xfrm>
        </p:grpSpPr>
        <p:sp>
          <p:nvSpPr>
            <p:cNvPr id="10" name="Obdélník 9"/>
            <p:cNvSpPr/>
            <p:nvPr/>
          </p:nvSpPr>
          <p:spPr>
            <a:xfrm>
              <a:off x="4860032" y="4331471"/>
              <a:ext cx="1584176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Podnadpis 2"/>
            <p:cNvSpPr txBox="1">
              <a:spLocks/>
            </p:cNvSpPr>
            <p:nvPr/>
          </p:nvSpPr>
          <p:spPr>
            <a:xfrm>
              <a:off x="4896036" y="4367475"/>
              <a:ext cx="1512168" cy="64807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STÁTNÍ HYMNA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447764" y="4282774"/>
            <a:ext cx="1584176" cy="720080"/>
            <a:chOff x="2123728" y="4299942"/>
            <a:chExt cx="1584176" cy="720080"/>
          </a:xfrm>
        </p:grpSpPr>
        <p:grpSp>
          <p:nvGrpSpPr>
            <p:cNvPr id="12" name="Skupina 11"/>
            <p:cNvGrpSpPr/>
            <p:nvPr/>
          </p:nvGrpSpPr>
          <p:grpSpPr>
            <a:xfrm>
              <a:off x="2123728" y="4299942"/>
              <a:ext cx="1584176" cy="720080"/>
              <a:chOff x="2123728" y="4299942"/>
              <a:chExt cx="1584176" cy="720080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2123728" y="4299942"/>
                <a:ext cx="1584176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Podnadpis 2"/>
              <p:cNvSpPr txBox="1">
                <a:spLocks/>
              </p:cNvSpPr>
              <p:nvPr/>
            </p:nvSpPr>
            <p:spPr>
              <a:xfrm>
                <a:off x="2159732" y="4331471"/>
                <a:ext cx="1512168" cy="64807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8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NÁRODNÍ HYMNA</a:t>
                </a:r>
                <a:endParaRPr lang="cs-CZ" sz="18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14" name="Přímá spojnice 13"/>
            <p:cNvCxnSpPr/>
            <p:nvPr/>
          </p:nvCxnSpPr>
          <p:spPr>
            <a:xfrm flipV="1">
              <a:off x="2123728" y="4315706"/>
              <a:ext cx="1584176" cy="688551"/>
            </a:xfrm>
            <a:prstGeom prst="line">
              <a:avLst/>
            </a:prstGeom>
            <a:ln w="412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80948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40794" y="4773832"/>
            <a:ext cx="2016224" cy="337641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Text: Josef Kajetán Tyl </a:t>
            </a:r>
            <a:r>
              <a:rPr lang="cs-CZ" sz="1600" dirty="0" smtClean="0">
                <a:solidFill>
                  <a:srgbClr val="002060"/>
                </a:solidFill>
              </a:rPr>
              <a:t> 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TEXT A NOTOVÝ ZÁPIS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3" name="Picture 2" descr="noty_hymna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46899"/>
            <a:ext cx="2634533" cy="3528392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331640" y="1146899"/>
            <a:ext cx="2634533" cy="3557845"/>
            <a:chOff x="1547664" y="1146899"/>
            <a:chExt cx="2634533" cy="3557845"/>
          </a:xfrm>
        </p:grpSpPr>
        <p:sp>
          <p:nvSpPr>
            <p:cNvPr id="4" name="Obdélník 3"/>
            <p:cNvSpPr/>
            <p:nvPr/>
          </p:nvSpPr>
          <p:spPr>
            <a:xfrm>
              <a:off x="1547664" y="1146899"/>
              <a:ext cx="2634533" cy="3557845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1640794" y="1297234"/>
              <a:ext cx="2448272" cy="325717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600" b="1" dirty="0">
                  <a:solidFill>
                    <a:schemeClr val="tx1"/>
                  </a:solidFill>
                </a:rPr>
                <a:t>Kde domov můj?</a:t>
              </a:r>
              <a:r>
                <a:rPr lang="cs-CZ" sz="1600" dirty="0">
                  <a:solidFill>
                    <a:schemeClr val="tx1"/>
                  </a:solidFill>
                </a:rPr>
                <a:t/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Fr. Škroup - J.K.Tyl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/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Kde domov můj?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kde domov můj?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Voda hučí po lučinách,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bory šumí po skalinách,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v sadě skví se jara květ,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zemský ráj to na pohled;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a to je ta krásná země,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země česká, domov můj,</a:t>
              </a:r>
              <a:br>
                <a:rPr lang="cs-CZ" sz="1600" dirty="0">
                  <a:solidFill>
                    <a:schemeClr val="tx1"/>
                  </a:solidFill>
                </a:rPr>
              </a:br>
              <a:r>
                <a:rPr lang="cs-CZ" sz="1600" dirty="0">
                  <a:solidFill>
                    <a:schemeClr val="tx1"/>
                  </a:solidFill>
                </a:rPr>
                <a:t>země česká, domov </a:t>
              </a:r>
              <a:r>
                <a:rPr lang="cs-CZ" sz="1800" dirty="0">
                  <a:solidFill>
                    <a:schemeClr val="tx1"/>
                  </a:solidFill>
                </a:rPr>
                <a:t>můj.</a:t>
              </a:r>
              <a:r>
                <a:rPr lang="cs-CZ" sz="1800" dirty="0"/>
                <a:t/>
              </a:r>
              <a:br>
                <a:rPr lang="cs-CZ" sz="1800" dirty="0"/>
              </a:br>
              <a:endPara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7" name="Podnadpis 2"/>
          <p:cNvSpPr txBox="1">
            <a:spLocks/>
          </p:cNvSpPr>
          <p:nvPr/>
        </p:nvSpPr>
        <p:spPr>
          <a:xfrm>
            <a:off x="5283439" y="4801231"/>
            <a:ext cx="2571166" cy="3376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chemeClr val="tx1"/>
                </a:solidFill>
              </a:rPr>
              <a:t>Hudba: František Škroup </a:t>
            </a:r>
            <a:r>
              <a:rPr lang="cs-CZ" sz="1600" dirty="0" smtClean="0">
                <a:solidFill>
                  <a:srgbClr val="002060"/>
                </a:solidFill>
              </a:rPr>
              <a:t> 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182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059582"/>
            <a:ext cx="5436604" cy="3816424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n</a:t>
            </a:r>
            <a:r>
              <a:rPr lang="cs-CZ" sz="1600" dirty="0" smtClean="0">
                <a:solidFill>
                  <a:schemeClr val="tx1"/>
                </a:solidFill>
              </a:rPr>
              <a:t>arozen 4. 2. 1808 v Kutné Hoře, zemřel 11. 7. 1856 v Plzni (dnes je v ní Divadlo J. K. </a:t>
            </a:r>
            <a:r>
              <a:rPr lang="cs-CZ" sz="1600" dirty="0">
                <a:solidFill>
                  <a:schemeClr val="tx1"/>
                </a:solidFill>
              </a:rPr>
              <a:t>T</a:t>
            </a:r>
            <a:r>
              <a:rPr lang="cs-CZ" sz="1600" dirty="0" smtClean="0">
                <a:solidFill>
                  <a:schemeClr val="tx1"/>
                </a:solidFill>
              </a:rPr>
              <a:t>yla)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český dramatik, prozaik, kritik a publicista (redaktor časopisu Kwěty)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n</a:t>
            </a:r>
            <a:r>
              <a:rPr lang="cs-CZ" sz="1600" dirty="0" smtClean="0">
                <a:solidFill>
                  <a:schemeClr val="tx1"/>
                </a:solidFill>
              </a:rPr>
              <a:t>adšený vlastenec, všechny kroky musí být motivovány láskou k národu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zakladatel moderního českého divadla, nejvýraznější osobnost mezi dramatiky své generace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v</a:t>
            </a:r>
            <a:r>
              <a:rPr lang="cs-CZ" sz="1600" dirty="0" smtClean="0">
                <a:solidFill>
                  <a:schemeClr val="tx1"/>
                </a:solidFill>
              </a:rPr>
              <a:t>elkou část života strávil jako kočovný herec, později měl dokonce vlastní ochotnický soubor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nejvýznamnější próza: </a:t>
            </a:r>
            <a:r>
              <a:rPr lang="cs-CZ" sz="1600" dirty="0" smtClean="0">
                <a:solidFill>
                  <a:schemeClr val="tx1"/>
                </a:solidFill>
              </a:rPr>
              <a:t>Dekret kutnohorský, Poslední Čech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n</a:t>
            </a:r>
            <a:r>
              <a:rPr lang="cs-CZ" sz="1600" dirty="0" smtClean="0">
                <a:solidFill>
                  <a:srgbClr val="002060"/>
                </a:solidFill>
              </a:rPr>
              <a:t>ejvýznamnější dramata: </a:t>
            </a:r>
            <a:r>
              <a:rPr lang="cs-CZ" sz="1600" dirty="0" smtClean="0">
                <a:solidFill>
                  <a:schemeClr val="tx1"/>
                </a:solidFill>
              </a:rPr>
              <a:t>Strakonický dudák, Jan Hus, Lesní panna aneb Cesta do Ameriky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č</a:t>
            </a:r>
            <a:r>
              <a:rPr lang="cs-CZ" sz="1600" dirty="0" smtClean="0">
                <a:solidFill>
                  <a:schemeClr val="tx1"/>
                </a:solidFill>
              </a:rPr>
              <a:t>eská státní hymna pak zazněla v divadelní hře </a:t>
            </a:r>
            <a:r>
              <a:rPr lang="cs-CZ" sz="1600" dirty="0" smtClean="0">
                <a:solidFill>
                  <a:srgbClr val="FF0000"/>
                </a:solidFill>
              </a:rPr>
              <a:t>Fidlovačka aneb Žádný hněv a žádná rvačka</a:t>
            </a:r>
            <a:endParaRPr lang="cs-CZ" sz="1600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 smtClean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AUTOR TEXTU – JOSEF KAJETÁN TYL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" name="Picture 2" descr="File:Jan Vilímek - Josef Kajetán Ty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1225996"/>
            <a:ext cx="2810124" cy="372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454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059582"/>
            <a:ext cx="5436604" cy="3816424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n</a:t>
            </a:r>
            <a:r>
              <a:rPr lang="cs-CZ" sz="2000" dirty="0" smtClean="0">
                <a:solidFill>
                  <a:schemeClr val="tx1"/>
                </a:solidFill>
              </a:rPr>
              <a:t>arozen 3. 6. 1801 v Osicích (poblíž Hradce Králové), zemřel 7. 2. 1862 v Rotterdamu (Nizozemí)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český dirigent a hudební skladatel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b</a:t>
            </a:r>
            <a:r>
              <a:rPr lang="cs-CZ" sz="2000" dirty="0" smtClean="0">
                <a:solidFill>
                  <a:schemeClr val="tx1"/>
                </a:solidFill>
              </a:rPr>
              <a:t>yl dlouholetým kapelníkem ve Stavovském divadle, po propuštění pro názorové neshody s vedením přijal místo kapelníka v německé opeře v nizozemském Rotterdamu 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nejvýznamnější opera: </a:t>
            </a:r>
            <a:r>
              <a:rPr lang="cs-CZ" sz="2000" dirty="0" smtClean="0">
                <a:solidFill>
                  <a:schemeClr val="tx1"/>
                </a:solidFill>
              </a:rPr>
              <a:t>Dráteník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národní věhlas mu zajistilo složení hudby k </a:t>
            </a:r>
            <a:r>
              <a:rPr lang="cs-CZ" sz="2000" dirty="0">
                <a:solidFill>
                  <a:schemeClr val="tx1"/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ylovu dramatu </a:t>
            </a:r>
            <a:r>
              <a:rPr lang="cs-CZ" sz="2000" dirty="0" smtClean="0">
                <a:solidFill>
                  <a:srgbClr val="FF0000"/>
                </a:solidFill>
              </a:rPr>
              <a:t>Fidlovačka aneb Žádný hněv a žádná rvačka</a:t>
            </a:r>
            <a:endParaRPr lang="cs-CZ" sz="2000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 smtClean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AUTOR HUDBY – FRANTIŠEK ŠKROUP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František Jan Škroup na kresbě Jana Vilímka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25997"/>
            <a:ext cx="3033915" cy="371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62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1880" y="1114424"/>
            <a:ext cx="5508612" cy="4481662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ivadelní hra od j. K. </a:t>
            </a:r>
            <a:r>
              <a:rPr lang="cs-CZ" sz="1600" dirty="0">
                <a:solidFill>
                  <a:schemeClr val="tx1"/>
                </a:solidFill>
              </a:rPr>
              <a:t>T</a:t>
            </a:r>
            <a:r>
              <a:rPr lang="cs-CZ" sz="1600" dirty="0" smtClean="0">
                <a:solidFill>
                  <a:schemeClr val="tx1"/>
                </a:solidFill>
              </a:rPr>
              <a:t>yla, poprvé uvedená 21. 12. 1834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n</a:t>
            </a:r>
            <a:r>
              <a:rPr lang="cs-CZ" sz="1600" dirty="0" smtClean="0">
                <a:solidFill>
                  <a:schemeClr val="tx1"/>
                </a:solidFill>
              </a:rPr>
              <a:t>ázev je pojmenování pro populární </a:t>
            </a:r>
            <a:r>
              <a:rPr lang="cs-CZ" sz="1600" dirty="0" smtClean="0">
                <a:solidFill>
                  <a:srgbClr val="002060"/>
                </a:solidFill>
              </a:rPr>
              <a:t>ševcovskou slavnost</a:t>
            </a:r>
            <a:r>
              <a:rPr lang="cs-CZ" sz="1600" dirty="0" smtClean="0">
                <a:solidFill>
                  <a:schemeClr val="tx1"/>
                </a:solidFill>
              </a:rPr>
              <a:t>, jejíž jméno je odvozeno od stejnojmenného obuvnického nástroje na hlazení kůže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h</a:t>
            </a:r>
            <a:r>
              <a:rPr lang="cs-CZ" sz="1600" dirty="0" smtClean="0">
                <a:solidFill>
                  <a:schemeClr val="tx1"/>
                </a:solidFill>
              </a:rPr>
              <a:t>ra má (jak je u Tyla typické) na pozadí klasického schématu lásky, které není okolím přáno, </a:t>
            </a:r>
            <a:r>
              <a:rPr lang="cs-CZ" sz="1600" dirty="0" smtClean="0">
                <a:solidFill>
                  <a:srgbClr val="002060"/>
                </a:solidFill>
              </a:rPr>
              <a:t>vlastenecký motiv</a:t>
            </a:r>
            <a:r>
              <a:rPr lang="cs-CZ" sz="1600" dirty="0" smtClean="0">
                <a:solidFill>
                  <a:schemeClr val="tx1"/>
                </a:solidFill>
              </a:rPr>
              <a:t> – Češi si mají chránit vlastní řeč, uzavírat mezi sebou sňatky a mít mnoho dětí, aby národ vzkvétal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FIDLOVAČKA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49208" y="2896122"/>
            <a:ext cx="3096343" cy="3376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chemeClr val="tx1"/>
                </a:solidFill>
              </a:rPr>
              <a:t>takto vypadá ševcovská fidlovačka  </a:t>
            </a:r>
            <a:r>
              <a:rPr lang="cs-CZ" sz="1600" dirty="0" smtClean="0">
                <a:solidFill>
                  <a:srgbClr val="002060"/>
                </a:solidFill>
              </a:rPr>
              <a:t> </a:t>
            </a:r>
            <a:endParaRPr lang="cs-CZ" sz="1600" dirty="0">
              <a:solidFill>
                <a:srgbClr val="00206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95536" y="1219134"/>
            <a:ext cx="3017100" cy="1697119"/>
            <a:chOff x="395536" y="1219134"/>
            <a:chExt cx="3017100" cy="1697119"/>
          </a:xfrm>
        </p:grpSpPr>
        <p:pic>
          <p:nvPicPr>
            <p:cNvPr id="2050" name="Picture 2" descr="http://4.bp.blogspot.com/-Ns3QiqhrDvw/TbrEFhohx8I/AAAAAAAAMwY/z3nGreoE3XE/s400/P1210873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19134"/>
              <a:ext cx="3017100" cy="16971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vál 1"/>
            <p:cNvSpPr/>
            <p:nvPr/>
          </p:nvSpPr>
          <p:spPr>
            <a:xfrm>
              <a:off x="652308" y="1678918"/>
              <a:ext cx="2490141" cy="84856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Podnadpis 2"/>
          <p:cNvSpPr txBox="1">
            <a:spLocks/>
          </p:cNvSpPr>
          <p:nvPr/>
        </p:nvSpPr>
        <p:spPr>
          <a:xfrm>
            <a:off x="442816" y="3579862"/>
            <a:ext cx="8881712" cy="1018737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900" dirty="0" smtClean="0">
                <a:solidFill>
                  <a:schemeClr val="tx1"/>
                </a:solidFill>
              </a:rPr>
              <a:t>podle mnohých (např. Ladislav Smoljak) se však jedná o </a:t>
            </a:r>
            <a:r>
              <a:rPr lang="cs-CZ" sz="2900" dirty="0" smtClean="0">
                <a:solidFill>
                  <a:srgbClr val="002060"/>
                </a:solidFill>
              </a:rPr>
              <a:t>dílo velmi nízké kvality</a:t>
            </a:r>
            <a:r>
              <a:rPr lang="cs-CZ" sz="2900" dirty="0" smtClean="0">
                <a:solidFill>
                  <a:schemeClr val="tx1"/>
                </a:solidFill>
              </a:rPr>
              <a:t> – děj je zmatený, „vtipné“ dialogy vyznívají trapně, v příběhu je mnoho hluchých míst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900" dirty="0" smtClean="0">
                <a:solidFill>
                  <a:schemeClr val="tx1"/>
                </a:solidFill>
              </a:rPr>
              <a:t>výše zmíněný názor potvrzuje i to, že hra byla po vyprodané premiéře ve Stavovském divadle reprízována jen jednou, poté se na 83 let odmlčela…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121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14424"/>
            <a:ext cx="8604956" cy="3761582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Fidlovačka</a:t>
            </a:r>
            <a:r>
              <a:rPr lang="cs-CZ" sz="1600" dirty="0" smtClean="0">
                <a:solidFill>
                  <a:schemeClr val="tx1"/>
                </a:solidFill>
              </a:rPr>
              <a:t> se dočkala další reprízy až v roce </a:t>
            </a:r>
            <a:r>
              <a:rPr lang="cs-CZ" sz="1600" dirty="0" smtClean="0">
                <a:solidFill>
                  <a:srgbClr val="002060"/>
                </a:solidFill>
              </a:rPr>
              <a:t>1917</a:t>
            </a:r>
            <a:r>
              <a:rPr lang="cs-CZ" sz="1600" dirty="0" smtClean="0">
                <a:solidFill>
                  <a:schemeClr val="tx1"/>
                </a:solidFill>
              </a:rPr>
              <a:t> ve Vinohradském divadle a stále vyprodaná hra se měla následně </a:t>
            </a:r>
            <a:r>
              <a:rPr lang="cs-CZ" sz="1600" dirty="0" smtClean="0">
                <a:solidFill>
                  <a:srgbClr val="002060"/>
                </a:solidFill>
              </a:rPr>
              <a:t>69 repríz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š</a:t>
            </a:r>
            <a:r>
              <a:rPr lang="cs-CZ" sz="1600" dirty="0" smtClean="0">
                <a:solidFill>
                  <a:schemeClr val="tx1"/>
                </a:solidFill>
              </a:rPr>
              <a:t>lo o období konce první světové války, tj. </a:t>
            </a:r>
            <a:r>
              <a:rPr lang="cs-CZ" sz="1600" dirty="0" smtClean="0">
                <a:solidFill>
                  <a:srgbClr val="002060"/>
                </a:solidFill>
              </a:rPr>
              <a:t>období velkého vzepjetí českých emancipačních snah </a:t>
            </a:r>
            <a:r>
              <a:rPr lang="cs-CZ" sz="1600" dirty="0" smtClean="0">
                <a:solidFill>
                  <a:schemeClr val="tx1"/>
                </a:solidFill>
              </a:rPr>
              <a:t>před vznikem samostatného Československa v roce 1918 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č</a:t>
            </a:r>
            <a:r>
              <a:rPr lang="cs-CZ" sz="1600" dirty="0" smtClean="0">
                <a:solidFill>
                  <a:schemeClr val="tx1"/>
                </a:solidFill>
              </a:rPr>
              <a:t>eští diváci přicházeli na představení především kvůli výjevu, kdy ke konci ke konci hry přichází na jeviště </a:t>
            </a:r>
            <a:r>
              <a:rPr lang="cs-CZ" sz="1600" dirty="0" smtClean="0">
                <a:solidFill>
                  <a:srgbClr val="002060"/>
                </a:solidFill>
              </a:rPr>
              <a:t>slepý houslista Mareš</a:t>
            </a:r>
            <a:r>
              <a:rPr lang="cs-CZ" sz="1600" dirty="0" smtClean="0">
                <a:solidFill>
                  <a:schemeClr val="tx1"/>
                </a:solidFill>
              </a:rPr>
              <a:t> a </a:t>
            </a:r>
            <a:r>
              <a:rPr lang="cs-CZ" sz="1600" dirty="0" smtClean="0">
                <a:solidFill>
                  <a:srgbClr val="002060"/>
                </a:solidFill>
              </a:rPr>
              <a:t>zazpívá</a:t>
            </a:r>
            <a:r>
              <a:rPr lang="cs-CZ" sz="1600" dirty="0" smtClean="0">
                <a:solidFill>
                  <a:schemeClr val="tx1"/>
                </a:solidFill>
              </a:rPr>
              <a:t> píseň </a:t>
            </a:r>
            <a:r>
              <a:rPr lang="cs-CZ" sz="1600" dirty="0" smtClean="0">
                <a:solidFill>
                  <a:srgbClr val="FF0000"/>
                </a:solidFill>
              </a:rPr>
              <a:t>Kde domov můj?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c</a:t>
            </a:r>
            <a:r>
              <a:rPr lang="cs-CZ" sz="1600" dirty="0" smtClean="0">
                <a:solidFill>
                  <a:schemeClr val="tx1"/>
                </a:solidFill>
              </a:rPr>
              <a:t>elá píseň má </a:t>
            </a:r>
            <a:r>
              <a:rPr lang="cs-CZ" sz="1600" dirty="0" smtClean="0">
                <a:solidFill>
                  <a:srgbClr val="002060"/>
                </a:solidFill>
              </a:rPr>
              <a:t>dvě sloky </a:t>
            </a:r>
            <a:r>
              <a:rPr lang="cs-CZ" sz="1600" dirty="0" smtClean="0">
                <a:solidFill>
                  <a:schemeClr val="tx1"/>
                </a:solidFill>
              </a:rPr>
              <a:t>(hymnou se stala jen první)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při premiéře roku 1834 ji zpíval operní pěvec Karel Strakatý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p</a:t>
            </a:r>
            <a:r>
              <a:rPr lang="cs-CZ" sz="1600" dirty="0" smtClean="0">
                <a:solidFill>
                  <a:srgbClr val="002060"/>
                </a:solidFill>
              </a:rPr>
              <a:t>íseň</a:t>
            </a:r>
            <a:r>
              <a:rPr lang="cs-CZ" sz="1600" dirty="0" smtClean="0">
                <a:solidFill>
                  <a:schemeClr val="tx1"/>
                </a:solidFill>
              </a:rPr>
              <a:t> (na rozdíl od nepovedené hry) </a:t>
            </a:r>
            <a:r>
              <a:rPr lang="cs-CZ" sz="1600" dirty="0" smtClean="0">
                <a:solidFill>
                  <a:srgbClr val="002060"/>
                </a:solidFill>
              </a:rPr>
              <a:t>začala „žít vlastním životem</a:t>
            </a:r>
            <a:r>
              <a:rPr lang="cs-CZ" sz="1600" dirty="0" smtClean="0">
                <a:solidFill>
                  <a:schemeClr val="tx1"/>
                </a:solidFill>
              </a:rPr>
              <a:t>“ – Češi při jejím hraní na svých slavnostech spontánně povstávají a muži smekají klobouky, stává se skutečně jejich národní hymnou (v tomto smyslu označení odpovídá, jde nyní o neoficiální „hymnu českého národa“)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íseň se dostala i za hranice Čech, existují její překlady do  téměř všech slovanských jazyků, do němčiny i do maďarštiny      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PÍSEŇ „KDE DOMOV MŮJ?“ 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63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044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21060" y="1"/>
            <a:ext cx="7772400" cy="1347614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ČESKÁ STÁTNÍ HYMNA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PÍSEŇ „KDE DOMOV MŮJ</a:t>
            </a:r>
            <a:r>
              <a:rPr lang="cs-CZ" sz="4000" dirty="0" smtClean="0">
                <a:solidFill>
                  <a:srgbClr val="002060"/>
                </a:solidFill>
              </a:rPr>
              <a:t>?“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7654"/>
            <a:ext cx="6400800" cy="2520280"/>
          </a:xfrm>
          <a:ln w="19050">
            <a:solidFill>
              <a:schemeClr val="tx1"/>
            </a:solidFill>
          </a:ln>
        </p:spPr>
        <p:txBody>
          <a:bodyPr numCol="2">
            <a:noAutofit/>
          </a:bodyPr>
          <a:lstStyle/>
          <a:p>
            <a:pPr algn="l"/>
            <a:r>
              <a:rPr lang="cs-CZ" sz="1800" dirty="0">
                <a:solidFill>
                  <a:schemeClr val="tx1"/>
                </a:solidFill>
              </a:rPr>
              <a:t>Kde domov můj,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kde domov můj.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Voda hučí po lučinách,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bory šumí po skalinách,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v sadě skví se jara květ,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zemský ráj to na pohled!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A to je ta krásná země,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země česká, domov můj,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země česká, domov můj</a:t>
            </a:r>
            <a:r>
              <a:rPr lang="cs-CZ" sz="1800" dirty="0" smtClean="0">
                <a:solidFill>
                  <a:schemeClr val="tx1"/>
                </a:solidFill>
              </a:rPr>
              <a:t>!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Kde </a:t>
            </a:r>
            <a:r>
              <a:rPr lang="cs-CZ" sz="1800" dirty="0">
                <a:solidFill>
                  <a:schemeClr val="tx1"/>
                </a:solidFill>
              </a:rPr>
              <a:t>domov můj,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kde domov můj.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V kraji znáš-li Bohu milém,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duše útlé v těle čilém,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mysl jasnou, vznik a zdar,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a tu sílu vzdoru zmar?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To je Čechů slavné plémě,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mezi Čechy domov můj,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mezi Čechy domov můj!</a:t>
            </a:r>
          </a:p>
        </p:txBody>
      </p:sp>
      <p:pic>
        <p:nvPicPr>
          <p:cNvPr id="1028" name="Picture 4" descr="File:Skroup-Anthem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448" y="1275606"/>
            <a:ext cx="1800200" cy="113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upload.wikimedia.org/wikipedia/commons/thumb/d/d5/Jan_Vil%C3%ADmek_-_Karel_Strakat%C3%BD_HL.jpg/220px-Jan_Vil%C3%ADmek_-_Karel_Strakat%C3%BD_HL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991" y="2715766"/>
            <a:ext cx="1131113" cy="142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6762965" y="4283956"/>
            <a:ext cx="2571166" cy="3376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chemeClr val="tx1"/>
                </a:solidFill>
              </a:rPr>
              <a:t>Karel Strakatý – první interpret </a:t>
            </a:r>
            <a:r>
              <a:rPr lang="cs-CZ" sz="1600" dirty="0" smtClean="0">
                <a:solidFill>
                  <a:srgbClr val="002060"/>
                </a:solidFill>
              </a:rPr>
              <a:t> 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92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25997"/>
            <a:ext cx="8604956" cy="1745358"/>
          </a:xfrm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RAKOUSKO/RAKOUSKO UHERSKO (do r. 1918)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 smtClean="0">
              <a:solidFill>
                <a:schemeClr val="tx1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GENEZE HYMNY „KDE DOMOV MŮJ?“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147814"/>
            <a:ext cx="8604956" cy="1745358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chemeClr val="tx1"/>
                </a:solidFill>
              </a:rPr>
              <a:t>PRVNÍ (1918 – 1938) A DRUHÁ (1938-1939) ČESKOSLOVENSKÁ REPUBLIKA</a:t>
            </a:r>
          </a:p>
        </p:txBody>
      </p:sp>
      <p:pic>
        <p:nvPicPr>
          <p:cNvPr id="2" name="Picture 2" descr="File:Flag of Austria-Hungary 1869-1918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35" y="1597210"/>
            <a:ext cx="1489001" cy="99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7585124" y="1707654"/>
            <a:ext cx="1128961" cy="992668"/>
            <a:chOff x="6378122" y="2685692"/>
            <a:chExt cx="696035" cy="686655"/>
          </a:xfrm>
        </p:grpSpPr>
        <p:sp>
          <p:nvSpPr>
            <p:cNvPr id="4" name="Obdélník 3"/>
            <p:cNvSpPr/>
            <p:nvPr/>
          </p:nvSpPr>
          <p:spPr>
            <a:xfrm>
              <a:off x="6378122" y="2685692"/>
              <a:ext cx="696035" cy="68665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8" name="Picture 4" descr="File:Austro-Hungarian Monarchy (1914).svg">
              <a:hlinkClick r:id="rId7"/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106" t="43110" r="17865" b="12079"/>
            <a:stretch/>
          </p:blipFill>
          <p:spPr bwMode="auto">
            <a:xfrm>
              <a:off x="6378122" y="2685692"/>
              <a:ext cx="696035" cy="6866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Podnadpis 2"/>
          <p:cNvSpPr txBox="1">
            <a:spLocks/>
          </p:cNvSpPr>
          <p:nvPr/>
        </p:nvSpPr>
        <p:spPr>
          <a:xfrm>
            <a:off x="2411760" y="1755903"/>
            <a:ext cx="5050163" cy="3376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píseň je jednotícím prvkem českého národa, Češi jí vzdávají čest a hrají ji při slavnostních příležitostech      </a:t>
            </a:r>
          </a:p>
        </p:txBody>
      </p:sp>
      <p:pic>
        <p:nvPicPr>
          <p:cNvPr id="1030" name="Picture 6" descr="File:Flag of Czechoslovakia.sv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13" y="3651868"/>
            <a:ext cx="1542023" cy="102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le:Druhá Československá republika 1938.png">
            <a:hlinkClick r:id="rId11"/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17"/>
          <a:stretch/>
        </p:blipFill>
        <p:spPr bwMode="auto">
          <a:xfrm>
            <a:off x="7110499" y="3811400"/>
            <a:ext cx="1724980" cy="70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2258144" y="3460494"/>
            <a:ext cx="5050163" cy="141012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rvní sloka písně se stala součástí státní hymny spolu s první slokou slovenské písně „Nad tatrou </a:t>
            </a:r>
            <a:r>
              <a:rPr lang="cs-CZ" sz="1600" dirty="0" err="1" smtClean="0">
                <a:solidFill>
                  <a:schemeClr val="tx1"/>
                </a:solidFill>
              </a:rPr>
              <a:t>sa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blýska</a:t>
            </a:r>
            <a:r>
              <a:rPr lang="cs-CZ" sz="1600" dirty="0" smtClean="0">
                <a:solidFill>
                  <a:schemeClr val="tx1"/>
                </a:solidFill>
              </a:rPr>
              <a:t>“ (obě části odděleny pomlkou – rarita mezi hymnami)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t</a:t>
            </a:r>
            <a:r>
              <a:rPr lang="cs-CZ" sz="1600" dirty="0" smtClean="0">
                <a:solidFill>
                  <a:schemeClr val="tx1"/>
                </a:solidFill>
              </a:rPr>
              <a:t>ato píseň byla upřednostněna před středověkým chorálem Svatý Václave      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185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25997"/>
            <a:ext cx="8604956" cy="1745358"/>
          </a:xfrm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PROTEKTORÁT ČECHY A MORAVA (1939 - 1945)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 smtClean="0">
              <a:solidFill>
                <a:schemeClr val="tx1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GENEZE HYMNY „KDE DOMOV MŮJ?“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147814"/>
            <a:ext cx="8604956" cy="1745358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chemeClr val="tx1"/>
                </a:solidFill>
              </a:rPr>
              <a:t>POVÁLEČNÉ ČESKOSLOVENSKO (1945 – 1992)</a:t>
            </a: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411760" y="1755903"/>
            <a:ext cx="5050163" cy="3376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píseň </a:t>
            </a:r>
            <a:r>
              <a:rPr lang="cs-CZ" sz="1600" dirty="0" smtClean="0">
                <a:solidFill>
                  <a:schemeClr val="tx1"/>
                </a:solidFill>
              </a:rPr>
              <a:t>v okupovaném protektorátu (de facto součásti velkoněmecké říše) zůstala „státní“ hymnou, avšak bývala hrána vždy spolu s hymnou německou      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2269263" y="3686316"/>
            <a:ext cx="5050163" cy="839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rvní sloka písně je opět součástí státní hymny spolu s první slokou slovenské písně „Nad Tatrou </a:t>
            </a:r>
            <a:r>
              <a:rPr lang="cs-CZ" sz="1600" dirty="0" err="1" smtClean="0">
                <a:solidFill>
                  <a:schemeClr val="tx1"/>
                </a:solidFill>
              </a:rPr>
              <a:t>sa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blýska</a:t>
            </a:r>
            <a:r>
              <a:rPr lang="cs-CZ" sz="1600" dirty="0" smtClean="0">
                <a:solidFill>
                  <a:schemeClr val="tx1"/>
                </a:solidFill>
              </a:rPr>
              <a:t>“ (obě části znovu odděleny pomlkou)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b</a:t>
            </a:r>
            <a:r>
              <a:rPr lang="cs-CZ" sz="1600" dirty="0" smtClean="0">
                <a:solidFill>
                  <a:schemeClr val="tx1"/>
                </a:solidFill>
              </a:rPr>
              <a:t>ývala obvykle hrána současně s hymnou SSSR</a:t>
            </a:r>
          </a:p>
        </p:txBody>
      </p:sp>
      <p:pic>
        <p:nvPicPr>
          <p:cNvPr id="15" name="Picture 2" descr="File:Flag of Bohmen und Mahren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69757"/>
            <a:ext cx="1572344" cy="104757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ProtectoradoBohemiaMoravia.PN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36" t="39040" r="45377" b="39167"/>
          <a:stretch/>
        </p:blipFill>
        <p:spPr bwMode="auto">
          <a:xfrm>
            <a:off x="7470018" y="1504922"/>
            <a:ext cx="1243616" cy="117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File:Flag of Czechoslovakia.sv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21" y="3651870"/>
            <a:ext cx="1542023" cy="102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ile:Czechoslovakia 1956–1990.svg">
            <a:hlinkClick r:id="rId11"/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50" t="53702" r="28521" b="30167"/>
          <a:stretch/>
        </p:blipFill>
        <p:spPr bwMode="auto">
          <a:xfrm>
            <a:off x="7358642" y="3686316"/>
            <a:ext cx="1466365" cy="87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0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801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742" y="1225997"/>
            <a:ext cx="8604956" cy="3176262"/>
          </a:xfrm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ČESKÁ REPUBLIKA (od roku 1993)</a:t>
            </a: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1600" dirty="0" smtClean="0">
              <a:solidFill>
                <a:schemeClr val="tx1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GENEZE HYMNY „KDE DOMOV MŮJ?“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411760" y="1572433"/>
            <a:ext cx="5050163" cy="9598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16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píseň se po rozpadu Československa stala hymnou samostatné České republiky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podle zákona 3/1993 Sb. patří mezi státní symboly ČR       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2" name="Picture 6" descr="File:Flag of Czechoslovakia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733" y="1842647"/>
            <a:ext cx="1542023" cy="102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le:EU location CZE.sv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04" t="57638" r="44422" b="31141"/>
          <a:stretch/>
        </p:blipFill>
        <p:spPr bwMode="auto">
          <a:xfrm>
            <a:off x="7461923" y="1851670"/>
            <a:ext cx="1349472" cy="113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674994" y="2998479"/>
            <a:ext cx="8124304" cy="19442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v</a:t>
            </a:r>
            <a:r>
              <a:rPr lang="cs-CZ" sz="1600" dirty="0" smtClean="0">
                <a:solidFill>
                  <a:schemeClr val="tx1"/>
                </a:solidFill>
              </a:rPr>
              <a:t> souladu s tímto zákonem je i užívána (viz počátek prezentace)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Česká republika je  tak pravděpodobně jediným státem, který má jako svou hymnu divadelní kuplet </a:t>
            </a:r>
            <a:r>
              <a:rPr lang="cs-CZ" sz="16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  <a:r>
              <a:rPr lang="cs-CZ" sz="1600" dirty="0" smtClean="0">
                <a:solidFill>
                  <a:schemeClr val="tx1"/>
                </a:solidFill>
              </a:rPr>
              <a:t>        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74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" y="18837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2355726"/>
            <a:ext cx="6120680" cy="809254"/>
          </a:xfrm>
        </p:spPr>
        <p:txBody>
          <a:bodyPr>
            <a:noAutofit/>
          </a:bodyPr>
          <a:lstStyle/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DĚKUJI ZA POZORNOST.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5800" y="123478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PÍSEŇ „KDE DOMOV MŮJ?“ 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489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044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ZDROJE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47010"/>
            <a:ext cx="8568952" cy="3628995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sz="1200" dirty="0">
                <a:solidFill>
                  <a:schemeClr val="tx1"/>
                </a:solidFill>
              </a:rPr>
              <a:t>Literatura pro 2. Ročník středních škol – Učebnice. 1. Vyd. Brno, </a:t>
            </a:r>
            <a:r>
              <a:rPr lang="cs-CZ" sz="1200" dirty="0" err="1">
                <a:solidFill>
                  <a:schemeClr val="tx1"/>
                </a:solidFill>
              </a:rPr>
              <a:t>Didaktis</a:t>
            </a:r>
            <a:r>
              <a:rPr lang="cs-CZ" sz="1200" dirty="0">
                <a:solidFill>
                  <a:schemeClr val="tx1"/>
                </a:solidFill>
              </a:rPr>
              <a:t> 2009. 151 s. ISBN </a:t>
            </a:r>
            <a:r>
              <a:rPr lang="cs-CZ" sz="1200" dirty="0" smtClean="0">
                <a:solidFill>
                  <a:schemeClr val="tx1"/>
                </a:solidFill>
              </a:rPr>
              <a:t>978-80.7358-129-9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SMOLJAK, Ladislav. </a:t>
            </a:r>
            <a:r>
              <a:rPr lang="cs-CZ" sz="1200" i="1" dirty="0" err="1">
                <a:solidFill>
                  <a:schemeClr val="tx1"/>
                </a:solidFill>
              </a:rPr>
              <a:t>Hymna;in</a:t>
            </a:r>
            <a:r>
              <a:rPr lang="cs-CZ" sz="1200" i="1" dirty="0">
                <a:solidFill>
                  <a:schemeClr val="tx1"/>
                </a:solidFill>
              </a:rPr>
              <a:t>: To nejlepší ze Smoljaka, Svěráka a Járy Cimrmana II</a:t>
            </a:r>
            <a:r>
              <a:rPr lang="cs-CZ" sz="1200" dirty="0">
                <a:solidFill>
                  <a:schemeClr val="tx1"/>
                </a:solidFill>
              </a:rPr>
              <a:t>. Praha: První Nakladatelství </a:t>
            </a:r>
            <a:r>
              <a:rPr lang="cs-CZ" sz="1200" dirty="0" err="1">
                <a:solidFill>
                  <a:schemeClr val="tx1"/>
                </a:solidFill>
              </a:rPr>
              <a:t>Knihcentrum</a:t>
            </a:r>
            <a:r>
              <a:rPr lang="cs-CZ" sz="1200" dirty="0">
                <a:solidFill>
                  <a:schemeClr val="tx1"/>
                </a:solidFill>
              </a:rPr>
              <a:t>, 1998, ISBN 80-86054-63-2</a:t>
            </a:r>
            <a:r>
              <a:rPr lang="cs-CZ" sz="12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National</a:t>
            </a:r>
            <a:r>
              <a:rPr lang="cs-CZ" sz="1200" i="1" dirty="0">
                <a:solidFill>
                  <a:schemeClr val="tx1"/>
                </a:solidFill>
              </a:rPr>
              <a:t> anthem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en.wikipedia.org/wiki/National_anthem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Národní hymna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http://cs.wikipedia.org/wiki/Hymna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pt-BR" sz="1200" dirty="0">
                <a:solidFill>
                  <a:schemeClr val="tx1"/>
                </a:solidFill>
              </a:rPr>
              <a:t>AUTOR NEUVEDEN. </a:t>
            </a:r>
            <a:r>
              <a:rPr lang="pt-BR" sz="1200" i="1" dirty="0">
                <a:solidFill>
                  <a:schemeClr val="tx1"/>
                </a:solidFill>
              </a:rPr>
              <a:t>ZŠ Dobřichovice</a:t>
            </a:r>
            <a:r>
              <a:rPr lang="pt-BR" sz="1200" dirty="0">
                <a:solidFill>
                  <a:schemeClr val="tx1"/>
                </a:solidFill>
              </a:rPr>
              <a:t> [online]. [cit. </a:t>
            </a:r>
            <a:r>
              <a:rPr lang="pt-BR" sz="1200" dirty="0" smtClean="0">
                <a:solidFill>
                  <a:schemeClr val="tx1"/>
                </a:solidFill>
              </a:rPr>
              <a:t>26.</a:t>
            </a:r>
            <a:r>
              <a:rPr lang="cs-CZ" sz="1200" dirty="0" smtClean="0">
                <a:solidFill>
                  <a:schemeClr val="tx1"/>
                </a:solidFill>
              </a:rPr>
              <a:t>1</a:t>
            </a:r>
            <a:r>
              <a:rPr lang="pt-BR" sz="1200" dirty="0" smtClean="0">
                <a:solidFill>
                  <a:schemeClr val="tx1"/>
                </a:solidFill>
              </a:rPr>
              <a:t>.2014</a:t>
            </a:r>
            <a:r>
              <a:rPr lang="pt-BR" sz="1200" dirty="0">
                <a:solidFill>
                  <a:schemeClr val="tx1"/>
                </a:solidFill>
              </a:rPr>
              <a:t>]. Dostupný na WWW: http://</a:t>
            </a:r>
            <a:r>
              <a:rPr lang="pt-BR" sz="1200" dirty="0" smtClean="0">
                <a:solidFill>
                  <a:schemeClr val="tx1"/>
                </a:solidFill>
              </a:rPr>
              <a:t>www.zsdobrichovice.cz/programy/obcanka/hymna.htm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VILÍMEK, Jan.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http://commons.wikimedia.org/wiki/File:Jan_Vil%C3%ADmek_-_Josef_Kajet%C3%A1n_Tyl.jpg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Fidlovačka aneb žádný hněv a žádná rvačka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http://cs.wikipedia.org/wiki/Fidlova%C4%8Dka_aneb_%C5%BD%C3%A1dn%C3%BD_hn%C4%9Bv_a_%</a:t>
            </a:r>
            <a:r>
              <a:rPr lang="cs-CZ" sz="1200" dirty="0" smtClean="0">
                <a:solidFill>
                  <a:schemeClr val="tx1"/>
                </a:solidFill>
              </a:rPr>
              <a:t>C5%BE%C3%A1dn%C3%A1_rva%C4%8Dka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WLCICE. </a:t>
            </a:r>
            <a:r>
              <a:rPr lang="cs-CZ" sz="1200" i="1" dirty="0" err="1">
                <a:solidFill>
                  <a:schemeClr val="tx1"/>
                </a:solidFill>
              </a:rPr>
              <a:t>Wlcice</a:t>
            </a:r>
            <a:r>
              <a:rPr lang="cs-CZ" sz="1200" i="1" dirty="0">
                <a:solidFill>
                  <a:schemeClr val="tx1"/>
                </a:solidFill>
              </a:rPr>
              <a:t> (si) píše paměti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http://wlcice.blogspot.cz/2011/04/ve-zline.html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VILÍMEK, Jan.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http://commons.wikimedia.org/wiki/File:Jan_Vil%C3%ADmek_-_Franti%C5%A1ek_%C5%A0kroup.jpg</a:t>
            </a:r>
            <a:r>
              <a:rPr lang="cs-CZ" sz="1200" dirty="0"/>
              <a:t> </a:t>
            </a:r>
            <a:endParaRPr lang="cs-CZ" sz="1200" dirty="0" smtClean="0"/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http://commons.wikimedia.org/wiki/File:Skroup-Anthem.jpg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VILÍMEK, Jan.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http://upload.wikimedia.org/wikipedia/commons/thumb/d/d5/Jan_Vil%C3%ADmek_-_Karel_Strakat%C3%BD_HL.jpg/476px-Jan_Vil%C3%ADmek_-_Karel_Strakat%C3%BD_HL.jpg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Česká hymna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http://cs.wikipedia.org/wiki/Kde_domov_m%C5%AFj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SGT_BILKO.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http://commons.wikimedia.org/wiki/File:Flag_of_Austria-Hungary_1869-1918.svg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TRAJAN 117.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http://commons.wikimedia.org/wiki/File:Austro-Hungarian_Monarchy_(1914).svg </a:t>
            </a:r>
            <a:r>
              <a:rPr lang="pt-BR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</a:p>
          <a:p>
            <a:pPr algn="just"/>
            <a:r>
              <a:rPr lang="cs-CZ" sz="1200" dirty="0" smtClean="0">
                <a:solidFill>
                  <a:schemeClr val="tx1"/>
                </a:solidFill>
              </a:rPr>
              <a:t> </a:t>
            </a:r>
            <a:endParaRPr lang="cs-CZ" sz="1200" dirty="0">
              <a:solidFill>
                <a:schemeClr val="tx1"/>
              </a:solidFill>
            </a:endParaRP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98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 trans="0"/>
                    </a14:imgEffect>
                    <a14:imgEffect>
                      <a14:sharpenSoften amount="-11000"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  <a14:imgEffect>
                      <a14:brightnessContrast bright="56000" contras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044"/>
            <a:ext cx="9144000" cy="5157011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ČESKÁ STÁTNÍ HYMNA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ZDROJE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47010"/>
            <a:ext cx="8568952" cy="3628995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CS:USER</a:t>
            </a:r>
            <a:r>
              <a:rPr lang="cs-CZ" sz="1200" dirty="0">
                <a:solidFill>
                  <a:schemeClr val="tx1"/>
                </a:solidFill>
              </a:rPr>
              <a:t>:-XFI-.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http://commons.wikimedia.org/wiki/File:Flag_of_Czechoslovakia.svg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http://upload.wikimedia.org/wikipedia/commons/thumb/8/81/Druh%C3%A1_%C4%8Ceskoslovensk%C3%A1_republika_1938.png/800px-Druh%C3%A1_%</a:t>
            </a:r>
            <a:r>
              <a:rPr lang="cs-CZ" sz="1200" dirty="0" smtClean="0">
                <a:solidFill>
                  <a:schemeClr val="tx1"/>
                </a:solidFill>
              </a:rPr>
              <a:t>C4%8Ceskoslovensk%C3%A1_republika_1938.png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ZIRLAND.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http://commons.wikimedia.org/wiki/File:Flag_of_Bohmen_und_Mahren.svg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ALPHATHON.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26.1.2014</a:t>
            </a:r>
            <a:r>
              <a:rPr lang="cs-CZ" sz="1200" dirty="0">
                <a:solidFill>
                  <a:schemeClr val="tx1"/>
                </a:solidFill>
              </a:rPr>
              <a:t>]. Dostupný na WWW: http://en.wikipedia.org/wiki/File:Czechoslovakia_1956%E2%80%931990.svg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443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1397</Words>
  <Application>Microsoft Office PowerPoint</Application>
  <PresentationFormat>Předvádění na obrazovce (16:9)</PresentationFormat>
  <Paragraphs>115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ČESKÁ STÁTNÍ HYMNA PÍSEŇ „KDE DOMOV MŮJ?“</vt:lpstr>
      <vt:lpstr>Prezentace aplikace PowerPoint</vt:lpstr>
      <vt:lpstr>Prezentace aplikace PowerPoint</vt:lpstr>
      <vt:lpstr>Prezentace aplikace PowerPoint</vt:lpstr>
      <vt:lpstr>Prezentace aplikace PowerPoint</vt:lpstr>
      <vt:lpstr>ČESKÁ STÁTNÍ HYMNA ZDROJE</vt:lpstr>
      <vt:lpstr>ČESKÁ STÁTNÍ HYMNA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66</cp:revision>
  <dcterms:created xsi:type="dcterms:W3CDTF">2014-02-25T21:53:06Z</dcterms:created>
  <dcterms:modified xsi:type="dcterms:W3CDTF">2014-03-31T16:57:35Z</dcterms:modified>
</cp:coreProperties>
</file>