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6"/>
  </p:notesMasterIdLst>
  <p:sldIdLst>
    <p:sldId id="297" r:id="rId3"/>
    <p:sldId id="256" r:id="rId4"/>
    <p:sldId id="257" r:id="rId5"/>
    <p:sldId id="309" r:id="rId6"/>
    <p:sldId id="308" r:id="rId7"/>
    <p:sldId id="310" r:id="rId8"/>
    <p:sldId id="311" r:id="rId9"/>
    <p:sldId id="312" r:id="rId10"/>
    <p:sldId id="313" r:id="rId11"/>
    <p:sldId id="314" r:id="rId12"/>
    <p:sldId id="315" r:id="rId13"/>
    <p:sldId id="298" r:id="rId14"/>
    <p:sldId id="29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148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0C5B53-6DAD-4B6F-B9B5-F0C260B4F33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9062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0C5B53-6DAD-4B6F-B9B5-F0C260B4F33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586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12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1382269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kuželovitost, sklon, kuželová plocha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2., 3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ročník, žáci 16 – 19 let, Mechanik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seřizovač,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Obráběč kovů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Základy strojního obrábění - kuželové plochy 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VY_32_INOVACE_38_761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6.</a:t>
            </a: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Kuželové plochy</a:t>
            </a:r>
          </a:p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356760"/>
          </a:xfrm>
        </p:spPr>
        <p:txBody>
          <a:bodyPr>
            <a:noAutofit/>
          </a:bodyPr>
          <a:lstStyle/>
          <a:p>
            <a:r>
              <a:rPr lang="cs-CZ" sz="4400" dirty="0" smtClean="0"/>
              <a:t>Soustružení kuželových </a:t>
            </a:r>
            <a:r>
              <a:rPr lang="cs-CZ" sz="4400" dirty="0"/>
              <a:t>ploch</a:t>
            </a:r>
            <a:endParaRPr lang="cs-CZ" sz="4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Kuželové plochy</a:t>
            </a:r>
          </a:p>
          <a:p>
            <a:pPr marL="0" indent="0">
              <a:buNone/>
            </a:pPr>
            <a:endParaRPr lang="cs-CZ" sz="28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000" dirty="0"/>
              <a:t>Kuželové plochy mohou být vnější nebo vnitřní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000" dirty="0"/>
              <a:t>Výhodou součásti s kuželovou plochou je, že při vzájemné uložení, se u nich snadno odstraňuje  vzniklá vůle zasunutím kuželu do kuželové díry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000" dirty="0"/>
              <a:t>Kužel je rotační těleso s kruhovou podstavou, která se k vrcholu stejnoměrně </a:t>
            </a:r>
            <a:r>
              <a:rPr lang="cs-CZ" sz="2000" dirty="0" smtClean="0"/>
              <a:t>zužuje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000" dirty="0"/>
              <a:t>Kuželové plochy se nachází u </a:t>
            </a:r>
            <a:r>
              <a:rPr lang="cs-CZ" sz="2000" dirty="0" smtClean="0"/>
              <a:t>kuželových </a:t>
            </a:r>
            <a:r>
              <a:rPr lang="cs-CZ" sz="2000" dirty="0"/>
              <a:t>hrotů, kuželových </a:t>
            </a:r>
            <a:r>
              <a:rPr lang="cs-CZ" sz="2000" dirty="0" smtClean="0"/>
              <a:t>stopek nástrojů, </a:t>
            </a:r>
            <a:r>
              <a:rPr lang="cs-CZ" sz="2000" dirty="0"/>
              <a:t>uzavíracích </a:t>
            </a:r>
            <a:r>
              <a:rPr lang="cs-CZ" sz="2000" dirty="0" smtClean="0"/>
              <a:t>kohoutů apod</a:t>
            </a:r>
            <a:r>
              <a:rPr lang="cs-CZ" sz="2000" dirty="0"/>
              <a:t>. </a:t>
            </a:r>
          </a:p>
          <a:p>
            <a:pPr marL="393192" lvl="1" indent="0">
              <a:buNone/>
            </a:pPr>
            <a:endParaRPr lang="cs-CZ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lvl="1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77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kuželových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363272" cy="43891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100" b="1" dirty="0"/>
              <a:t>Základní pojmy</a:t>
            </a:r>
            <a:endParaRPr lang="cs-CZ" sz="3100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Kužel </a:t>
            </a:r>
            <a:r>
              <a:rPr lang="cs-CZ" dirty="0"/>
              <a:t>je rotační těleso s kruhovou postavou a zužuje se stejnoměrně k vrcholu.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Vrcholový úhel</a:t>
            </a:r>
            <a:r>
              <a:rPr lang="cs-CZ" dirty="0"/>
              <a:t> je úhel, který svírají dvě protilehlé povrchové úsečky a značí se </a:t>
            </a:r>
            <a:r>
              <a:rPr lang="el-GR" b="1" dirty="0">
                <a:solidFill>
                  <a:schemeClr val="accent1">
                    <a:lumMod val="50000"/>
                  </a:schemeClr>
                </a:solidFill>
              </a:rPr>
              <a:t>α.</a:t>
            </a:r>
          </a:p>
          <a:p>
            <a:pPr marL="0" indent="0">
              <a:buNone/>
            </a:pPr>
            <a:r>
              <a:rPr lang="el-GR" dirty="0"/>
              <a:t>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Úhel sklonu kužele</a:t>
            </a:r>
            <a:r>
              <a:rPr lang="cs-CZ" dirty="0"/>
              <a:t> je polovina vrcholového úhlu a značí se </a:t>
            </a:r>
            <a:r>
              <a:rPr lang="el-GR" b="1" dirty="0">
                <a:solidFill>
                  <a:schemeClr val="accent1">
                    <a:lumMod val="50000"/>
                  </a:schemeClr>
                </a:solidFill>
              </a:rPr>
              <a:t>α/2</a:t>
            </a:r>
            <a:r>
              <a:rPr lang="el-GR" dirty="0"/>
              <a:t>. </a:t>
            </a:r>
            <a:r>
              <a:rPr lang="cs-CZ" dirty="0" smtClean="0"/>
              <a:t>Na výkrese </a:t>
            </a:r>
            <a:r>
              <a:rPr lang="cs-CZ" dirty="0"/>
              <a:t>je zakótován nebo se vypočítá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uželovitost</a:t>
            </a:r>
            <a:r>
              <a:rPr lang="cs-CZ" dirty="0"/>
              <a:t> (na výkrese se připisuje k ose kužele)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Sklon</a:t>
            </a:r>
            <a:r>
              <a:rPr lang="cs-CZ" dirty="0"/>
              <a:t> (na výkrese se připisuje k povrchové úsečce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7315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kuželových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Způsoby výroby kuželových ploch na soustruhu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Při </a:t>
            </a:r>
            <a:r>
              <a:rPr lang="cs-CZ" sz="2400" dirty="0"/>
              <a:t>pootočených nožových saních (vnější i </a:t>
            </a:r>
            <a:r>
              <a:rPr lang="cs-CZ" sz="2400" dirty="0" smtClean="0"/>
              <a:t>vnitřní kuželové plochy)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Při </a:t>
            </a:r>
            <a:r>
              <a:rPr lang="cs-CZ" sz="2400" dirty="0"/>
              <a:t>koníku vysunutém z osy soustružení (vnější kuželové </a:t>
            </a:r>
            <a:r>
              <a:rPr lang="cs-CZ" sz="2400" dirty="0" smtClean="0"/>
              <a:t>plochy)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Pomocí vodícího </a:t>
            </a:r>
            <a:r>
              <a:rPr lang="cs-CZ" sz="2400" dirty="0"/>
              <a:t>pravítka (vnější i vnitřní kuželové plochy)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Kuželovými </a:t>
            </a:r>
            <a:r>
              <a:rPr lang="cs-CZ" sz="2400" dirty="0"/>
              <a:t>výstružníky (vnitřní kuželové plochy)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814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kuželových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ootočení </a:t>
            </a:r>
            <a:r>
              <a:rPr lang="cs-CZ" sz="2800" dirty="0"/>
              <a:t>nožových </a:t>
            </a:r>
            <a:r>
              <a:rPr lang="cs-CZ" sz="2800" dirty="0" smtClean="0"/>
              <a:t>saních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000" y="2704646"/>
            <a:ext cx="2610009" cy="1816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475" y="3080021"/>
            <a:ext cx="2060490" cy="1816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1653" y="3368772"/>
            <a:ext cx="2160240" cy="18160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0685" y="4953796"/>
            <a:ext cx="2178417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Pomocí stupnice</a:t>
            </a:r>
          </a:p>
          <a:p>
            <a:r>
              <a:rPr lang="cs-CZ" dirty="0"/>
              <a:t>n</a:t>
            </a:r>
            <a:r>
              <a:rPr lang="cs-CZ" dirty="0" smtClean="0"/>
              <a:t>a saních soustruhu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94005" y="5257711"/>
            <a:ext cx="197310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Pomocí úhloměru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9878" y="5513502"/>
            <a:ext cx="1703993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Pomocí kalibru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555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kuželových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Vysunutí koníku soustruhu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825" y="2769582"/>
            <a:ext cx="2519823" cy="16675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348" y="2769581"/>
            <a:ext cx="2776835" cy="16675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862" y="2769582"/>
            <a:ext cx="1803653" cy="16675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35915" y="4858673"/>
            <a:ext cx="2105641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Stupnice na koníku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09535" y="4873855"/>
            <a:ext cx="1766959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Hloubkoměrem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38662" y="4902730"/>
            <a:ext cx="2342051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Pomocí číselníkového</a:t>
            </a:r>
          </a:p>
          <a:p>
            <a:r>
              <a:rPr lang="cs-CZ" dirty="0" smtClean="0"/>
              <a:t>úchylkoměru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3326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kuželových ploch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446" y="2852936"/>
            <a:ext cx="3312368" cy="30792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245514"/>
            <a:ext cx="7670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Soustružení </a:t>
            </a:r>
            <a:r>
              <a:rPr lang="cs-CZ" sz="2400" dirty="0" smtClean="0"/>
              <a:t>kuželových </a:t>
            </a:r>
            <a:r>
              <a:rPr lang="cs-CZ" sz="2400" dirty="0"/>
              <a:t>ploch pomocí vodícího pravítka</a:t>
            </a:r>
          </a:p>
        </p:txBody>
      </p:sp>
    </p:spTree>
    <p:extLst>
      <p:ext uri="{BB962C8B-B14F-4D97-AF65-F5344CB8AC3E}">
        <p14:creationId xmlns:p14="http://schemas.microsoft.com/office/powerpoint/2010/main" val="2607415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kuželových ploch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2245514"/>
            <a:ext cx="675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Obrábění vnitřních kuželových ploch výstružníky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06" y="3079116"/>
            <a:ext cx="1923603" cy="3280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3179726"/>
            <a:ext cx="86409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Vrták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4038572"/>
            <a:ext cx="582576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/>
              <a:t>P</a:t>
            </a:r>
            <a:r>
              <a:rPr lang="cs-CZ" dirty="0" err="1" smtClean="0"/>
              <a:t>ředhrubovací</a:t>
            </a:r>
            <a:r>
              <a:rPr lang="cs-CZ" dirty="0" smtClean="0"/>
              <a:t> výstružník s</a:t>
            </a:r>
            <a:r>
              <a:rPr lang="cs-CZ" dirty="0"/>
              <a:t> hrubými přerušovanými zuby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87824" y="4972526"/>
            <a:ext cx="233717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rubovací </a:t>
            </a:r>
            <a:r>
              <a:rPr lang="cs-CZ" dirty="0"/>
              <a:t>výstružník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987824" y="5589240"/>
            <a:ext cx="201901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ladicí </a:t>
            </a:r>
            <a:r>
              <a:rPr lang="cs-CZ" dirty="0"/>
              <a:t>výstružník</a:t>
            </a:r>
          </a:p>
        </p:txBody>
      </p:sp>
    </p:spTree>
    <p:extLst>
      <p:ext uri="{BB962C8B-B14F-4D97-AF65-F5344CB8AC3E}">
        <p14:creationId xmlns:p14="http://schemas.microsoft.com/office/powerpoint/2010/main" val="1631721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kuželových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100" dirty="0" smtClean="0"/>
              <a:t>Výpočty</a:t>
            </a:r>
          </a:p>
          <a:p>
            <a:pPr marL="0" indent="0">
              <a:buNone/>
            </a:pPr>
            <a:r>
              <a:rPr lang="cs-CZ" sz="2400" dirty="0"/>
              <a:t>Kuželovitost </a:t>
            </a:r>
            <a:r>
              <a:rPr lang="cs-CZ" sz="2400" b="1" dirty="0"/>
              <a:t>1 : 10 </a:t>
            </a:r>
            <a:r>
              <a:rPr lang="cs-CZ" sz="2400" dirty="0"/>
              <a:t>znamená, že se na délce 10 mm změní (zmenší nebo zvětší)průměr o </a:t>
            </a:r>
            <a:r>
              <a:rPr lang="cs-CZ" sz="2400" b="1" dirty="0"/>
              <a:t>1 mm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Kuželovitost  K</a:t>
            </a:r>
            <a:endParaRPr lang="cs-CZ" dirty="0"/>
          </a:p>
          <a:p>
            <a:pPr lvl="1"/>
            <a:r>
              <a:rPr lang="cs-CZ" dirty="0" smtClean="0"/>
              <a:t>Kužel </a:t>
            </a:r>
            <a:r>
              <a:rPr lang="cs-CZ" dirty="0"/>
              <a:t>přímý:   </a:t>
            </a:r>
            <a:r>
              <a:rPr lang="cs-CZ" b="1" dirty="0"/>
              <a:t>K = D/L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                                      	</a:t>
            </a:r>
            <a:r>
              <a:rPr lang="cs-CZ" sz="2000" dirty="0" smtClean="0"/>
              <a:t>D </a:t>
            </a:r>
            <a:r>
              <a:rPr lang="cs-CZ" sz="2000" dirty="0"/>
              <a:t>- průměr kužele</a:t>
            </a:r>
          </a:p>
          <a:p>
            <a:pPr marL="0" indent="0">
              <a:buNone/>
            </a:pPr>
            <a:r>
              <a:rPr lang="cs-CZ" sz="2000" dirty="0"/>
              <a:t>                                          	</a:t>
            </a:r>
            <a:r>
              <a:rPr lang="cs-CZ" sz="2000" dirty="0" smtClean="0"/>
              <a:t>	L </a:t>
            </a:r>
            <a:r>
              <a:rPr lang="cs-CZ" sz="2000" dirty="0"/>
              <a:t>- délka kužele</a:t>
            </a:r>
          </a:p>
          <a:p>
            <a:pPr marL="0" indent="0">
              <a:buNone/>
            </a:pPr>
            <a:endParaRPr lang="cs-CZ" dirty="0"/>
          </a:p>
          <a:p>
            <a:pPr lvl="1"/>
            <a:r>
              <a:rPr lang="cs-CZ" dirty="0" smtClean="0"/>
              <a:t>Kužel </a:t>
            </a:r>
            <a:r>
              <a:rPr lang="cs-CZ" dirty="0"/>
              <a:t>komolý:   </a:t>
            </a:r>
            <a:r>
              <a:rPr lang="cs-CZ" b="1" dirty="0"/>
              <a:t>K = D - d/L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                                          	</a:t>
            </a:r>
            <a:r>
              <a:rPr lang="cs-CZ" sz="2000" dirty="0" smtClean="0"/>
              <a:t>D </a:t>
            </a:r>
            <a:r>
              <a:rPr lang="cs-CZ" sz="2000" dirty="0"/>
              <a:t>- průměr velkého </a:t>
            </a:r>
            <a:r>
              <a:rPr lang="cs-CZ" sz="2000" dirty="0" smtClean="0"/>
              <a:t>kužele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                                         	</a:t>
            </a:r>
            <a:r>
              <a:rPr lang="cs-CZ" sz="2000" dirty="0" smtClean="0"/>
              <a:t>	d </a:t>
            </a:r>
            <a:r>
              <a:rPr lang="cs-CZ" sz="2000" dirty="0"/>
              <a:t>– průměr malého kužele</a:t>
            </a:r>
          </a:p>
          <a:p>
            <a:pPr marL="0" indent="0">
              <a:buNone/>
            </a:pPr>
            <a:r>
              <a:rPr lang="cs-CZ" sz="2000" dirty="0"/>
              <a:t>                                      	</a:t>
            </a:r>
            <a:r>
              <a:rPr lang="cs-CZ" sz="2000" dirty="0" smtClean="0"/>
              <a:t>	L </a:t>
            </a:r>
            <a:r>
              <a:rPr lang="cs-CZ" sz="2000" dirty="0"/>
              <a:t>- délka kužele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35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kuželových ploch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935480"/>
                <a:ext cx="8651304" cy="4389120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Výpočty</a:t>
                </a:r>
              </a:p>
              <a:p>
                <a:pPr marL="0" indent="0">
                  <a:buNone/>
                </a:pPr>
                <a:r>
                  <a:rPr lang="cs-CZ" sz="2000" dirty="0"/>
                  <a:t>Sklon </a:t>
                </a:r>
                <a:r>
                  <a:rPr lang="cs-CZ" sz="2000" b="1" dirty="0"/>
                  <a:t>1 : 30 </a:t>
                </a:r>
                <a:r>
                  <a:rPr lang="cs-CZ" sz="2000" dirty="0"/>
                  <a:t>znamená, že se na délce 30 mm změní (zmenší nebo zvětší) poloměr o </a:t>
                </a:r>
                <a:r>
                  <a:rPr lang="cs-CZ" sz="2400" b="1" dirty="0"/>
                  <a:t>1</a:t>
                </a:r>
                <a:r>
                  <a:rPr lang="cs-CZ" sz="2400" b="1" dirty="0" smtClean="0"/>
                  <a:t> </a:t>
                </a:r>
                <a:r>
                  <a:rPr lang="cs-CZ" sz="2000" b="1" dirty="0"/>
                  <a:t>mm.</a:t>
                </a:r>
                <a:endParaRPr lang="cs-CZ" sz="2000" b="1" dirty="0" smtClean="0"/>
              </a:p>
              <a:p>
                <a:pPr marL="0" indent="0">
                  <a:buNone/>
                </a:pPr>
                <a:endParaRPr lang="cs-CZ" sz="2200" b="1" dirty="0" smtClean="0"/>
              </a:p>
              <a:p>
                <a:pPr marL="0" indent="0">
                  <a:buNone/>
                </a:pPr>
                <a:r>
                  <a:rPr lang="cs-CZ" sz="2200" b="1" dirty="0" smtClean="0"/>
                  <a:t>Sklon</a:t>
                </a:r>
                <a:r>
                  <a:rPr lang="cs-CZ" sz="2200" b="1" dirty="0"/>
                  <a:t>   </a:t>
                </a:r>
                <a:r>
                  <a:rPr lang="cs-CZ" sz="2200" b="1" dirty="0" smtClean="0"/>
                  <a:t>S</a:t>
                </a:r>
                <a:endParaRPr lang="cs-CZ" sz="2200" dirty="0"/>
              </a:p>
              <a:p>
                <a:pPr lvl="1"/>
                <a:r>
                  <a:rPr lang="cs-CZ" dirty="0" smtClean="0"/>
                  <a:t>Kužel </a:t>
                </a:r>
                <a:r>
                  <a:rPr lang="cs-CZ" dirty="0"/>
                  <a:t>přímý:     </a:t>
                </a:r>
                <a:r>
                  <a:rPr lang="cs-CZ" b="1" dirty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𝑫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𝒍</m:t>
                        </m:r>
                      </m:den>
                    </m:f>
                  </m:oMath>
                </a14:m>
                <a:r>
                  <a:rPr lang="cs-CZ" b="1" dirty="0" smtClean="0"/>
                  <a:t>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𝑲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                                              </a:t>
                </a:r>
                <a:r>
                  <a:rPr lang="cs-CZ" dirty="0" smtClean="0"/>
                  <a:t>	</a:t>
                </a:r>
                <a:r>
                  <a:rPr lang="cs-CZ" sz="1900" dirty="0" smtClean="0"/>
                  <a:t>D </a:t>
                </a:r>
                <a:r>
                  <a:rPr lang="cs-CZ" sz="1900" dirty="0"/>
                  <a:t>- průměr kužele</a:t>
                </a:r>
              </a:p>
              <a:p>
                <a:pPr marL="0" indent="0">
                  <a:buNone/>
                </a:pPr>
                <a:r>
                  <a:rPr lang="cs-CZ" sz="1900" dirty="0"/>
                  <a:t>                                              </a:t>
                </a:r>
                <a:r>
                  <a:rPr lang="cs-CZ" sz="1900" dirty="0" smtClean="0"/>
                  <a:t>		L </a:t>
                </a:r>
                <a:r>
                  <a:rPr lang="cs-CZ" sz="1900" dirty="0"/>
                  <a:t>- délka </a:t>
                </a:r>
                <a:r>
                  <a:rPr lang="cs-CZ" sz="1900" dirty="0" smtClean="0"/>
                  <a:t>kužele</a:t>
                </a:r>
              </a:p>
              <a:p>
                <a:pPr lvl="1"/>
                <a:r>
                  <a:rPr lang="cs-CZ" dirty="0" smtClean="0"/>
                  <a:t>Kužel </a:t>
                </a:r>
                <a:r>
                  <a:rPr lang="cs-CZ" dirty="0"/>
                  <a:t>komolý:   </a:t>
                </a:r>
                <a:r>
                  <a:rPr lang="cs-CZ" b="1" dirty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𝑫</m:t>
                        </m:r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𝒅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𝒍</m:t>
                        </m:r>
                      </m:den>
                    </m:f>
                  </m:oMath>
                </a14:m>
                <a:r>
                  <a:rPr lang="cs-CZ" b="1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𝑲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                                               </a:t>
                </a:r>
                <a:r>
                  <a:rPr lang="cs-CZ" dirty="0" smtClean="0"/>
                  <a:t>	</a:t>
                </a:r>
                <a:r>
                  <a:rPr lang="cs-CZ" sz="1900" dirty="0" smtClean="0"/>
                  <a:t>D </a:t>
                </a:r>
                <a:r>
                  <a:rPr lang="cs-CZ" sz="1900" dirty="0"/>
                  <a:t>- průměr velkého kužele</a:t>
                </a:r>
              </a:p>
              <a:p>
                <a:pPr marL="0" indent="0">
                  <a:buNone/>
                </a:pPr>
                <a:r>
                  <a:rPr lang="cs-CZ" sz="1900" dirty="0"/>
                  <a:t>                                               </a:t>
                </a:r>
                <a:r>
                  <a:rPr lang="cs-CZ" sz="1900" dirty="0" smtClean="0"/>
                  <a:t>		d </a:t>
                </a:r>
                <a:r>
                  <a:rPr lang="cs-CZ" sz="1900" dirty="0"/>
                  <a:t>– průměr malého kužele</a:t>
                </a:r>
              </a:p>
              <a:p>
                <a:pPr marL="0" indent="0">
                  <a:buNone/>
                </a:pPr>
                <a:r>
                  <a:rPr lang="cs-CZ" sz="1900" dirty="0"/>
                  <a:t>                                              </a:t>
                </a:r>
                <a:r>
                  <a:rPr lang="cs-CZ" sz="1900" dirty="0" smtClean="0"/>
                  <a:t>		L </a:t>
                </a:r>
                <a:r>
                  <a:rPr lang="cs-CZ" sz="1900" dirty="0"/>
                  <a:t>- délka </a:t>
                </a:r>
                <a:r>
                  <a:rPr lang="cs-CZ" sz="1900" dirty="0" smtClean="0"/>
                  <a:t>kužele</a:t>
                </a:r>
              </a:p>
              <a:p>
                <a:pPr lvl="1"/>
                <a:r>
                  <a:rPr lang="cs-CZ" b="1" dirty="0"/>
                  <a:t>Úhel sklonu  </a:t>
                </a:r>
                <a:r>
                  <a:rPr lang="el-GR" b="1" dirty="0"/>
                  <a:t>α/2</a:t>
                </a:r>
                <a:endParaRPr lang="el-GR" dirty="0"/>
              </a:p>
              <a:p>
                <a:pPr lvl="1"/>
                <a:r>
                  <a:rPr lang="cs-CZ" b="1" dirty="0" smtClean="0"/>
                  <a:t>S = tg</a:t>
                </a:r>
                <a:r>
                  <a:rPr lang="cs-CZ" dirty="0"/>
                  <a:t> </a:t>
                </a:r>
                <a:r>
                  <a:rPr lang="el-GR" b="1" dirty="0"/>
                  <a:t>α/2 </a:t>
                </a:r>
                <a:endParaRPr lang="cs-CZ" dirty="0"/>
              </a:p>
              <a:p>
                <a:pPr marL="0" indent="0">
                  <a:buNone/>
                </a:pPr>
                <a:endParaRPr lang="cs-CZ" sz="19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935480"/>
                <a:ext cx="8651304" cy="4389120"/>
              </a:xfrm>
              <a:blipFill rotWithShape="1">
                <a:blip r:embed="rId3"/>
                <a:stretch>
                  <a:fillRect l="-846" t="-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76671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8"/>
            <a:ext cx="76327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kuželová plocha.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Jakým způsobem můžeme vyrobit kuželovou plochu na soustruhu. 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sklon a jak se značí.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kuželovitost a jak se značí. 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10" name="TextovéPole 2"/>
          <p:cNvSpPr txBox="1">
            <a:spLocks noChangeArrowheads="1"/>
          </p:cNvSpPr>
          <p:nvPr/>
        </p:nvSpPr>
        <p:spPr bwMode="auto">
          <a:xfrm>
            <a:off x="1465262" y="2386013"/>
            <a:ext cx="6059065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solidFill>
                  <a:srgbClr val="000000"/>
                </a:solidFill>
              </a:rPr>
              <a:t>MODERNÍ STROJÍRENSTVÍ pro školu a praxi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Josef </a:t>
            </a:r>
            <a:r>
              <a:rPr lang="cs-CZ" altLang="cs-CZ" sz="1600" dirty="0" err="1">
                <a:solidFill>
                  <a:srgbClr val="000000"/>
                </a:solidFill>
              </a:rPr>
              <a:t>Dilinger</a:t>
            </a:r>
            <a:r>
              <a:rPr lang="cs-CZ" altLang="cs-CZ" sz="1600" dirty="0">
                <a:solidFill>
                  <a:srgbClr val="000000"/>
                </a:solidFill>
              </a:rPr>
              <a:t> a kol</a:t>
            </a:r>
            <a:r>
              <a:rPr lang="cs-CZ" altLang="cs-CZ" sz="16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978-80-86706-19-1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Soustružník</a:t>
            </a:r>
            <a:r>
              <a:rPr lang="cs-CZ" altLang="cs-CZ" sz="2000" dirty="0" smtClean="0">
                <a:solidFill>
                  <a:srgbClr val="000000"/>
                </a:solidFill>
              </a:rPr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B. </a:t>
            </a:r>
            <a:r>
              <a:rPr lang="cs-CZ" altLang="cs-CZ" sz="1600" dirty="0" err="1" smtClean="0">
                <a:solidFill>
                  <a:srgbClr val="000000"/>
                </a:solidFill>
              </a:rPr>
              <a:t>Janyš</a:t>
            </a:r>
            <a:r>
              <a:rPr lang="cs-CZ" altLang="cs-CZ" sz="1600" dirty="0" smtClean="0">
                <a:solidFill>
                  <a:srgbClr val="000000"/>
                </a:solidFill>
              </a:rPr>
              <a:t> – K. Raft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Obr. 5,6 str. 101, Obr. 9 str. 103, Obr. 10,11,12 str. 104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629</TotalTime>
  <Words>336</Words>
  <Application>Microsoft Office PowerPoint</Application>
  <PresentationFormat>Předvádění na obrazovce (4:3)</PresentationFormat>
  <Paragraphs>141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ZÁKLADY STROJNÍHO OBRÁBĚNÍ</vt:lpstr>
      <vt:lpstr>Soustružení kuželových ploch</vt:lpstr>
      <vt:lpstr>Soustružení kuželových ploch</vt:lpstr>
      <vt:lpstr>Soustružení kuželových ploch</vt:lpstr>
      <vt:lpstr>Soustružení kuželových ploch</vt:lpstr>
      <vt:lpstr>Soustružení kuželových ploch</vt:lpstr>
      <vt:lpstr>Soustružení kuželových ploch</vt:lpstr>
      <vt:lpstr>Soustružení kuželových ploch</vt:lpstr>
      <vt:lpstr>Soustružení kuželových ploch</vt:lpstr>
      <vt:lpstr>Soustružení kuželových ploch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75</cp:revision>
  <dcterms:created xsi:type="dcterms:W3CDTF">2012-11-13T19:02:51Z</dcterms:created>
  <dcterms:modified xsi:type="dcterms:W3CDTF">2014-02-26T18:05:51Z</dcterms:modified>
</cp:coreProperties>
</file>