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7"/>
  </p:notesMasterIdLst>
  <p:sldIdLst>
    <p:sldId id="297" r:id="rId3"/>
    <p:sldId id="256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9" r:id="rId13"/>
    <p:sldId id="308" r:id="rId14"/>
    <p:sldId id="298" r:id="rId15"/>
    <p:sldId id="29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148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0C5B53-6DAD-4B6F-B9B5-F0C260B4F3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497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13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323029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závity, závitníky, rozměry závitů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seřizovač,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– řezání závitů 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VY_32_INOVACE_38_762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7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Řezání závitů</a:t>
            </a:r>
          </a:p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Závity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 </a:t>
            </a:r>
            <a:r>
              <a:rPr lang="cs-CZ" b="1" dirty="0"/>
              <a:t>Závit </a:t>
            </a:r>
            <a:r>
              <a:rPr lang="cs-CZ" dirty="0"/>
              <a:t>je nejdůležitější část šroubů, matic a dalších součástí. Je vytvořený závitovým profilem vinutým po šroubovici. </a:t>
            </a:r>
          </a:p>
          <a:p>
            <a:r>
              <a:rPr lang="cs-CZ" dirty="0"/>
              <a:t>Závit tvoří funkční část </a:t>
            </a:r>
            <a:r>
              <a:rPr lang="cs-CZ" dirty="0" smtClean="0"/>
              <a:t>šroubu, které </a:t>
            </a:r>
            <a:r>
              <a:rPr lang="cs-CZ" dirty="0"/>
              <a:t>se od sebe liší svým profilem. Většina používaných závitů je normalizována.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445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Závity – základní rozdělení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640960" cy="4389120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plochy, na které je závit vyroben – </a:t>
            </a:r>
            <a:r>
              <a:rPr lang="cs-CZ" sz="2400" b="1" i="1" dirty="0"/>
              <a:t>vnější, </a:t>
            </a:r>
            <a:r>
              <a:rPr lang="cs-CZ" sz="2400" b="1" i="1" dirty="0" smtClean="0"/>
              <a:t>vnitřní</a:t>
            </a:r>
          </a:p>
          <a:p>
            <a:pPr marL="0" lvl="0" indent="0">
              <a:buNone/>
            </a:pPr>
            <a:endParaRPr lang="cs-CZ" sz="24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směru stoupání – </a:t>
            </a:r>
            <a:r>
              <a:rPr lang="cs-CZ" sz="2400" b="1" i="1" dirty="0"/>
              <a:t>pravý, </a:t>
            </a:r>
            <a:r>
              <a:rPr lang="cs-CZ" sz="2400" b="1" i="1" dirty="0" smtClean="0"/>
              <a:t>levý</a:t>
            </a:r>
          </a:p>
          <a:p>
            <a:pPr marL="0" lvl="0" indent="0">
              <a:buNone/>
            </a:pPr>
            <a:endParaRPr lang="cs-CZ" sz="24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tvaru dříku – </a:t>
            </a:r>
            <a:r>
              <a:rPr lang="cs-CZ" sz="2400" b="1" i="1" dirty="0"/>
              <a:t>válcové, </a:t>
            </a:r>
            <a:r>
              <a:rPr lang="cs-CZ" sz="2400" b="1" i="1" dirty="0" smtClean="0"/>
              <a:t>kuželové</a:t>
            </a:r>
          </a:p>
          <a:p>
            <a:pPr marL="0" lvl="0" indent="0">
              <a:buNone/>
            </a:pPr>
            <a:endParaRPr lang="cs-CZ" sz="24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tvaru profilu – </a:t>
            </a:r>
            <a:r>
              <a:rPr lang="cs-CZ" sz="2400" b="1" i="1" dirty="0"/>
              <a:t>trojúhelníkové, lichoběžníkové, </a:t>
            </a:r>
            <a:r>
              <a:rPr lang="cs-CZ" sz="2400" b="1" i="1" dirty="0" smtClean="0"/>
              <a:t>oblé</a:t>
            </a:r>
          </a:p>
          <a:p>
            <a:pPr marL="0" lvl="0" indent="0">
              <a:buNone/>
            </a:pPr>
            <a:endParaRPr lang="cs-CZ" sz="24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počtu chodů – </a:t>
            </a:r>
            <a:r>
              <a:rPr lang="cs-CZ" sz="2400" b="1" i="1" dirty="0"/>
              <a:t>jednochodé (samosvorné), </a:t>
            </a:r>
            <a:r>
              <a:rPr lang="cs-CZ" sz="2400" b="1" i="1" dirty="0" err="1" smtClean="0"/>
              <a:t>vícechodé</a:t>
            </a:r>
            <a:endParaRPr lang="cs-CZ" sz="2400" b="1" i="1" dirty="0" smtClean="0"/>
          </a:p>
          <a:p>
            <a:pPr marL="0" lvl="0" indent="0">
              <a:buNone/>
            </a:pPr>
            <a:endParaRPr lang="cs-CZ" sz="2400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podle účelu – </a:t>
            </a:r>
            <a:r>
              <a:rPr lang="cs-CZ" sz="2400" b="1" i="1" dirty="0"/>
              <a:t>spojovací (metrický, trubkový…),  pohybové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780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základní rozdělení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Spojovací </a:t>
            </a:r>
            <a:r>
              <a:rPr lang="cs-CZ" b="1" dirty="0"/>
              <a:t>šrouby 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Metrický </a:t>
            </a:r>
            <a:r>
              <a:rPr lang="cs-CZ" dirty="0"/>
              <a:t>závit základní řady </a:t>
            </a:r>
            <a:r>
              <a:rPr lang="cs-CZ" dirty="0" smtClean="0"/>
              <a:t>		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 20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Metrický </a:t>
            </a:r>
            <a:r>
              <a:rPr lang="cs-CZ" dirty="0"/>
              <a:t>závit s jemným stoupáním (roztečí</a:t>
            </a:r>
            <a:r>
              <a:rPr lang="cs-CZ" dirty="0" smtClean="0"/>
              <a:t>)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 20x2</a:t>
            </a:r>
            <a:r>
              <a:rPr lang="cs-CZ" dirty="0" smtClean="0"/>
              <a:t> 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err="1" smtClean="0"/>
              <a:t>Whitworthův</a:t>
            </a:r>
            <a:r>
              <a:rPr lang="cs-CZ" dirty="0" smtClean="0"/>
              <a:t> </a:t>
            </a:r>
            <a:r>
              <a:rPr lang="cs-CZ" dirty="0"/>
              <a:t>závit </a:t>
            </a:r>
            <a:r>
              <a:rPr lang="cs-CZ" dirty="0" smtClean="0"/>
              <a:t>				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W 1/2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Trubkový </a:t>
            </a:r>
            <a:r>
              <a:rPr lang="cs-CZ" dirty="0"/>
              <a:t>závit </a:t>
            </a:r>
            <a:r>
              <a:rPr lang="cs-CZ" dirty="0" smtClean="0"/>
              <a:t> 				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G 3/4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Oblý </a:t>
            </a:r>
            <a:r>
              <a:rPr lang="cs-CZ" dirty="0"/>
              <a:t>závit </a:t>
            </a:r>
            <a:r>
              <a:rPr lang="cs-CZ" dirty="0" smtClean="0"/>
              <a:t>						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40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Edisonův závit - </a:t>
            </a:r>
            <a:r>
              <a:rPr lang="cs-CZ" i="1" dirty="0" smtClean="0"/>
              <a:t>žárovky </a:t>
            </a:r>
            <a:r>
              <a:rPr lang="cs-CZ" dirty="0" smtClean="0"/>
              <a:t>				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 14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Pohybové </a:t>
            </a:r>
            <a:r>
              <a:rPr lang="cs-CZ" b="1" dirty="0"/>
              <a:t>šrouby 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Lichoběžníkový </a:t>
            </a:r>
            <a:r>
              <a:rPr lang="cs-CZ" dirty="0"/>
              <a:t>rovnoramenný závit </a:t>
            </a:r>
            <a:r>
              <a:rPr lang="cs-CZ" dirty="0" smtClean="0"/>
              <a:t>/30</a:t>
            </a:r>
            <a:r>
              <a:rPr lang="cs-CZ" baseline="30000" dirty="0" smtClean="0"/>
              <a:t>o</a:t>
            </a:r>
            <a:r>
              <a:rPr lang="cs-CZ" dirty="0" smtClean="0"/>
              <a:t>		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Tr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 36x10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Lichoběžníkový </a:t>
            </a:r>
            <a:r>
              <a:rPr lang="cs-CZ" dirty="0"/>
              <a:t>nerovnoramenný </a:t>
            </a:r>
            <a:r>
              <a:rPr lang="cs-CZ" dirty="0" smtClean="0"/>
              <a:t>závit/33</a:t>
            </a:r>
            <a:r>
              <a:rPr lang="cs-CZ" baseline="30000" dirty="0" smtClean="0"/>
              <a:t>o</a:t>
            </a:r>
            <a:r>
              <a:rPr lang="cs-CZ" dirty="0" smtClean="0"/>
              <a:t> 		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 80x10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950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3933056"/>
            <a:ext cx="4811139" cy="24482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scene3d>
            <a:camera prst="isometricOffAxis2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Závity – základní údaje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060848"/>
            <a:ext cx="58326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Velký průměr závitu </a:t>
            </a:r>
            <a:r>
              <a:rPr lang="cs-CZ" b="1" dirty="0"/>
              <a:t>D</a:t>
            </a:r>
            <a:r>
              <a:rPr lang="cs-CZ" dirty="0"/>
              <a:t> (pro matice</a:t>
            </a:r>
            <a:r>
              <a:rPr lang="cs-CZ" dirty="0" smtClean="0"/>
              <a:t>), </a:t>
            </a:r>
            <a:r>
              <a:rPr lang="cs-CZ" b="1" dirty="0"/>
              <a:t>d </a:t>
            </a:r>
            <a:r>
              <a:rPr lang="cs-CZ" dirty="0"/>
              <a:t>(pro šrouby) </a:t>
            </a:r>
          </a:p>
          <a:p>
            <a:r>
              <a:rPr lang="cs-CZ" dirty="0" smtClean="0"/>
              <a:t>Střední </a:t>
            </a:r>
            <a:r>
              <a:rPr lang="cs-CZ" dirty="0"/>
              <a:t>průměr závitu </a:t>
            </a:r>
            <a:r>
              <a:rPr lang="cs-CZ" b="1" dirty="0"/>
              <a:t>D2</a:t>
            </a:r>
            <a:r>
              <a:rPr lang="cs-CZ" dirty="0"/>
              <a:t> (pro matice), </a:t>
            </a:r>
            <a:r>
              <a:rPr lang="cs-CZ" b="1" dirty="0"/>
              <a:t>d2</a:t>
            </a:r>
            <a:r>
              <a:rPr lang="cs-CZ" dirty="0"/>
              <a:t> (pro šrouby) </a:t>
            </a:r>
          </a:p>
          <a:p>
            <a:r>
              <a:rPr lang="cs-CZ" dirty="0" smtClean="0"/>
              <a:t>Malý </a:t>
            </a:r>
            <a:r>
              <a:rPr lang="cs-CZ" dirty="0"/>
              <a:t>průměr závitu </a:t>
            </a:r>
            <a:r>
              <a:rPr lang="cs-CZ" b="1" dirty="0"/>
              <a:t>D1</a:t>
            </a:r>
            <a:r>
              <a:rPr lang="cs-CZ" dirty="0"/>
              <a:t> (pro matice), </a:t>
            </a:r>
            <a:r>
              <a:rPr lang="cs-CZ" b="1" dirty="0"/>
              <a:t>d3</a:t>
            </a:r>
            <a:r>
              <a:rPr lang="cs-CZ" dirty="0"/>
              <a:t> (pro šrouby) </a:t>
            </a:r>
          </a:p>
          <a:p>
            <a:r>
              <a:rPr lang="cs-CZ" dirty="0" smtClean="0"/>
              <a:t>Jmenovitý </a:t>
            </a:r>
            <a:r>
              <a:rPr lang="cs-CZ" dirty="0"/>
              <a:t>průměr závitu </a:t>
            </a:r>
          </a:p>
          <a:p>
            <a:r>
              <a:rPr lang="cs-CZ" dirty="0" smtClean="0"/>
              <a:t>Rozteč </a:t>
            </a:r>
            <a:r>
              <a:rPr lang="cs-CZ" b="1" dirty="0"/>
              <a:t>P </a:t>
            </a:r>
          </a:p>
          <a:p>
            <a:r>
              <a:rPr lang="cs-CZ" dirty="0" smtClean="0"/>
              <a:t>Stoupání </a:t>
            </a:r>
            <a:r>
              <a:rPr lang="cs-CZ" dirty="0"/>
              <a:t>závitu </a:t>
            </a:r>
            <a:r>
              <a:rPr lang="cs-CZ" b="1" dirty="0" err="1"/>
              <a:t>Ph</a:t>
            </a:r>
            <a:r>
              <a:rPr lang="cs-CZ" b="1" dirty="0"/>
              <a:t> </a:t>
            </a:r>
          </a:p>
          <a:p>
            <a:r>
              <a:rPr lang="cs-CZ" dirty="0" smtClean="0"/>
              <a:t>Úhel </a:t>
            </a:r>
            <a:r>
              <a:rPr lang="cs-CZ" dirty="0"/>
              <a:t>profilu </a:t>
            </a:r>
            <a:r>
              <a:rPr lang="el-GR" b="1" dirty="0" smtClean="0">
                <a:latin typeface="Calibri"/>
              </a:rPr>
              <a:t>α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34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</a:t>
            </a:r>
            <a:r>
              <a:rPr lang="cs-CZ" sz="4400" dirty="0" smtClean="0"/>
              <a:t>značení na výkrese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869599"/>
            <a:ext cx="5076825" cy="2438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5442749"/>
            <a:ext cx="144039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Vnitřní závit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5452374"/>
            <a:ext cx="149726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Vnější závity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1315" y="2238657"/>
            <a:ext cx="2989601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Metrický závit základní řada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24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</a:t>
            </a:r>
            <a:r>
              <a:rPr lang="cs-CZ" sz="4400" dirty="0" smtClean="0"/>
              <a:t>výroba na soustruhu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51261"/>
            <a:ext cx="8229600" cy="466620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Řezání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vnějších metrických závitů na soustruhu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závitovými čelistmi</a:t>
            </a:r>
          </a:p>
          <a:p>
            <a:pPr marL="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Nástrojem je </a:t>
            </a:r>
            <a:r>
              <a:rPr lang="cs-CZ" sz="2400" b="1" dirty="0"/>
              <a:t>kruhová závitová čelist</a:t>
            </a:r>
            <a:r>
              <a:rPr lang="cs-CZ" sz="2400" dirty="0"/>
              <a:t> mající základní tvar matice, která je kalená. Její vnitřní závit je přerušen několika vyvrtanými otvory, které vytvářejí vlastní řezné nástrojové úhly a dále plní funkce odvádění třísek a přívodu vhodné řezné kapaliny.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810" y="4869160"/>
            <a:ext cx="2366115" cy="172819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7140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výroba na soustruhu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3891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Řezání vnitřních metrických závitů na soustruhu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závitníkem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Vnitřní závity menších průměrů se řežou </a:t>
            </a:r>
            <a:r>
              <a:rPr lang="cs-CZ" sz="2400" b="1" dirty="0"/>
              <a:t>závitníky</a:t>
            </a:r>
            <a:r>
              <a:rPr lang="cs-CZ" sz="2400" dirty="0"/>
              <a:t>. Mají základní tvar šroubu do něhož jsou vyfrézovány drážky. </a:t>
            </a:r>
            <a:endParaRPr lang="cs-CZ" sz="24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Při řezání vnitřních závitů na soustruhu se používá nejčastěji ručních, sadových nebo maticových závitníků.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92829" y="4783555"/>
            <a:ext cx="1307555" cy="182853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519600"/>
            <a:ext cx="2643183" cy="42968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3419872" y="4941168"/>
            <a:ext cx="212467" cy="7566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4101" idx="0"/>
          </p:cNvCxnSpPr>
          <p:nvPr/>
        </p:nvCxnSpPr>
        <p:spPr>
          <a:xfrm>
            <a:off x="6131934" y="4941168"/>
            <a:ext cx="1057802" cy="5784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44044"/>
            <a:ext cx="2363440" cy="126527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177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výroba na soustruhu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Řezání závitu na soustruhu závitovými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hlavami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sz="2400" b="1" i="1" dirty="0"/>
              <a:t>Závitové hlavy</a:t>
            </a:r>
            <a:r>
              <a:rPr lang="cs-CZ" sz="2400" dirty="0"/>
              <a:t> se používají k řezání vnějších, méně často i vnitřních závitů v sériové výrobě na hrotových soustruzích, </a:t>
            </a:r>
            <a:r>
              <a:rPr lang="cs-CZ" sz="2400" dirty="0" smtClean="0"/>
              <a:t>revolver</a:t>
            </a:r>
            <a:r>
              <a:rPr lang="cs-CZ" sz="2400" dirty="0"/>
              <a:t>. soustruzích a automatech</a:t>
            </a:r>
            <a:r>
              <a:rPr lang="cs-CZ" sz="2400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89906" y="3910911"/>
            <a:ext cx="1688764" cy="232980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7072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výroba na soustruhu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Soustružení metrických závitů soustružnickým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nožem</a:t>
            </a:r>
          </a:p>
          <a:p>
            <a:pPr marL="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/>
              <a:t>Vnější i vnitřní </a:t>
            </a:r>
            <a:r>
              <a:rPr lang="cs-CZ" sz="2000" dirty="0" smtClean="0"/>
              <a:t>metrické </a:t>
            </a:r>
            <a:r>
              <a:rPr lang="cs-CZ" sz="2000" dirty="0"/>
              <a:t>závity velkých průměrů nelze řezat ani kruhovými závitovými čelistmi ani závitníky, ale jsou řezány soustružnickými noži různé konstrukce. Pro řezání vnějších závitů se používají soustružnické nože radiální s jedním profilem, </a:t>
            </a:r>
            <a:r>
              <a:rPr lang="cs-CZ" sz="2000" dirty="0" err="1"/>
              <a:t>hřebínkové</a:t>
            </a:r>
            <a:r>
              <a:rPr lang="cs-CZ" sz="2000" dirty="0"/>
              <a:t> s několika profily a na výrobu nejpřesnějších závitů se používají závitové nože hranolové a kotoučové. Jejich tvar a velikost jsou normalizovány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Vnitřní nože mají stejný tvar a konstrukci vnitřních nožů. </a:t>
            </a:r>
          </a:p>
        </p:txBody>
      </p:sp>
    </p:spTree>
    <p:extLst>
      <p:ext uri="{BB962C8B-B14F-4D97-AF65-F5344CB8AC3E}">
        <p14:creationId xmlns:p14="http://schemas.microsoft.com/office/powerpoint/2010/main" val="56505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Závity – výroba na soustruhu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99" y="2685774"/>
            <a:ext cx="3098553" cy="2016224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57782"/>
            <a:ext cx="2402493" cy="187220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60848"/>
            <a:ext cx="1728192" cy="297804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99949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se označuje metrický závit základní řady.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Způsoby řezání závitů na soustruhu. 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označujeme velký průměr závitu.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Kde použijeme </a:t>
            </a:r>
            <a:r>
              <a:rPr lang="cs-CZ" sz="2000" smtClean="0">
                <a:solidFill>
                  <a:prstClr val="black"/>
                </a:solidFill>
              </a:rPr>
              <a:t>maticové závitníky.</a:t>
            </a: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 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14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851154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</a:t>
            </a:r>
            <a:r>
              <a:rPr lang="cs-CZ" alt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Soustružník  B. </a:t>
            </a:r>
            <a:r>
              <a:rPr lang="cs-CZ" altLang="cs-CZ" sz="2000" b="1" dirty="0" err="1" smtClean="0">
                <a:solidFill>
                  <a:srgbClr val="000000"/>
                </a:solidFill>
              </a:rPr>
              <a:t>Janyš</a:t>
            </a:r>
            <a:r>
              <a:rPr lang="cs-CZ" altLang="cs-CZ" sz="2000" b="1" dirty="0" smtClean="0">
                <a:solidFill>
                  <a:srgbClr val="000000"/>
                </a:solidFill>
              </a:rPr>
              <a:t> – K. Raft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Obr. 2.str.111, 6;8 str.115,  9 str.116, 11 str. 118, 15;16 str. 121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833</TotalTime>
  <Words>564</Words>
  <Application>Microsoft Office PowerPoint</Application>
  <PresentationFormat>Předvádění na obrazovce (4:3)</PresentationFormat>
  <Paragraphs>126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Závity</vt:lpstr>
      <vt:lpstr>Závity – základní rozdělení</vt:lpstr>
      <vt:lpstr>Závity – základní rozdělení</vt:lpstr>
      <vt:lpstr>Závity – základní údaje</vt:lpstr>
      <vt:lpstr>Závity – značení na výkrese</vt:lpstr>
      <vt:lpstr>Závity – výroba na soustruhu</vt:lpstr>
      <vt:lpstr>Závity – výroba na soustruhu</vt:lpstr>
      <vt:lpstr>Závity – výroba na soustruhu</vt:lpstr>
      <vt:lpstr>Závity – výroba na soustruhu</vt:lpstr>
      <vt:lpstr>Závity – výroba na soustruhu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84</cp:revision>
  <dcterms:created xsi:type="dcterms:W3CDTF">2012-11-13T19:02:51Z</dcterms:created>
  <dcterms:modified xsi:type="dcterms:W3CDTF">2014-02-26T18:07:19Z</dcterms:modified>
</cp:coreProperties>
</file>