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5"/>
  </p:notesMasterIdLst>
  <p:sldIdLst>
    <p:sldId id="297" r:id="rId3"/>
    <p:sldId id="256" r:id="rId4"/>
    <p:sldId id="300" r:id="rId5"/>
    <p:sldId id="307" r:id="rId6"/>
    <p:sldId id="302" r:id="rId7"/>
    <p:sldId id="301" r:id="rId8"/>
    <p:sldId id="303" r:id="rId9"/>
    <p:sldId id="304" r:id="rId10"/>
    <p:sldId id="305" r:id="rId11"/>
    <p:sldId id="306" r:id="rId12"/>
    <p:sldId id="298" r:id="rId13"/>
    <p:sldId id="29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148" y="-4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BF29F-FB95-419A-BA64-CB35E9CD9F0B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0C5B53-6DAD-4B6F-B9B5-F0C260B4F3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839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dirty="0" smtClean="0"/>
          </a:p>
        </p:txBody>
      </p:sp>
      <p:sp>
        <p:nvSpPr>
          <p:cNvPr id="4608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96CE882-6406-4848-96A0-BC7F459FA087}" type="slidenum">
              <a:rPr lang="cs-CZ" altLang="cs-CZ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11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5146CE9D-3024-43A6-9F2F-2FDFD3E01496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D6B5860-8868-4E7A-87FC-9352EC2F4B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756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21E6FC27-AF8B-4326-9F5D-26F13B1823CF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CC39308-0699-4671-ACB7-DC5738657D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808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8551F38-210E-4CB2-A28B-AB49B852FA52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143BCAD-6034-4A14-B146-0B41194CE1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24704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93271EE-E1F1-4B9E-9AA3-CA74D7739CBA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901359F9-AD53-4233-BA99-B92370A1F3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52653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8B45E8E-BBEF-4499-93CF-19844B6F78D8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7D2F66FC-6EA5-4D01-B3A6-85CDBE2889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4136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4A8E2D1-28D5-4E83-AD7C-9AB78FFCC906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3018DC1-E0A8-405D-9A0E-341B109345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1425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1C1E977-071F-412E-A3F4-FB5D29B4B7F7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B0081A8-2306-409B-946F-5E8CB24367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7417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B712BA65-8DFE-4DFA-AE4A-41C0B2123C88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3BA7360-B4DA-4751-A868-2A97250AE9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61452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682B09C7-56C6-490C-A792-4F017690CF59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3EBAC5B-DDF4-455E-B5FA-3A68B1185A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80613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0C44ADFA-4234-484E-97DB-9B456F02A93C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9B7ABEA-495B-4EB9-9E85-F83A37A486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10490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3ED60EF0-019F-4FFE-96D5-E70E03164536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58FA74E9-DCBB-4FD8-B86B-7560816414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8575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60FCEB3-3564-428E-87B5-617604B30B1A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F8B2E20-CA07-434C-963E-6BB1E24638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94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1624775"/>
              </p:ext>
            </p:extLst>
          </p:nvPr>
        </p:nvGraphicFramePr>
        <p:xfrm>
          <a:off x="750888" y="2060575"/>
          <a:ext cx="7559675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Projekt MŠMT</a:t>
                      </a:r>
                      <a:endParaRPr kumimoji="0" lang="cs-CZ" alt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EU peníze středním školám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Název projektu školy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ICT do života školy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Registrační číslo projektu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CZ.1.07/1.5.00/34.0771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Šablona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III/2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38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Výuka strojního obrábění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Technologie obrábění, řezné podmínky, vrtáky, způsoby upínání, vystružování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Předmět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Odborný výcvik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Autor, spoluautor  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Josef Šindelář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dataprojektor, výukové panely, pomůcky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prezentace, stroje, nástroje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2., 3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. ročník, žáci 16 – 19 let, Mechanik seřizovač , Obráběč kovů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ne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</a:rPr>
              <a:t>Základy strojního obrábění – vrtání na soustruhu </a:t>
            </a: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7710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AA45CFE-30EA-427B-A31B-34F9B1F31195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sp>
        <p:nvSpPr>
          <p:cNvPr id="27711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</a:rPr>
              <a:t>VY_32_INOVACE_38_763</a:t>
            </a:r>
          </a:p>
        </p:txBody>
      </p:sp>
      <p:pic>
        <p:nvPicPr>
          <p:cNvPr id="277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90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ZÁKLADY STROJNÍHO OBRÁBĚNÍ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8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Vrtání na soustruhu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118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Vrtání </a:t>
            </a:r>
            <a:r>
              <a:rPr lang="cs-CZ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soustruhu</a:t>
            </a:r>
            <a:endParaRPr lang="cs-CZ" sz="4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Díry v obrobcích z plného materiálu lze vrtat i na soustruhu.</a:t>
            </a:r>
          </a:p>
          <a:p>
            <a:r>
              <a:rPr lang="cs-CZ" dirty="0" smtClean="0"/>
              <a:t>Slouží převážně jako přípravná operace pro další práci na soustruhu.</a:t>
            </a:r>
          </a:p>
          <a:p>
            <a:r>
              <a:rPr lang="cs-CZ" dirty="0" smtClean="0"/>
              <a:t>Je přesnější než na vrtačkách a liší se v technologii, vrták se pohybuje </a:t>
            </a:r>
            <a:r>
              <a:rPr lang="cs-CZ" dirty="0"/>
              <a:t>v ose</a:t>
            </a:r>
            <a:r>
              <a:rPr lang="cs-CZ" dirty="0" smtClean="0"/>
              <a:t> proti obrobku, který se otáčí. Tím je zajištěna větší přesnost.</a:t>
            </a:r>
          </a:p>
          <a:p>
            <a:r>
              <a:rPr lang="cs-CZ" dirty="0" smtClean="0"/>
              <a:t>Další operace jsou například – navrtávání, vyhrubování, vystružování, zahlubování.    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8017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Vrtání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84364"/>
          </a:xfrm>
        </p:spPr>
        <p:txBody>
          <a:bodyPr/>
          <a:lstStyle/>
          <a:p>
            <a:pPr marL="0" indent="0">
              <a:buNone/>
            </a:pPr>
            <a:r>
              <a:rPr lang="cs-CZ" altLang="cs-CZ" sz="2800" dirty="0" smtClean="0"/>
              <a:t>Vrtačka</a:t>
            </a:r>
          </a:p>
          <a:p>
            <a:r>
              <a:rPr lang="cs-CZ" altLang="cs-CZ" sz="2400" dirty="0" smtClean="0"/>
              <a:t>Při </a:t>
            </a:r>
            <a:r>
              <a:rPr lang="cs-CZ" altLang="cs-CZ" sz="2400" dirty="0"/>
              <a:t>vrtání provádí nástroj rotační hlavní řezný pohyb a současně pohyb ve směru osy otáčení</a:t>
            </a:r>
            <a:r>
              <a:rPr lang="cs-CZ" altLang="cs-CZ" sz="2400" dirty="0" smtClean="0"/>
              <a:t>.</a:t>
            </a:r>
          </a:p>
          <a:p>
            <a:pPr marL="0" indent="0">
              <a:buNone/>
            </a:pPr>
            <a:r>
              <a:rPr lang="cs-CZ" altLang="cs-CZ" sz="2800" dirty="0" smtClean="0"/>
              <a:t>Soustruh</a:t>
            </a:r>
            <a:endParaRPr lang="cs-CZ" altLang="cs-CZ" sz="2800" dirty="0"/>
          </a:p>
          <a:p>
            <a:r>
              <a:rPr lang="cs-CZ" altLang="cs-CZ" sz="2400" dirty="0"/>
              <a:t>Při vrtání na soustruhu rotační pohyb vykonává materiál a vrták se pohybuje pouze v ose.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7" descr="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64088" y="4293096"/>
            <a:ext cx="3167881" cy="239779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24419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Základní operace</a:t>
            </a:r>
            <a:endParaRPr lang="cs-CZ" sz="4400" dirty="0"/>
          </a:p>
        </p:txBody>
      </p:sp>
      <p:pic>
        <p:nvPicPr>
          <p:cNvPr id="5" name="Picture 6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2426238"/>
            <a:ext cx="8785225" cy="368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5020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Vrtání na soustruhu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805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Navrtávání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K přesnému navrtání středu materiálu před vrtáním, používáme středící vrták.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Další využití je navrtání pro spolehlivé upnutí součásti mezi hroty, nebo pro podepření dlouhých součástí.  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164068"/>
            <a:ext cx="1958049" cy="857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43" y="4797152"/>
            <a:ext cx="1923534" cy="111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1" y="5517232"/>
            <a:ext cx="2086507" cy="1110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67748" y="4164068"/>
            <a:ext cx="3096344" cy="256249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6112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altLang="cs-CZ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Šroubovitý vrták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35280" cy="4389120"/>
          </a:xfrm>
        </p:spPr>
        <p:txBody>
          <a:bodyPr/>
          <a:lstStyle/>
          <a:p>
            <a:pPr marL="0" indent="0">
              <a:buNone/>
            </a:pPr>
            <a:r>
              <a:rPr lang="cs-CZ" alt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Šroubovitý </a:t>
            </a:r>
            <a:r>
              <a:rPr lang="cs-CZ" alt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vrták </a:t>
            </a:r>
            <a:r>
              <a:rPr lang="cs-CZ" altLang="cs-CZ" sz="2400" dirty="0"/>
              <a:t>je nejpoužívanější vrták do plného </a:t>
            </a:r>
            <a:r>
              <a:rPr lang="cs-CZ" altLang="cs-CZ" sz="2400" dirty="0" smtClean="0"/>
              <a:t>materiálu</a:t>
            </a:r>
            <a:endParaRPr lang="cs-CZ" altLang="cs-CZ" sz="2400" dirty="0"/>
          </a:p>
        </p:txBody>
      </p:sp>
      <p:pic>
        <p:nvPicPr>
          <p:cNvPr id="4" name="Picture 7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91209" y="3304593"/>
            <a:ext cx="7236296" cy="289451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412671" y="2762461"/>
            <a:ext cx="1447361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Hlavní části</a:t>
            </a:r>
          </a:p>
        </p:txBody>
      </p:sp>
    </p:spTree>
    <p:extLst>
      <p:ext uri="{BB962C8B-B14F-4D97-AF65-F5344CB8AC3E}">
        <p14:creationId xmlns:p14="http://schemas.microsoft.com/office/powerpoint/2010/main" val="30841744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altLang="cs-CZ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Šroubovitý vrták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5122912" cy="43891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cs-CZ" altLang="cs-CZ" dirty="0"/>
              <a:t>Výhody šroubovitého </a:t>
            </a:r>
            <a:r>
              <a:rPr lang="cs-CZ" altLang="cs-CZ" dirty="0" smtClean="0"/>
              <a:t>vrtáku</a:t>
            </a:r>
          </a:p>
          <a:p>
            <a:pPr marL="0" indent="0">
              <a:buNone/>
            </a:pPr>
            <a:endParaRPr lang="cs-CZ" altLang="cs-CZ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2400" dirty="0"/>
              <a:t>Výhodný úhel břitů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2400" dirty="0"/>
              <a:t>Průměr se ostřením nemění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2400" dirty="0"/>
              <a:t>Možnost spolehlivého upínání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2400" dirty="0"/>
              <a:t>Dobré vedení v součásti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2400" dirty="0"/>
              <a:t>Samočinné odvádění třísek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2400" dirty="0"/>
              <a:t>Dobré přivádění </a:t>
            </a:r>
            <a:r>
              <a:rPr lang="cs-CZ" altLang="cs-CZ" sz="2400" dirty="0" smtClean="0"/>
              <a:t>řezné </a:t>
            </a:r>
            <a:r>
              <a:rPr lang="cs-CZ" altLang="cs-CZ" sz="2400" dirty="0"/>
              <a:t>kapaliny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Picture 5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84168" y="2564904"/>
            <a:ext cx="2736304" cy="374356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588224" y="2020877"/>
            <a:ext cx="1546064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Základní typy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48988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Vrtání na </a:t>
            </a:r>
            <a:r>
              <a:rPr lang="cs-CZ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soustruhu - způsoby</a:t>
            </a:r>
            <a:endParaRPr lang="cs-CZ" sz="4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92896"/>
            <a:ext cx="5040560" cy="2614819"/>
          </a:xfrm>
          <a:prstGeom prst="rect">
            <a:avLst/>
          </a:prstGeom>
          <a:noFill/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084168" y="3237076"/>
            <a:ext cx="2598596" cy="120032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Pomocí koníku</a:t>
            </a:r>
          </a:p>
          <a:p>
            <a:r>
              <a:rPr lang="cs-CZ" dirty="0" smtClean="0"/>
              <a:t>Upnutí do nožové hlavy</a:t>
            </a:r>
          </a:p>
          <a:p>
            <a:r>
              <a:rPr lang="cs-CZ" dirty="0" smtClean="0"/>
              <a:t>Podepřením přípravkem</a:t>
            </a:r>
          </a:p>
          <a:p>
            <a:r>
              <a:rPr lang="cs-CZ" dirty="0" smtClean="0"/>
              <a:t>Spojení se suportem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83388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Vrtání na soustruhu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Postup vrtání přesné díry na soustruhu</a:t>
            </a:r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Navrtání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Předvrtání s přídavkem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Vrtání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Vyhrubování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Vystružování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926" y="2876550"/>
            <a:ext cx="1656184" cy="47790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4802" y="3441677"/>
            <a:ext cx="2260023" cy="50222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048695" y="4854758"/>
            <a:ext cx="2212855" cy="45323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80655" y="4341097"/>
            <a:ext cx="2048042" cy="39991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5314" y="3915029"/>
            <a:ext cx="2412875" cy="42441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47574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43013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636E38A-1B8B-45FC-83A7-36676E851C39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pic>
        <p:nvPicPr>
          <p:cNvPr id="43014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6" name="TextovéPole 9"/>
          <p:cNvSpPr txBox="1">
            <a:spLocks noChangeArrowheads="1"/>
          </p:cNvSpPr>
          <p:nvPr/>
        </p:nvSpPr>
        <p:spPr bwMode="auto">
          <a:xfrm>
            <a:off x="3405188" y="1079500"/>
            <a:ext cx="237966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b="1" smtClean="0">
                <a:solidFill>
                  <a:srgbClr val="000000"/>
                </a:solidFill>
              </a:rPr>
              <a:t>Souhrn učiva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827088" y="2205037"/>
            <a:ext cx="6193184" cy="224676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cs-CZ" sz="2000" b="1" dirty="0">
                <a:solidFill>
                  <a:prstClr val="black"/>
                </a:solidFill>
              </a:rPr>
              <a:t>Otázky pro </a:t>
            </a:r>
            <a:r>
              <a:rPr lang="cs-CZ" sz="2000" b="1" dirty="0" smtClean="0">
                <a:solidFill>
                  <a:prstClr val="black"/>
                </a:solidFill>
              </a:rPr>
              <a:t>opakování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Proč navrtáváme materiál před vrtáním.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Hlavní části šroubovitého vrtáku.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Jak upínáme vrták s kuželovou stopkou.</a:t>
            </a:r>
          </a:p>
          <a:p>
            <a:pPr>
              <a:defRPr/>
            </a:pPr>
            <a:r>
              <a:rPr lang="cs-CZ" sz="2000" smtClean="0">
                <a:solidFill>
                  <a:prstClr val="black"/>
                </a:solidFill>
              </a:rPr>
              <a:t>Postup </a:t>
            </a:r>
            <a:r>
              <a:rPr lang="cs-CZ" sz="2000" dirty="0" smtClean="0">
                <a:solidFill>
                  <a:prstClr val="black"/>
                </a:solidFill>
              </a:rPr>
              <a:t>pro výrobu přesné díry.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 </a:t>
            </a:r>
          </a:p>
          <a:p>
            <a:pPr>
              <a:defRPr/>
            </a:pPr>
            <a:endParaRPr lang="cs-CZ" sz="20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630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44037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E65E72B-4DED-48EB-A4D0-016C45402859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12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pic>
        <p:nvPicPr>
          <p:cNvPr id="4403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40" name="TextovéPole 9"/>
          <p:cNvSpPr txBox="1">
            <a:spLocks noChangeArrowheads="1"/>
          </p:cNvSpPr>
          <p:nvPr/>
        </p:nvSpPr>
        <p:spPr bwMode="auto">
          <a:xfrm>
            <a:off x="3276600" y="1079500"/>
            <a:ext cx="25860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b="1" smtClean="0">
                <a:solidFill>
                  <a:srgbClr val="000000"/>
                </a:solidFill>
              </a:rPr>
              <a:t>Použité zdroje</a:t>
            </a:r>
          </a:p>
        </p:txBody>
      </p:sp>
      <p:sp>
        <p:nvSpPr>
          <p:cNvPr id="10" name="TextovéPole 2"/>
          <p:cNvSpPr txBox="1">
            <a:spLocks noChangeArrowheads="1"/>
          </p:cNvSpPr>
          <p:nvPr/>
        </p:nvSpPr>
        <p:spPr bwMode="auto">
          <a:xfrm>
            <a:off x="1465262" y="2386013"/>
            <a:ext cx="6851154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b="1" dirty="0">
                <a:solidFill>
                  <a:srgbClr val="000000"/>
                </a:solidFill>
              </a:rPr>
              <a:t>MODERNÍ STROJÍRENSTVÍ pro školu a praxi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</a:rPr>
              <a:t>Josef </a:t>
            </a:r>
            <a:r>
              <a:rPr lang="cs-CZ" altLang="cs-CZ" sz="2000" dirty="0" err="1">
                <a:solidFill>
                  <a:srgbClr val="000000"/>
                </a:solidFill>
              </a:rPr>
              <a:t>Dilinger</a:t>
            </a:r>
            <a:r>
              <a:rPr lang="cs-CZ" altLang="cs-CZ" sz="2000" dirty="0">
                <a:solidFill>
                  <a:srgbClr val="000000"/>
                </a:solidFill>
              </a:rPr>
              <a:t> a kol</a:t>
            </a:r>
            <a:r>
              <a:rPr lang="cs-CZ" altLang="cs-CZ" sz="2000" dirty="0" smtClean="0">
                <a:solidFill>
                  <a:srgbClr val="000000"/>
                </a:solidFill>
              </a:rPr>
              <a:t>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</a:rPr>
              <a:t>ISBN 978-80-86706-19-1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</a:rPr>
              <a:t>Obr. </a:t>
            </a:r>
            <a:r>
              <a:rPr lang="cs-CZ" altLang="cs-CZ" sz="2000" dirty="0" smtClean="0">
                <a:solidFill>
                  <a:srgbClr val="000000"/>
                </a:solidFill>
              </a:rPr>
              <a:t>1;2str.122, 2str.123</a:t>
            </a:r>
            <a:endParaRPr lang="cs-CZ" altLang="cs-CZ" sz="20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b="1" dirty="0" smtClean="0">
                <a:solidFill>
                  <a:srgbClr val="000000"/>
                </a:solidFill>
              </a:rPr>
              <a:t>Soustružník  B. </a:t>
            </a:r>
            <a:r>
              <a:rPr lang="cs-CZ" altLang="cs-CZ" sz="2000" b="1" dirty="0" err="1" smtClean="0">
                <a:solidFill>
                  <a:srgbClr val="000000"/>
                </a:solidFill>
              </a:rPr>
              <a:t>Janyš</a:t>
            </a:r>
            <a:r>
              <a:rPr lang="cs-CZ" altLang="cs-CZ" sz="2000" b="1" dirty="0" smtClean="0">
                <a:solidFill>
                  <a:srgbClr val="000000"/>
                </a:solidFill>
              </a:rPr>
              <a:t> – K. Raft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</a:rPr>
              <a:t>04-240-67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</a:rPr>
              <a:t>Obr. 7str.73</a:t>
            </a:r>
            <a:r>
              <a:rPr lang="cs-CZ" altLang="cs-CZ" sz="2000" dirty="0">
                <a:solidFill>
                  <a:srgbClr val="000000"/>
                </a:solidFill>
              </a:rPr>
              <a:t>, </a:t>
            </a:r>
            <a:r>
              <a:rPr lang="cs-CZ" altLang="cs-CZ" sz="2000" dirty="0" smtClean="0">
                <a:solidFill>
                  <a:srgbClr val="000000"/>
                </a:solidFill>
              </a:rPr>
              <a:t>11str.76, 21.str.82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b="1" dirty="0" smtClean="0">
                <a:solidFill>
                  <a:srgbClr val="000000"/>
                </a:solidFill>
              </a:rPr>
              <a:t>Základní práce na konvenčních soustruzích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</a:rPr>
              <a:t>Ivo Langer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</a:rPr>
              <a:t>ISBN 80-7200-203-1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5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933</TotalTime>
  <Words>427</Words>
  <Application>Microsoft Office PowerPoint</Application>
  <PresentationFormat>Předvádění na obrazovce (4:3)</PresentationFormat>
  <Paragraphs>106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Tok</vt:lpstr>
      <vt:lpstr>Motiv systému Office</vt:lpstr>
      <vt:lpstr>STŘEDNÍ ŠKOLA STAVEBNÍ A TECHNICKÁ Ústí nad Labem, Čelakovského 5, příspěvková organizace Páteřní škola Ústeckého kraje</vt:lpstr>
      <vt:lpstr>ZÁKLADY STROJNÍHO OBRÁBĚNÍ</vt:lpstr>
      <vt:lpstr>Vrtání na soustruhu</vt:lpstr>
      <vt:lpstr>Vrtání</vt:lpstr>
      <vt:lpstr>Základní operace</vt:lpstr>
      <vt:lpstr>Vrtání na soustruhu</vt:lpstr>
      <vt:lpstr>Šroubovitý vrták</vt:lpstr>
      <vt:lpstr>Šroubovitý vrták</vt:lpstr>
      <vt:lpstr>Vrtání na soustruhu - způsoby</vt:lpstr>
      <vt:lpstr>Vrtání na soustruhu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STROJNÍHO OBRÁBĚNÍ</dc:title>
  <dc:creator>Sindelar</dc:creator>
  <cp:lastModifiedBy>Karel Filas, Ing.</cp:lastModifiedBy>
  <cp:revision>96</cp:revision>
  <dcterms:created xsi:type="dcterms:W3CDTF">2012-11-13T19:02:51Z</dcterms:created>
  <dcterms:modified xsi:type="dcterms:W3CDTF">2014-02-26T18:08:49Z</dcterms:modified>
</cp:coreProperties>
</file>