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6"/>
  </p:notesMasterIdLst>
  <p:sldIdLst>
    <p:sldId id="297" r:id="rId3"/>
    <p:sldId id="256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298" r:id="rId14"/>
    <p:sldId id="29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2148" y="-4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BF29F-FB95-419A-BA64-CB35E9CD9F0B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0C5B53-6DAD-4B6F-B9B5-F0C260B4F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39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dirty="0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6CE882-6406-4848-96A0-BC7F459FA087}" type="slidenum">
              <a:rPr lang="cs-CZ" altLang="cs-CZ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12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146CE9D-3024-43A6-9F2F-2FDFD3E0149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D6B5860-8868-4E7A-87FC-9352EC2F4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756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1E6FC27-AF8B-4326-9F5D-26F13B1823CF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CC39308-0699-4671-ACB7-DC5738657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808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8551F38-210E-4CB2-A28B-AB49B852FA52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143BCAD-6034-4A14-B146-0B41194CE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0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93271EE-E1F1-4B9E-9AA3-CA74D7739CBA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01359F9-AD53-4233-BA99-B92370A1F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265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8B45E8E-BBEF-4499-93CF-19844B6F78D8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D2F66FC-6EA5-4D01-B3A6-85CDBE288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36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4A8E2D1-28D5-4E83-AD7C-9AB78FFCC90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018DC1-E0A8-405D-9A0E-341B10934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42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1C1E977-071F-412E-A3F4-FB5D29B4B7F7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B0081A8-2306-409B-946F-5E8CB2436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7417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712BA65-8DFE-4DFA-AE4A-41C0B2123C88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BA7360-B4DA-4751-A868-2A97250AE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145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82B09C7-56C6-490C-A792-4F017690CF59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3EBAC5B-DDF4-455E-B5FA-3A68B1185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0613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C44ADFA-4234-484E-97DB-9B456F02A93C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9B7ABEA-495B-4EB9-9E85-F83A37A48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0490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ED60EF0-019F-4FFE-96D5-E70E03164536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8FA74E9-DCBB-4FD8-B86B-756081641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75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A29231-EBAB-46EF-B713-63A6835C7DFE}" type="datetimeFigureOut">
              <a:rPr lang="cs-CZ" smtClean="0"/>
              <a:t>26. 2. 2014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60FCEB3-3564-428E-87B5-617604B30B1A}" type="datetime1">
              <a:rPr lang="cs-CZ"/>
              <a:pPr>
                <a:defRPr/>
              </a:pPr>
              <a:t>26. 2. 2014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F8B2E20-CA07-434C-963E-6BB1E2463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94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1444078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strojního obrábění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Technologie obrábění, řezné podmínky, zápich, obrobek, BP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dataprojektor, výukové panely, pomůcky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stroje, nástroje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2., 3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ročník, žáci 16 – 19 let, Mechanik seřizovač , Obráběč kovů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Základy strojního obrábění – zapichování, upichování 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7710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AA45CFE-30EA-427B-A31B-34F9B1F31195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277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VY_32_INOVACE_38_764</a:t>
            </a:r>
          </a:p>
        </p:txBody>
      </p:sp>
      <p:pic>
        <p:nvPicPr>
          <p:cNvPr id="277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7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90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ZÁKLADY STROJNÍHO OBRÁBĚNÍ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9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Zapichování, upichování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1182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 zapichování</a:t>
            </a: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Zapichování</a:t>
            </a:r>
            <a:r>
              <a:rPr lang="cs-CZ" dirty="0"/>
              <a:t> je soustružení drážek různého profilu na vnějším obvodu obrobku nebo v dírách. </a:t>
            </a:r>
            <a:endParaRPr lang="cs-CZ" dirty="0" smtClean="0"/>
          </a:p>
          <a:p>
            <a:r>
              <a:rPr lang="cs-CZ" dirty="0" smtClean="0"/>
              <a:t>Drážky </a:t>
            </a:r>
            <a:r>
              <a:rPr lang="cs-CZ" dirty="0"/>
              <a:t>na součástech se závity se dělají proto, aby se mohl závit stejné hloubky doříznout až do konce požadované délky nebo k čelní ploše osazení. </a:t>
            </a:r>
            <a:endParaRPr lang="cs-CZ" dirty="0" smtClean="0"/>
          </a:p>
          <a:p>
            <a:r>
              <a:rPr lang="cs-CZ" dirty="0" smtClean="0"/>
              <a:t>U </a:t>
            </a:r>
            <a:r>
              <a:rPr lang="cs-CZ" dirty="0"/>
              <a:t>broušených součástí, které mají mít ostré přechody, které by se broušením nevytvořily, vysoustruží se drážka v místě přechodu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Pro drážky těsnících a zajišťovacích kroužků na hřídelích</a:t>
            </a:r>
            <a:r>
              <a:rPr lang="cs-CZ" dirty="0"/>
              <a:t>.</a:t>
            </a:r>
            <a:r>
              <a:rPr lang="cs-CZ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88017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Zapichování</a:t>
            </a:r>
            <a:endParaRPr lang="cs-CZ" sz="4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3036179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256332"/>
            <a:ext cx="1635745" cy="2417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365180"/>
            <a:ext cx="1728192" cy="205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56534" y="4787860"/>
            <a:ext cx="794128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ávity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4787860"/>
            <a:ext cx="182633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Broušené plochy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10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Nože na zapichování</a:t>
            </a: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Jsou </a:t>
            </a:r>
            <a:r>
              <a:rPr lang="cs-CZ" dirty="0" smtClean="0"/>
              <a:t>normalizované.</a:t>
            </a:r>
            <a:endParaRPr lang="cs-CZ" dirty="0"/>
          </a:p>
          <a:p>
            <a:pPr lvl="0"/>
            <a:r>
              <a:rPr lang="cs-CZ" dirty="0"/>
              <a:t>Pravé, </a:t>
            </a:r>
            <a:r>
              <a:rPr lang="cs-CZ" dirty="0" smtClean="0"/>
              <a:t>levé.</a:t>
            </a:r>
            <a:endParaRPr lang="cs-CZ" dirty="0"/>
          </a:p>
          <a:p>
            <a:pPr lvl="0"/>
            <a:r>
              <a:rPr lang="cs-CZ" dirty="0"/>
              <a:t>Malé nože jsou </a:t>
            </a:r>
            <a:r>
              <a:rPr lang="cs-CZ" dirty="0" smtClean="0"/>
              <a:t>celistvé – materiál / RA/.</a:t>
            </a:r>
            <a:endParaRPr lang="cs-CZ" dirty="0"/>
          </a:p>
          <a:p>
            <a:pPr lvl="0"/>
            <a:r>
              <a:rPr lang="cs-CZ" dirty="0"/>
              <a:t>Řezná část může být osazena destičkou </a:t>
            </a:r>
            <a:r>
              <a:rPr lang="cs-CZ" dirty="0" smtClean="0"/>
              <a:t>ze slinutých karbidů nebo plátku VBD.</a:t>
            </a:r>
            <a:endParaRPr lang="cs-CZ" dirty="0"/>
          </a:p>
          <a:p>
            <a:pPr lvl="0"/>
            <a:r>
              <a:rPr lang="cs-CZ" dirty="0" smtClean="0"/>
              <a:t>Nastavují se </a:t>
            </a:r>
            <a:r>
              <a:rPr lang="cs-CZ" dirty="0"/>
              <a:t>do osy </a:t>
            </a:r>
            <a:r>
              <a:rPr lang="cs-CZ" dirty="0" smtClean="0"/>
              <a:t>soustružení a vybrušují se pro zmenšení tření.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0545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/>
              <a:t>Nože na zapichování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593" y="2420888"/>
            <a:ext cx="2023183" cy="198789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452533"/>
            <a:ext cx="1473787" cy="2022538"/>
          </a:xfrm>
          <a:prstGeom prst="rect">
            <a:avLst/>
          </a:prstGeom>
          <a:noFill/>
          <a:ln w="9525">
            <a:solidFill>
              <a:schemeClr val="bg2">
                <a:lumMod val="10000"/>
              </a:schemeClr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59943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Drážky zápichů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Druhy </a:t>
            </a:r>
            <a:r>
              <a:rPr lang="cs-CZ" dirty="0" smtClean="0"/>
              <a:t>zápichů</a:t>
            </a:r>
            <a:endParaRPr lang="cs-CZ" u="sng" dirty="0"/>
          </a:p>
          <a:p>
            <a:r>
              <a:rPr lang="cs-CZ" sz="2400" b="1" i="1" dirty="0" smtClean="0"/>
              <a:t>běžné </a:t>
            </a:r>
            <a:r>
              <a:rPr lang="cs-CZ" sz="2400" b="1" i="1" dirty="0"/>
              <a:t>drážky</a:t>
            </a:r>
            <a:r>
              <a:rPr lang="cs-CZ" sz="2400" b="1" dirty="0"/>
              <a:t> </a:t>
            </a:r>
            <a:r>
              <a:rPr lang="cs-CZ" sz="2400" dirty="0"/>
              <a:t>jsou normalizovány, na výkresech se nekótují, označují se písmeny A – E a šířkou </a:t>
            </a:r>
            <a:r>
              <a:rPr lang="cs-CZ" sz="2400" dirty="0" smtClean="0"/>
              <a:t>nože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</a:t>
            </a:r>
            <a:r>
              <a:rPr lang="cs-CZ" sz="2400" dirty="0"/>
              <a:t>hloubkou zápichu </a:t>
            </a:r>
            <a:r>
              <a:rPr lang="cs-CZ" sz="2400" dirty="0" smtClean="0"/>
              <a:t>podle údajů ve strojnických tabulkách</a:t>
            </a:r>
            <a:endParaRPr lang="cs-CZ" sz="2400" dirty="0"/>
          </a:p>
          <a:p>
            <a:r>
              <a:rPr lang="cs-CZ" sz="2400" b="1" i="1" dirty="0"/>
              <a:t>tvarové drážky</a:t>
            </a:r>
            <a:r>
              <a:rPr lang="cs-CZ" sz="2400" b="1" dirty="0"/>
              <a:t> </a:t>
            </a:r>
            <a:r>
              <a:rPr lang="cs-CZ" sz="2400" dirty="0"/>
              <a:t>– drážky pro klínové řemeny na řemenicích, pro </a:t>
            </a:r>
            <a:r>
              <a:rPr lang="cs-CZ" sz="2400" dirty="0" smtClean="0"/>
              <a:t>těsnění a zajištění</a:t>
            </a:r>
            <a:endParaRPr lang="cs-CZ" sz="2400" dirty="0"/>
          </a:p>
          <a:p>
            <a:pPr marL="0" indent="0">
              <a:buNone/>
            </a:pPr>
            <a:r>
              <a:rPr lang="cs-CZ" u="sng" dirty="0"/>
              <a:t/>
            </a:r>
            <a:br>
              <a:rPr lang="cs-CZ" u="sng" dirty="0"/>
            </a:b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994" y="4581128"/>
            <a:ext cx="2232667" cy="155434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2362" y="4502312"/>
            <a:ext cx="1269556" cy="172819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745709"/>
            <a:ext cx="1335314" cy="122518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301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Upichování na soustruhu</a:t>
            </a: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935480"/>
            <a:ext cx="8568952" cy="372576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/>
              <a:t>Upichován</a:t>
            </a:r>
            <a:r>
              <a:rPr lang="cs-CZ" dirty="0"/>
              <a:t>í je oddělování obrobku od polotovaru nebo </a:t>
            </a:r>
            <a:r>
              <a:rPr lang="cs-CZ" dirty="0" smtClean="0"/>
              <a:t>rozdělování materiálu </a:t>
            </a:r>
            <a:r>
              <a:rPr lang="cs-CZ" dirty="0"/>
              <a:t>na několik kusů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Výhody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Úspora materiálu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Obrobek vyrobíme na jedno upnutí – rovnoběžnost ploch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Urychlení operací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6200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Upichovací nože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Základní tvary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/>
              <a:t>Základ tvar je stejný jako u zapichovacího nože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/>
              <a:t>Pro hladší upíchnutí se ostří zabrušuje do šikmého tvaru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/>
              <a:t>Upichovací nůž s dvojitým ostřím odstraňuje nevýhodu odtlačování a vydutou plochu čela upíchnuté součásti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65104"/>
            <a:ext cx="2709851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3621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Zapichování, upichování 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Řezné podmínky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Při ručním upichování/ zapichování se volí posuv menší než při hrubování, záleží na tvrdosti a houževnatosti materiálu a také na zručnosti obsluhy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Hodnoty pro strojní posuv najdeme v tabulkách a katalogu výrobce nástrojů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0251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Bezpečnost práce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Všeobecné ustanovení pro práci na obráběcích strojích</a:t>
            </a:r>
          </a:p>
          <a:p>
            <a:r>
              <a:rPr lang="cs-CZ" dirty="0" smtClean="0"/>
              <a:t>Volíme bezpečné vyložení nástroje a překontrolujeme jeho upnutí</a:t>
            </a:r>
          </a:p>
          <a:p>
            <a:r>
              <a:rPr lang="cs-CZ" dirty="0" smtClean="0"/>
              <a:t>Delší součásti podepřeme koníkem</a:t>
            </a:r>
          </a:p>
          <a:p>
            <a:r>
              <a:rPr lang="cs-CZ" dirty="0" smtClean="0"/>
              <a:t>Širší drážku nejprve rozpíchneme </a:t>
            </a:r>
          </a:p>
          <a:p>
            <a:r>
              <a:rPr lang="cs-CZ" dirty="0" smtClean="0"/>
              <a:t>Volíme bezpečné řezné podmínky</a:t>
            </a:r>
          </a:p>
          <a:p>
            <a:r>
              <a:rPr lang="cs-CZ" dirty="0" smtClean="0"/>
              <a:t>Používáme pouze nástroje určené pro danou operaci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2710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3013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C636E38A-1B8B-45FC-83A7-36676E851C3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12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301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27088" y="2205037"/>
            <a:ext cx="6193184" cy="193899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</a:t>
            </a:r>
            <a:r>
              <a:rPr lang="cs-CZ" sz="2000" b="1" dirty="0" smtClean="0">
                <a:solidFill>
                  <a:prstClr val="black"/>
                </a:solidFill>
              </a:rPr>
              <a:t>opakování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K čemu používáme zapichování.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Jaké druhy zápichů znáte.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 upravujeme upichovací nože.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Jaké volíme řezné podmínky </a:t>
            </a:r>
            <a:r>
              <a:rPr lang="cs-CZ" sz="2000" smtClean="0">
                <a:solidFill>
                  <a:prstClr val="black"/>
                </a:solidFill>
              </a:rPr>
              <a:t>při upichování. </a:t>
            </a:r>
            <a:endParaRPr lang="cs-CZ" sz="2000" dirty="0" smtClean="0">
              <a:solidFill>
                <a:prstClr val="black"/>
              </a:solidFill>
            </a:endParaRPr>
          </a:p>
          <a:p>
            <a:pPr>
              <a:defRPr/>
            </a:pPr>
            <a:endParaRPr lang="cs-CZ" sz="20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63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4037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E65E72B-4DED-48EB-A4D0-016C4540285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40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Použité zdroje</a:t>
            </a:r>
          </a:p>
        </p:txBody>
      </p:sp>
      <p:sp>
        <p:nvSpPr>
          <p:cNvPr id="10" name="TextovéPole 2"/>
          <p:cNvSpPr txBox="1">
            <a:spLocks noChangeArrowheads="1"/>
          </p:cNvSpPr>
          <p:nvPr/>
        </p:nvSpPr>
        <p:spPr bwMode="auto">
          <a:xfrm>
            <a:off x="1465262" y="2386013"/>
            <a:ext cx="6851154" cy="32932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>
                <a:solidFill>
                  <a:srgbClr val="000000"/>
                </a:solidFill>
              </a:rPr>
              <a:t>MODERNÍ STROJÍRENSTVÍ pro školu a praxi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>
                <a:solidFill>
                  <a:srgbClr val="000000"/>
                </a:solidFill>
              </a:rPr>
              <a:t>Josef </a:t>
            </a:r>
            <a:r>
              <a:rPr lang="cs-CZ" altLang="cs-CZ" sz="1600" dirty="0" err="1">
                <a:solidFill>
                  <a:srgbClr val="000000"/>
                </a:solidFill>
              </a:rPr>
              <a:t>Dilinger</a:t>
            </a:r>
            <a:r>
              <a:rPr lang="cs-CZ" altLang="cs-CZ" sz="1600" dirty="0">
                <a:solidFill>
                  <a:srgbClr val="000000"/>
                </a:solidFill>
              </a:rPr>
              <a:t> a kol</a:t>
            </a:r>
            <a:r>
              <a:rPr lang="cs-CZ" altLang="cs-CZ" sz="1600" dirty="0" smtClean="0">
                <a:solidFill>
                  <a:srgbClr val="000000"/>
                </a:solidFill>
              </a:rPr>
              <a:t>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ISBN 978-80-86706-19-1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>
                <a:solidFill>
                  <a:srgbClr val="000000"/>
                </a:solidFill>
              </a:rPr>
              <a:t>Obr. </a:t>
            </a:r>
            <a:r>
              <a:rPr lang="cs-CZ" altLang="cs-CZ" sz="1600" dirty="0" smtClean="0">
                <a:solidFill>
                  <a:srgbClr val="000000"/>
                </a:solidFill>
              </a:rPr>
              <a:t>1;2str.66, 3str.67</a:t>
            </a:r>
            <a:endParaRPr lang="cs-CZ" altLang="cs-CZ" sz="1600" dirty="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 smtClean="0">
                <a:solidFill>
                  <a:srgbClr val="000000"/>
                </a:solidFill>
              </a:rPr>
              <a:t>Soustružník </a:t>
            </a:r>
            <a:r>
              <a:rPr lang="cs-CZ" altLang="cs-CZ" sz="2000" dirty="0" smtClean="0">
                <a:solidFill>
                  <a:srgbClr val="000000"/>
                </a:solidFill>
              </a:rPr>
              <a:t> B. </a:t>
            </a:r>
            <a:r>
              <a:rPr lang="cs-CZ" altLang="cs-CZ" sz="2000" dirty="0" err="1" smtClean="0">
                <a:solidFill>
                  <a:srgbClr val="000000"/>
                </a:solidFill>
              </a:rPr>
              <a:t>Janyš</a:t>
            </a:r>
            <a:r>
              <a:rPr lang="cs-CZ" altLang="cs-CZ" sz="2000" dirty="0" smtClean="0">
                <a:solidFill>
                  <a:srgbClr val="000000"/>
                </a:solidFill>
              </a:rPr>
              <a:t> – K. Raft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04-240-67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Obr. 7str.73</a:t>
            </a:r>
            <a:r>
              <a:rPr lang="cs-CZ" altLang="cs-CZ" sz="1600" dirty="0">
                <a:solidFill>
                  <a:srgbClr val="000000"/>
                </a:solidFill>
              </a:rPr>
              <a:t>, </a:t>
            </a:r>
            <a:r>
              <a:rPr lang="cs-CZ" altLang="cs-CZ" sz="1600" dirty="0" smtClean="0">
                <a:solidFill>
                  <a:srgbClr val="000000"/>
                </a:solidFill>
              </a:rPr>
              <a:t>11str.76, 21.str.82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 smtClean="0">
                <a:solidFill>
                  <a:srgbClr val="000000"/>
                </a:solidFill>
              </a:rPr>
              <a:t>Základní práce na konvenčních soustruzích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Ivo Langer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ISBN 80-7200-203-1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600" dirty="0" smtClean="0">
                <a:solidFill>
                  <a:srgbClr val="000000"/>
                </a:solidFill>
              </a:rPr>
              <a:t>www.naradi-tip.cz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5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1036</TotalTime>
  <Words>463</Words>
  <Application>Microsoft Office PowerPoint</Application>
  <PresentationFormat>Předvádění na obrazovce (4:3)</PresentationFormat>
  <Paragraphs>107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Tok</vt:lpstr>
      <vt:lpstr>Motiv systému Office</vt:lpstr>
      <vt:lpstr>STŘEDNÍ ŠKOLA STAVEBNÍ A TECHNICKÁ Ústí nad Labem, Čelakovského 5, příspěvková organizace Páteřní škola Ústeckého kraje</vt:lpstr>
      <vt:lpstr>ZÁKLADY STROJNÍHO OBRÁBĚNÍ</vt:lpstr>
      <vt:lpstr>Význam zapichování</vt:lpstr>
      <vt:lpstr>Zapichování</vt:lpstr>
      <vt:lpstr>Nože na zapichování</vt:lpstr>
      <vt:lpstr>Nože na zapichování</vt:lpstr>
      <vt:lpstr>Drážky zápichů</vt:lpstr>
      <vt:lpstr>Upichování na soustruhu</vt:lpstr>
      <vt:lpstr>Upichovací nože</vt:lpstr>
      <vt:lpstr>Zapichování, upichování </vt:lpstr>
      <vt:lpstr>Bezpečnost práce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STROJNÍHO OBRÁBĚNÍ</dc:title>
  <dc:creator>Sindelar</dc:creator>
  <cp:lastModifiedBy>Karel Filas, Ing.</cp:lastModifiedBy>
  <cp:revision>106</cp:revision>
  <dcterms:created xsi:type="dcterms:W3CDTF">2012-11-13T19:02:51Z</dcterms:created>
  <dcterms:modified xsi:type="dcterms:W3CDTF">2014-02-26T18:10:10Z</dcterms:modified>
</cp:coreProperties>
</file>