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14"/>
  </p:notesMasterIdLst>
  <p:sldIdLst>
    <p:sldId id="297" r:id="rId3"/>
    <p:sldId id="256" r:id="rId4"/>
    <p:sldId id="257" r:id="rId5"/>
    <p:sldId id="302" r:id="rId6"/>
    <p:sldId id="305" r:id="rId7"/>
    <p:sldId id="303" r:id="rId8"/>
    <p:sldId id="301" r:id="rId9"/>
    <p:sldId id="300" r:id="rId10"/>
    <p:sldId id="306" r:id="rId11"/>
    <p:sldId id="298" r:id="rId12"/>
    <p:sldId id="29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2148" y="-4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94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0BF29F-FB95-419A-BA64-CB35E9CD9F0B}" type="datetimeFigureOut">
              <a:rPr lang="cs-CZ" smtClean="0"/>
              <a:t>26. 2. 2014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0C5B53-6DAD-4B6F-B9B5-F0C260B4F33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7839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6083" name="Zástupný symbol pro poznámky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s-CZ" altLang="cs-CZ" smtClean="0"/>
          </a:p>
        </p:txBody>
      </p:sp>
      <p:sp>
        <p:nvSpPr>
          <p:cNvPr id="46084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396CE882-6406-4848-96A0-BC7F459FA087}" type="slidenum">
              <a:rPr lang="cs-CZ" altLang="cs-CZ">
                <a:solidFill>
                  <a:srgbClr val="000000"/>
                </a:solidFill>
              </a:rPr>
              <a:pPr eaLnBrk="1" hangingPunct="1">
                <a:spcBef>
                  <a:spcPct val="0"/>
                </a:spcBef>
              </a:pPr>
              <a:t>10</a:t>
            </a:fld>
            <a:endParaRPr lang="cs-CZ" altLang="cs-CZ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26. 2. 2014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26. 2. 2014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26. 2. 2014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26. 2. 2014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26. 2. 2014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26. 2. 2014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26. 2. 2014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26. 2. 2014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26. 2. 2014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26. 2. 2014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29231-EBAB-46EF-B713-63A6835C7DFE}" type="datetimeFigureOut">
              <a:rPr lang="cs-CZ" smtClean="0"/>
              <a:t>26. 2. 2014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5146CE9D-3024-43A6-9F2F-2FDFD3E01496}" type="datetime1">
              <a:rPr lang="cs-CZ"/>
              <a:pPr>
                <a:defRPr/>
              </a:pPr>
              <a:t>26. 2. 2014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CD6B5860-8868-4E7A-87FC-9352EC2F4BA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57568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21E6FC27-AF8B-4326-9F5D-26F13B1823CF}" type="datetime1">
              <a:rPr lang="cs-CZ"/>
              <a:pPr>
                <a:defRPr/>
              </a:pPr>
              <a:t>26. 2. 2014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FCC39308-0699-4671-ACB7-DC5738657D6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08080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A8551F38-210E-4CB2-A28B-AB49B852FA52}" type="datetime1">
              <a:rPr lang="cs-CZ"/>
              <a:pPr>
                <a:defRPr/>
              </a:pPr>
              <a:t>26. 2. 2014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C143BCAD-6034-4A14-B146-0B41194CE10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24704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C93271EE-E1F1-4B9E-9AA3-CA74D7739CBA}" type="datetime1">
              <a:rPr lang="cs-CZ"/>
              <a:pPr>
                <a:defRPr/>
              </a:pPr>
              <a:t>26. 2. 2014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901359F9-AD53-4233-BA99-B92370A1F3B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52653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F8B45E8E-BBEF-4499-93CF-19844B6F78D8}" type="datetime1">
              <a:rPr lang="cs-CZ"/>
              <a:pPr>
                <a:defRPr/>
              </a:pPr>
              <a:t>26. 2. 2014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7D2F66FC-6EA5-4D01-B3A6-85CDBE28893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41364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A4A8E2D1-28D5-4E83-AD7C-9AB78FFCC906}" type="datetime1">
              <a:rPr lang="cs-CZ"/>
              <a:pPr>
                <a:defRPr/>
              </a:pPr>
              <a:t>26. 2. 2014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F3018DC1-E0A8-405D-9A0E-341B1093451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014257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A1C1E977-071F-412E-A3F4-FB5D29B4B7F7}" type="datetime1">
              <a:rPr lang="cs-CZ"/>
              <a:pPr>
                <a:defRPr/>
              </a:pPr>
              <a:t>26. 2. 2014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FB0081A8-2306-409B-946F-5E8CB24367F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374171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B712BA65-8DFE-4DFA-AE4A-41C0B2123C88}" type="datetime1">
              <a:rPr lang="cs-CZ"/>
              <a:pPr>
                <a:defRPr/>
              </a:pPr>
              <a:t>26. 2. 2014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F3BA7360-B4DA-4751-A868-2A97250AE90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614528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682B09C7-56C6-490C-A792-4F017690CF59}" type="datetime1">
              <a:rPr lang="cs-CZ"/>
              <a:pPr>
                <a:defRPr/>
              </a:pPr>
              <a:t>26. 2. 2014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A3EBAC5B-DDF4-455E-B5FA-3A68B1185A2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80613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0C44ADFA-4234-484E-97DB-9B456F02A93C}" type="datetime1">
              <a:rPr lang="cs-CZ"/>
              <a:pPr>
                <a:defRPr/>
              </a:pPr>
              <a:t>26. 2. 2014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F9B7ABEA-495B-4EB9-9E85-F83A37A486E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10490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3ED60EF0-019F-4FFE-96D5-E70E03164536}" type="datetime1">
              <a:rPr lang="cs-CZ"/>
              <a:pPr>
                <a:defRPr/>
              </a:pPr>
              <a:t>26. 2. 2014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Verdana" pitchFamily="34" charset="0"/>
              </a:defRPr>
            </a:lvl1pPr>
          </a:lstStyle>
          <a:p>
            <a:pPr>
              <a:defRPr/>
            </a:pPr>
            <a:fld id="{58FA74E9-DCBB-4FD8-B86B-7560816414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85750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AA29231-EBAB-46EF-B713-63A6835C7DFE}" type="datetimeFigureOut">
              <a:rPr lang="cs-CZ" smtClean="0"/>
              <a:t>26. 2. 2014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A708DB3-41C2-4A1B-AD13-3650CB4255D6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styl.</a:t>
            </a:r>
          </a:p>
        </p:txBody>
      </p:sp>
      <p:sp>
        <p:nvSpPr>
          <p:cNvPr id="2051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C60FCEB3-3564-428E-87B5-617604B30B1A}" type="datetime1">
              <a:rPr lang="cs-CZ"/>
              <a:pPr>
                <a:defRPr/>
              </a:pPr>
              <a:t>26. 2. 2014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8F8B2E20-CA07-434C-963E-6BB1E24638D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9948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5436670"/>
              </p:ext>
            </p:extLst>
          </p:nvPr>
        </p:nvGraphicFramePr>
        <p:xfrm>
          <a:off x="750888" y="2060575"/>
          <a:ext cx="7559675" cy="3670300"/>
        </p:xfrm>
        <a:graphic>
          <a:graphicData uri="http://schemas.openxmlformats.org/drawingml/2006/table">
            <a:tbl>
              <a:tblPr/>
              <a:tblGrid>
                <a:gridCol w="2268537"/>
                <a:gridCol w="5291138"/>
              </a:tblGrid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Projekt MŠMT</a:t>
                      </a:r>
                      <a:endParaRPr kumimoji="0" lang="cs-CZ" altLang="cs-CZ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EU peníze středním školám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Název projektu školy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ICT do života školy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Registrační číslo projektu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CZ.1.07/1.5.00/34.0771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Šablona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III/2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Sada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38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Výuka strojního obrábění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Klíčová slova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Technologie obrábění, řezné podmínky, nástroj, frézka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Předmět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Odborný výcvik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Autor, spoluautor  </a:t>
                      </a:r>
                      <a:endParaRPr kumimoji="0" lang="cs-CZ" alt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Josef Šindelář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Jazyk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Čeština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Prezentace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Potřebné pomůcky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PC, dataprojektor, výukové panely, pomůcky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interaktivity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Výklad pomocí prezentace, stroje, nástroje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Stupeň a typ vzdělávání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Střední škola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2., 3</a:t>
                      </a: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. ročník, žáci 16 – 19 let, Mechanik seřizovač , Obráběč kovů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Speciální vzdělávací potřeby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ne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Zdroje</a:t>
                      </a:r>
                      <a:endParaRPr kumimoji="0" lang="cs-CZ" alt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Seznam viz poslední strana 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708" name="TextovéPole 9"/>
          <p:cNvSpPr txBox="1">
            <a:spLocks noChangeArrowheads="1"/>
          </p:cNvSpPr>
          <p:nvPr/>
        </p:nvSpPr>
        <p:spPr bwMode="auto">
          <a:xfrm>
            <a:off x="792163" y="990600"/>
            <a:ext cx="75596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cs-CZ" altLang="cs-CZ" sz="2400" b="1" dirty="0" smtClean="0">
                <a:solidFill>
                  <a:srgbClr val="000000"/>
                </a:solidFill>
              </a:rPr>
              <a:t>Strojní obrábění - </a:t>
            </a:r>
            <a:r>
              <a:rPr lang="cs-CZ" altLang="cs-CZ" sz="2400" b="1" dirty="0" smtClean="0">
                <a:solidFill>
                  <a:srgbClr val="000000"/>
                </a:solidFill>
              </a:rPr>
              <a:t>frézování</a:t>
            </a:r>
            <a:endParaRPr lang="cs-CZ" altLang="cs-CZ" sz="2400" b="1" dirty="0" smtClean="0">
              <a:solidFill>
                <a:srgbClr val="000000"/>
              </a:solidFill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27710" name="Zástupný symbol pro číslo snímku 14"/>
          <p:cNvSpPr>
            <a:spLocks noGrp="1"/>
          </p:cNvSpPr>
          <p:nvPr>
            <p:ph type="sldNum" sz="quarter" idx="12"/>
          </p:nvPr>
        </p:nvSpPr>
        <p:spPr bwMode="auto">
          <a:xfrm>
            <a:off x="6480175" y="6335713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1AA45CFE-30EA-427B-A31B-34F9B1F31195}" type="slidenum">
              <a:rPr lang="cs-CZ" altLang="cs-CZ" sz="1200" smtClean="0">
                <a:solidFill>
                  <a:srgbClr val="898989"/>
                </a:solidFill>
                <a:latin typeface="Verdana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1</a:t>
            </a:fld>
            <a:endParaRPr lang="cs-CZ" altLang="cs-CZ" sz="1200" smtClean="0">
              <a:solidFill>
                <a:srgbClr val="898989"/>
              </a:solidFill>
              <a:latin typeface="Verdana" pitchFamily="34" charset="0"/>
            </a:endParaRPr>
          </a:p>
        </p:txBody>
      </p:sp>
      <p:sp>
        <p:nvSpPr>
          <p:cNvPr id="27711" name="TextovéPole 12"/>
          <p:cNvSpPr txBox="1">
            <a:spLocks noChangeArrowheads="1"/>
          </p:cNvSpPr>
          <p:nvPr/>
        </p:nvSpPr>
        <p:spPr bwMode="auto">
          <a:xfrm>
            <a:off x="787400" y="1452712"/>
            <a:ext cx="75612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cs-CZ" altLang="cs-CZ" sz="2400" b="1" smtClean="0">
                <a:solidFill>
                  <a:srgbClr val="000000"/>
                </a:solidFill>
              </a:rPr>
              <a:t>VY_32_INOVACE_38_765</a:t>
            </a:r>
          </a:p>
        </p:txBody>
      </p:sp>
      <p:pic>
        <p:nvPicPr>
          <p:cNvPr id="2771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71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900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dirty="0" smtClean="0"/>
              <a:t>STROJNÍ OBRÁBĚNÍ</a:t>
            </a:r>
            <a:endParaRPr lang="cs-CZ" sz="4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/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Frézování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71182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356760"/>
          </a:xfrm>
        </p:spPr>
        <p:txBody>
          <a:bodyPr>
            <a:noAutofit/>
          </a:bodyPr>
          <a:lstStyle/>
          <a:p>
            <a:r>
              <a:rPr lang="cs-CZ" sz="4200" dirty="0"/>
              <a:t>T</a:t>
            </a:r>
            <a:r>
              <a:rPr lang="cs-CZ" sz="4200" dirty="0" smtClean="0"/>
              <a:t>echnologie frézování</a:t>
            </a:r>
            <a:endParaRPr lang="cs-CZ" sz="4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661872"/>
          </a:xfrm>
        </p:spPr>
        <p:txBody>
          <a:bodyPr>
            <a:normAutofit/>
          </a:bodyPr>
          <a:lstStyle/>
          <a:p>
            <a:r>
              <a:rPr lang="cs-CZ" dirty="0"/>
              <a:t>Frézování je operace třískového obrábění, při které je z obrobku odebírána </a:t>
            </a:r>
            <a:r>
              <a:rPr lang="cs-CZ" dirty="0" smtClean="0"/>
              <a:t>vrstva materiálu </a:t>
            </a:r>
            <a:r>
              <a:rPr lang="cs-CZ" dirty="0"/>
              <a:t>ve </a:t>
            </a:r>
            <a:r>
              <a:rPr lang="cs-CZ" dirty="0" smtClean="0"/>
              <a:t>formě </a:t>
            </a:r>
            <a:r>
              <a:rPr lang="cs-CZ" dirty="0"/>
              <a:t>třísek rotačním </a:t>
            </a:r>
            <a:r>
              <a:rPr lang="cs-CZ" dirty="0" err="1"/>
              <a:t>vícezubým</a:t>
            </a:r>
            <a:r>
              <a:rPr lang="cs-CZ" dirty="0"/>
              <a:t> </a:t>
            </a:r>
            <a:r>
              <a:rPr lang="cs-CZ" dirty="0" smtClean="0"/>
              <a:t>nástrojem - </a:t>
            </a:r>
            <a:r>
              <a:rPr lang="cs-CZ" dirty="0"/>
              <a:t>frézou. </a:t>
            </a:r>
            <a:endParaRPr lang="cs-CZ" dirty="0" smtClean="0"/>
          </a:p>
          <a:p>
            <a:r>
              <a:rPr lang="cs-CZ" dirty="0" smtClean="0"/>
              <a:t>Fréza </a:t>
            </a:r>
            <a:r>
              <a:rPr lang="cs-CZ" dirty="0"/>
              <a:t>se při práci otáčí kolem své osy a svými zuby po </a:t>
            </a:r>
            <a:r>
              <a:rPr lang="cs-CZ" dirty="0" smtClean="0"/>
              <a:t>obvodě se </a:t>
            </a:r>
            <a:r>
              <a:rPr lang="cs-CZ" dirty="0"/>
              <a:t>postupně zařezává do obrobku, který se proti nástroji současně posouvá. </a:t>
            </a:r>
            <a:endParaRPr lang="cs-CZ" dirty="0" smtClean="0"/>
          </a:p>
          <a:p>
            <a:r>
              <a:rPr lang="cs-CZ" dirty="0" smtClean="0"/>
              <a:t>Každý</a:t>
            </a:r>
            <a:r>
              <a:rPr lang="cs-CZ" dirty="0"/>
              <a:t> </a:t>
            </a:r>
            <a:r>
              <a:rPr lang="cs-CZ" dirty="0" smtClean="0"/>
              <a:t>zub </a:t>
            </a:r>
            <a:r>
              <a:rPr lang="cs-CZ" dirty="0"/>
              <a:t>frézy postupně odřezává z obráběného </a:t>
            </a:r>
            <a:r>
              <a:rPr lang="cs-CZ" dirty="0" smtClean="0"/>
              <a:t>materiálu třísky nestejné tloušťky - </a:t>
            </a:r>
            <a:r>
              <a:rPr lang="cs-CZ" dirty="0"/>
              <a:t>proces řezání je přerušovaný.</a:t>
            </a:r>
          </a:p>
        </p:txBody>
      </p:sp>
    </p:spTree>
    <p:extLst>
      <p:ext uri="{BB962C8B-B14F-4D97-AF65-F5344CB8AC3E}">
        <p14:creationId xmlns:p14="http://schemas.microsoft.com/office/powerpoint/2010/main" val="4215771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356760"/>
          </a:xfrm>
        </p:spPr>
        <p:txBody>
          <a:bodyPr>
            <a:noAutofit/>
          </a:bodyPr>
          <a:lstStyle/>
          <a:p>
            <a:r>
              <a:rPr lang="cs-CZ" sz="4200" dirty="0" smtClean="0"/>
              <a:t> Základní stroje - Frézky</a:t>
            </a:r>
            <a:endParaRPr lang="cs-CZ" sz="42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935480"/>
            <a:ext cx="8219256" cy="444584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800" b="1" u="sng" dirty="0" smtClean="0"/>
              <a:t>Frézky</a:t>
            </a:r>
            <a:r>
              <a:rPr lang="cs-CZ" sz="2800" dirty="0" smtClean="0"/>
              <a:t> konzolové -  určeny </a:t>
            </a:r>
            <a:r>
              <a:rPr lang="cs-CZ" sz="2800" dirty="0"/>
              <a:t>k frézování rovinných a </a:t>
            </a:r>
            <a:r>
              <a:rPr lang="cs-CZ" sz="2800" dirty="0" smtClean="0"/>
              <a:t>tvarových </a:t>
            </a:r>
            <a:r>
              <a:rPr lang="cs-CZ" sz="2800" dirty="0"/>
              <a:t>ploch na malých a středně velkých součástech v kusové a malosériové výrobě. </a:t>
            </a:r>
            <a:endParaRPr lang="cs-CZ" sz="2800" dirty="0" smtClean="0"/>
          </a:p>
          <a:p>
            <a:r>
              <a:rPr lang="cs-CZ" sz="2800" dirty="0" smtClean="0"/>
              <a:t>Charakteristickým </a:t>
            </a:r>
            <a:r>
              <a:rPr lang="cs-CZ" sz="2800" dirty="0"/>
              <a:t>znakem je svisle přestavitelná konzola, s níž lze obrobek nastavit do potřebné polohy </a:t>
            </a:r>
            <a:endParaRPr lang="cs-CZ" sz="2800" dirty="0" smtClean="0"/>
          </a:p>
          <a:p>
            <a:pPr marL="0" indent="0">
              <a:buNone/>
            </a:pPr>
            <a:r>
              <a:rPr lang="cs-CZ" sz="2800" dirty="0" smtClean="0"/>
              <a:t>	- </a:t>
            </a:r>
            <a:r>
              <a:rPr lang="cs-CZ" sz="2800" dirty="0"/>
              <a:t>svislé (vertikální) frézky mají vřeteno ve svislé </a:t>
            </a:r>
            <a:r>
              <a:rPr lang="cs-CZ" sz="2800" dirty="0" smtClean="0"/>
              <a:t>	poloze </a:t>
            </a:r>
            <a:endParaRPr lang="cs-CZ" sz="2800" dirty="0"/>
          </a:p>
          <a:p>
            <a:pPr marL="0" indent="0">
              <a:buNone/>
            </a:pPr>
            <a:r>
              <a:rPr lang="cs-CZ" sz="2800" dirty="0" smtClean="0"/>
              <a:t>	- </a:t>
            </a:r>
            <a:r>
              <a:rPr lang="cs-CZ" sz="2800" dirty="0"/>
              <a:t>vodorovné (horizontální) frézky mají vřeteno ve </a:t>
            </a:r>
            <a:r>
              <a:rPr lang="cs-CZ" sz="2800" dirty="0" smtClean="0"/>
              <a:t>	vodorovné </a:t>
            </a:r>
            <a:r>
              <a:rPr lang="cs-CZ" sz="2800" dirty="0"/>
              <a:t>poloze </a:t>
            </a:r>
          </a:p>
          <a:p>
            <a:pPr marL="0" indent="0">
              <a:buNone/>
            </a:pPr>
            <a:r>
              <a:rPr lang="cs-CZ" sz="2800" dirty="0" smtClean="0"/>
              <a:t>	- </a:t>
            </a:r>
            <a:r>
              <a:rPr lang="cs-CZ" sz="2800" dirty="0"/>
              <a:t>univerzální frézky umožňují natočit pracovní </a:t>
            </a:r>
            <a:r>
              <a:rPr lang="cs-CZ" sz="2800" dirty="0" smtClean="0"/>
              <a:t>	stůl </a:t>
            </a:r>
            <a:r>
              <a:rPr lang="cs-CZ" sz="2800" dirty="0"/>
              <a:t>ve vodorovné rovině o 45° na obě strany </a:t>
            </a:r>
          </a:p>
        </p:txBody>
      </p:sp>
    </p:spTree>
    <p:extLst>
      <p:ext uri="{BB962C8B-B14F-4D97-AF65-F5344CB8AC3E}">
        <p14:creationId xmlns:p14="http://schemas.microsoft.com/office/powerpoint/2010/main" val="1158816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356760"/>
          </a:xfrm>
        </p:spPr>
        <p:txBody>
          <a:bodyPr>
            <a:noAutofit/>
          </a:bodyPr>
          <a:lstStyle/>
          <a:p>
            <a:r>
              <a:rPr lang="cs-CZ" sz="4200" dirty="0" smtClean="0"/>
              <a:t>Frézky - druhy</a:t>
            </a:r>
            <a:endParaRPr lang="cs-CZ" sz="42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000" b="1" dirty="0"/>
              <a:t>Stolové frézky </a:t>
            </a:r>
            <a:r>
              <a:rPr lang="cs-CZ" sz="2000" dirty="0"/>
              <a:t>jsou využívány pro frézování hmotnějších obrobků. Obrobek se pohybuje v podélném a příčném směru, svislý pohyb vykonává nástroj spolu s vřeteníkem</a:t>
            </a:r>
            <a:r>
              <a:rPr lang="cs-CZ" sz="2000" dirty="0" smtClean="0"/>
              <a:t>. Dodávají </a:t>
            </a:r>
            <a:r>
              <a:rPr lang="cs-CZ" sz="2000" dirty="0"/>
              <a:t>se ve vertikálním nebo horizontálním </a:t>
            </a:r>
            <a:r>
              <a:rPr lang="cs-CZ" sz="2000" dirty="0" smtClean="0"/>
              <a:t>provedení. </a:t>
            </a:r>
          </a:p>
          <a:p>
            <a:r>
              <a:rPr lang="cs-CZ" sz="2000" b="1" dirty="0" smtClean="0"/>
              <a:t>Rovinné </a:t>
            </a:r>
            <a:r>
              <a:rPr lang="cs-CZ" sz="2000" b="1" dirty="0"/>
              <a:t>frézky </a:t>
            </a:r>
            <a:r>
              <a:rPr lang="cs-CZ" sz="2000" b="1" dirty="0" smtClean="0"/>
              <a:t>- </a:t>
            </a:r>
            <a:r>
              <a:rPr lang="cs-CZ" sz="2000" dirty="0" smtClean="0"/>
              <a:t> tyto </a:t>
            </a:r>
            <a:r>
              <a:rPr lang="cs-CZ" sz="2000" dirty="0"/>
              <a:t>frézky jsou sestavené z typizovaných stavebnicových </a:t>
            </a:r>
            <a:r>
              <a:rPr lang="cs-CZ" sz="2000" dirty="0" smtClean="0"/>
              <a:t>dílů.</a:t>
            </a:r>
          </a:p>
          <a:p>
            <a:r>
              <a:rPr lang="cs-CZ" sz="2000" dirty="0"/>
              <a:t>Na rovinných frézkách se obrábějí velké obrobky s hmotností až 10 000 kg; vykonávají se na nich nejtěžší frézovací práce. </a:t>
            </a:r>
          </a:p>
          <a:p>
            <a:r>
              <a:rPr lang="cs-CZ" sz="2000" b="1" dirty="0"/>
              <a:t>Nástrojařské </a:t>
            </a:r>
            <a:r>
              <a:rPr lang="cs-CZ" sz="2000" b="1" dirty="0" smtClean="0"/>
              <a:t>frézky - </a:t>
            </a:r>
            <a:r>
              <a:rPr lang="cs-CZ" sz="2000" dirty="0" smtClean="0"/>
              <a:t>lze </a:t>
            </a:r>
            <a:r>
              <a:rPr lang="cs-CZ" sz="2000" dirty="0"/>
              <a:t>přesně frézovat složité tvary obrobků menších rozměrů a hmotností. Je možné na nich vykonávat velký rozsah různých frézovacích prací a frézovat obrobky v různých polohách. </a:t>
            </a:r>
          </a:p>
          <a:p>
            <a:r>
              <a:rPr lang="cs-CZ" sz="2000" dirty="0" smtClean="0"/>
              <a:t>Na </a:t>
            </a:r>
            <a:r>
              <a:rPr lang="cs-CZ" sz="2000" b="1" dirty="0" smtClean="0"/>
              <a:t>odvalovacích frézkách </a:t>
            </a:r>
            <a:r>
              <a:rPr lang="cs-CZ" sz="2000" dirty="0"/>
              <a:t>se vyrábějí čelní ozubená kola s přímými a šikmými zuby, šneková a řetězová kola. </a:t>
            </a:r>
          </a:p>
        </p:txBody>
      </p:sp>
    </p:spTree>
    <p:extLst>
      <p:ext uri="{BB962C8B-B14F-4D97-AF65-F5344CB8AC3E}">
        <p14:creationId xmlns:p14="http://schemas.microsoft.com/office/powerpoint/2010/main" val="1194108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356760"/>
          </a:xfrm>
        </p:spPr>
        <p:txBody>
          <a:bodyPr>
            <a:noAutofit/>
          </a:bodyPr>
          <a:lstStyle/>
          <a:p>
            <a:r>
              <a:rPr lang="cs-CZ" sz="4200" dirty="0" smtClean="0"/>
              <a:t> Konzolové - Frézky</a:t>
            </a:r>
            <a:endParaRPr lang="cs-CZ" sz="42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800" u="sng" dirty="0"/>
              <a:t>Hlavní části konzolových frézek </a:t>
            </a:r>
            <a:endParaRPr lang="cs-CZ" sz="2800" dirty="0"/>
          </a:p>
          <a:p>
            <a:pPr marL="0" indent="0">
              <a:buNone/>
            </a:pPr>
            <a:r>
              <a:rPr lang="cs-CZ" sz="2000" dirty="0"/>
              <a:t>Konzolové frézky mají stojan, konzolu, příčné saně, pracovní stůl, vřeteník, výsuvné a podpěrné rameno. </a:t>
            </a:r>
          </a:p>
          <a:p>
            <a:r>
              <a:rPr lang="cs-CZ" sz="2000" b="1" dirty="0"/>
              <a:t>Stojan </a:t>
            </a:r>
            <a:r>
              <a:rPr lang="cs-CZ" sz="2000" dirty="0"/>
              <a:t>je nosnou částí všech ostatních dílů a mechanismů frézek. Je vyroben z </a:t>
            </a:r>
            <a:r>
              <a:rPr lang="cs-CZ" sz="2000" dirty="0" smtClean="0"/>
              <a:t>litiny. Ve </a:t>
            </a:r>
            <a:r>
              <a:rPr lang="cs-CZ" sz="2000" dirty="0"/>
              <a:t>spodní části </a:t>
            </a:r>
            <a:r>
              <a:rPr lang="cs-CZ" sz="2000" dirty="0" smtClean="0"/>
              <a:t>jsou </a:t>
            </a:r>
            <a:r>
              <a:rPr lang="cs-CZ" sz="2000" dirty="0"/>
              <a:t>uloženy nádrže s chladicí kapalinou</a:t>
            </a:r>
            <a:r>
              <a:rPr lang="cs-CZ" sz="2000" dirty="0" smtClean="0"/>
              <a:t>.</a:t>
            </a:r>
          </a:p>
          <a:p>
            <a:r>
              <a:rPr lang="cs-CZ" sz="2000" b="1" dirty="0"/>
              <a:t>Konzola</a:t>
            </a:r>
            <a:r>
              <a:rPr lang="cs-CZ" sz="2000" dirty="0"/>
              <a:t> je litinový </a:t>
            </a:r>
            <a:r>
              <a:rPr lang="cs-CZ" sz="2000" dirty="0" smtClean="0"/>
              <a:t>odlitek, posuvně </a:t>
            </a:r>
            <a:r>
              <a:rPr lang="cs-CZ" sz="2000" dirty="0"/>
              <a:t>uložena na svislém vedení přední části stojanu, na němž se pohybuje vertikálním směrem. </a:t>
            </a:r>
            <a:endParaRPr lang="cs-CZ" sz="2000" dirty="0" smtClean="0"/>
          </a:p>
          <a:p>
            <a:r>
              <a:rPr lang="cs-CZ" sz="2000" b="1" dirty="0"/>
              <a:t>Podélný stůl </a:t>
            </a:r>
            <a:r>
              <a:rPr lang="cs-CZ" sz="2000" dirty="0"/>
              <a:t>se pohybuje podélně nebo </a:t>
            </a:r>
            <a:r>
              <a:rPr lang="cs-CZ" sz="2000" dirty="0" smtClean="0"/>
              <a:t>příčně. </a:t>
            </a:r>
            <a:r>
              <a:rPr lang="cs-CZ" sz="2000" dirty="0"/>
              <a:t>Pracovní plocha stolu má několik podélných T </a:t>
            </a:r>
            <a:r>
              <a:rPr lang="cs-CZ" sz="2000" dirty="0" smtClean="0"/>
              <a:t>drážek pro upínací šrouby. </a:t>
            </a:r>
          </a:p>
          <a:p>
            <a:r>
              <a:rPr lang="cs-CZ" sz="2000" b="1" dirty="0"/>
              <a:t>Vřeteník </a:t>
            </a:r>
            <a:r>
              <a:rPr lang="cs-CZ" sz="2000" dirty="0"/>
              <a:t>se nachází v horní části stojanu a je v něm uloženo otočně </a:t>
            </a:r>
            <a:r>
              <a:rPr lang="cs-CZ" sz="2000" dirty="0" smtClean="0"/>
              <a:t>vřeteno, které je duté. V </a:t>
            </a:r>
            <a:r>
              <a:rPr lang="cs-CZ" sz="2000" dirty="0"/>
              <a:t>krajní části je kuželová </a:t>
            </a:r>
            <a:r>
              <a:rPr lang="cs-CZ" sz="2000" dirty="0" smtClean="0"/>
              <a:t>dutina </a:t>
            </a:r>
            <a:r>
              <a:rPr lang="cs-CZ" sz="2000" dirty="0"/>
              <a:t>k upínání nástrojů. </a:t>
            </a:r>
          </a:p>
        </p:txBody>
      </p:sp>
    </p:spTree>
    <p:extLst>
      <p:ext uri="{BB962C8B-B14F-4D97-AF65-F5344CB8AC3E}">
        <p14:creationId xmlns:p14="http://schemas.microsoft.com/office/powerpoint/2010/main" val="1052076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dirty="0"/>
              <a:t>Konzolové - Frézky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132856"/>
            <a:ext cx="4525995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132856"/>
            <a:ext cx="2520280" cy="3041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40663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356760"/>
          </a:xfrm>
        </p:spPr>
        <p:txBody>
          <a:bodyPr>
            <a:noAutofit/>
          </a:bodyPr>
          <a:lstStyle/>
          <a:p>
            <a:r>
              <a:rPr lang="cs-CZ" sz="4200" dirty="0" smtClean="0"/>
              <a:t> Základní nástroje - Frézy</a:t>
            </a:r>
            <a:endParaRPr lang="cs-CZ" sz="42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sz="2800" b="1" u="sng" dirty="0"/>
              <a:t>Fréza</a:t>
            </a:r>
            <a:r>
              <a:rPr lang="cs-CZ" sz="2800" b="1" dirty="0"/>
              <a:t> </a:t>
            </a:r>
            <a:r>
              <a:rPr lang="cs-CZ" sz="2800" dirty="0"/>
              <a:t>- je nástroj, určený pro frézování. Jedná se o několikabřitý nástroj, který má břity (“zuby”) uspořádány na válcové, kuželové či jiné tvarové ploše (kolmo nebo ve šroubovici), u čelních fréz též na čele. </a:t>
            </a:r>
            <a:r>
              <a:rPr lang="cs-CZ" sz="2800" dirty="0" smtClean="0"/>
              <a:t>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 smtClean="0"/>
              <a:t>Lze </a:t>
            </a:r>
            <a:r>
              <a:rPr lang="cs-CZ" sz="2800" dirty="0"/>
              <a:t>je </a:t>
            </a:r>
            <a:r>
              <a:rPr lang="cs-CZ" sz="2800" dirty="0" smtClean="0"/>
              <a:t>rozdělit podle </a:t>
            </a:r>
            <a:r>
              <a:rPr lang="cs-CZ" sz="2800" dirty="0"/>
              <a:t>nástrojového </a:t>
            </a:r>
            <a:r>
              <a:rPr lang="cs-CZ" sz="2800" dirty="0" smtClean="0"/>
              <a:t>materiálu.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 smtClean="0"/>
              <a:t>Podle </a:t>
            </a:r>
            <a:r>
              <a:rPr lang="cs-CZ" sz="2800" dirty="0"/>
              <a:t>počtu a směru zubů (dvouzubé a </a:t>
            </a:r>
            <a:r>
              <a:rPr lang="cs-CZ" sz="2800" dirty="0" err="1"/>
              <a:t>vícezubé</a:t>
            </a:r>
            <a:r>
              <a:rPr lang="cs-CZ" sz="2800" dirty="0"/>
              <a:t>, levotočivé a </a:t>
            </a:r>
            <a:r>
              <a:rPr lang="cs-CZ" sz="2800" dirty="0" smtClean="0"/>
              <a:t>pravotočivé).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 smtClean="0"/>
              <a:t>Podle geometrického </a:t>
            </a:r>
            <a:r>
              <a:rPr lang="cs-CZ" sz="2800" dirty="0"/>
              <a:t>tvaru (válcové, kotoučové, čepové, </a:t>
            </a:r>
            <a:r>
              <a:rPr lang="cs-CZ" sz="2800" dirty="0" smtClean="0"/>
              <a:t>tvarové).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800" dirty="0" smtClean="0"/>
              <a:t>Podle způsobu upínání, do sklíčidla, ta upínací trny. </a:t>
            </a:r>
            <a:endParaRPr lang="cs-CZ" sz="2800" dirty="0"/>
          </a:p>
          <a:p>
            <a:pPr marL="0" indent="0">
              <a:buNone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650911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356760"/>
          </a:xfrm>
        </p:spPr>
        <p:txBody>
          <a:bodyPr>
            <a:noAutofit/>
          </a:bodyPr>
          <a:lstStyle/>
          <a:p>
            <a:r>
              <a:rPr lang="cs-CZ" sz="4200" dirty="0" smtClean="0"/>
              <a:t> Frézování</a:t>
            </a:r>
            <a:endParaRPr lang="cs-CZ" sz="42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95536" y="1916832"/>
            <a:ext cx="8229600" cy="43891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/>
              <a:t>DRUHY FRÉZOVÁNÍ</a:t>
            </a:r>
          </a:p>
          <a:p>
            <a:pPr marL="0" indent="0">
              <a:buNone/>
            </a:pPr>
            <a:r>
              <a:rPr lang="cs-CZ" sz="2800" dirty="0" smtClean="0"/>
              <a:t>Podle </a:t>
            </a:r>
            <a:r>
              <a:rPr lang="cs-CZ" sz="2800" dirty="0"/>
              <a:t>polohy osy nástroje k obráběné ploše lze </a:t>
            </a:r>
            <a:r>
              <a:rPr lang="cs-CZ" sz="2800" dirty="0" smtClean="0"/>
              <a:t>frézování </a:t>
            </a:r>
            <a:r>
              <a:rPr lang="cs-CZ" sz="2800" dirty="0"/>
              <a:t>rozdělit do těchto </a:t>
            </a:r>
            <a:r>
              <a:rPr lang="cs-CZ" sz="2800" dirty="0" smtClean="0"/>
              <a:t>čtyř skupin: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dirty="0" smtClean="0"/>
              <a:t>		1</a:t>
            </a:r>
            <a:r>
              <a:rPr lang="cs-CZ" sz="2800" dirty="0"/>
              <a:t>. frézování obvodové</a:t>
            </a:r>
          </a:p>
          <a:p>
            <a:pPr marL="0" indent="0">
              <a:buNone/>
            </a:pPr>
            <a:r>
              <a:rPr lang="cs-CZ" sz="2800" dirty="0" smtClean="0"/>
              <a:t>		2</a:t>
            </a:r>
            <a:r>
              <a:rPr lang="cs-CZ" sz="2800" dirty="0"/>
              <a:t>. frézování čelní</a:t>
            </a:r>
          </a:p>
          <a:p>
            <a:pPr marL="0" indent="0">
              <a:buNone/>
            </a:pPr>
            <a:r>
              <a:rPr lang="cs-CZ" sz="2800" dirty="0" smtClean="0"/>
              <a:t>		3</a:t>
            </a:r>
            <a:r>
              <a:rPr lang="cs-CZ" sz="2800" dirty="0"/>
              <a:t>. frézování okružní</a:t>
            </a:r>
          </a:p>
          <a:p>
            <a:pPr marL="0" indent="0">
              <a:buNone/>
            </a:pPr>
            <a:r>
              <a:rPr lang="cs-CZ" sz="2800" dirty="0" smtClean="0"/>
              <a:t>		4</a:t>
            </a:r>
            <a:r>
              <a:rPr lang="cs-CZ" sz="2800" dirty="0"/>
              <a:t>. frézování planetové</a:t>
            </a:r>
          </a:p>
        </p:txBody>
      </p:sp>
    </p:spTree>
    <p:extLst>
      <p:ext uri="{BB962C8B-B14F-4D97-AF65-F5344CB8AC3E}">
        <p14:creationId xmlns:p14="http://schemas.microsoft.com/office/powerpoint/2010/main" val="631142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43013" name="Zástupný symbol pro číslo snímku 14"/>
          <p:cNvSpPr>
            <a:spLocks noGrp="1"/>
          </p:cNvSpPr>
          <p:nvPr>
            <p:ph type="sldNum" sz="quarter" idx="12"/>
          </p:nvPr>
        </p:nvSpPr>
        <p:spPr bwMode="auto">
          <a:xfrm>
            <a:off x="6480175" y="6335713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C636E38A-1B8B-45FC-83A7-36676E851C39}" type="slidenum">
              <a:rPr lang="cs-CZ" altLang="cs-CZ" sz="1200" smtClean="0">
                <a:solidFill>
                  <a:srgbClr val="898989"/>
                </a:solidFill>
                <a:latin typeface="Verdana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10</a:t>
            </a:fld>
            <a:endParaRPr lang="cs-CZ" altLang="cs-CZ" sz="1200" smtClean="0">
              <a:solidFill>
                <a:srgbClr val="898989"/>
              </a:solidFill>
              <a:latin typeface="Verdana" pitchFamily="34" charset="0"/>
            </a:endParaRPr>
          </a:p>
        </p:txBody>
      </p:sp>
      <p:pic>
        <p:nvPicPr>
          <p:cNvPr id="43014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5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6" name="TextovéPole 9"/>
          <p:cNvSpPr txBox="1">
            <a:spLocks noChangeArrowheads="1"/>
          </p:cNvSpPr>
          <p:nvPr/>
        </p:nvSpPr>
        <p:spPr bwMode="auto">
          <a:xfrm>
            <a:off x="3405188" y="1079500"/>
            <a:ext cx="2379662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cs-CZ" altLang="cs-CZ" b="1" smtClean="0">
                <a:solidFill>
                  <a:srgbClr val="000000"/>
                </a:solidFill>
              </a:rPr>
              <a:t>Souhrn učiva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827088" y="2205038"/>
            <a:ext cx="7632700" cy="193899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cs-CZ" sz="2000" b="1" dirty="0">
                <a:solidFill>
                  <a:prstClr val="black"/>
                </a:solidFill>
              </a:rPr>
              <a:t>Otázky pro </a:t>
            </a:r>
            <a:r>
              <a:rPr lang="cs-CZ" sz="2000" b="1" dirty="0" smtClean="0">
                <a:solidFill>
                  <a:prstClr val="black"/>
                </a:solidFill>
              </a:rPr>
              <a:t>opakování</a:t>
            </a:r>
          </a:p>
          <a:p>
            <a:pPr>
              <a:defRPr/>
            </a:pPr>
            <a:r>
              <a:rPr lang="cs-CZ" sz="2000" dirty="0" smtClean="0">
                <a:solidFill>
                  <a:prstClr val="black"/>
                </a:solidFill>
              </a:rPr>
              <a:t>Co je frézování.</a:t>
            </a:r>
          </a:p>
          <a:p>
            <a:pPr>
              <a:defRPr/>
            </a:pPr>
            <a:r>
              <a:rPr lang="cs-CZ" sz="2000" dirty="0" smtClean="0">
                <a:solidFill>
                  <a:prstClr val="black"/>
                </a:solidFill>
              </a:rPr>
              <a:t>Základní rozdíl mezi soustružením a frézováním.</a:t>
            </a:r>
          </a:p>
          <a:p>
            <a:pPr>
              <a:defRPr/>
            </a:pPr>
            <a:r>
              <a:rPr lang="cs-CZ" sz="2000" dirty="0" smtClean="0">
                <a:solidFill>
                  <a:prstClr val="black"/>
                </a:solidFill>
              </a:rPr>
              <a:t>Základní povinnosti při práci na strojích.</a:t>
            </a:r>
          </a:p>
          <a:p>
            <a:pPr>
              <a:defRPr/>
            </a:pPr>
            <a:r>
              <a:rPr lang="cs-CZ" sz="2000" dirty="0" smtClean="0">
                <a:solidFill>
                  <a:prstClr val="black"/>
                </a:solidFill>
              </a:rPr>
              <a:t>Jaký pohyb vykonává nástroj při frézování.</a:t>
            </a:r>
          </a:p>
          <a:p>
            <a:pPr>
              <a:defRPr/>
            </a:pPr>
            <a:endParaRPr lang="cs-CZ" sz="2000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2630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44037" name="Zástupný symbol pro číslo snímku 14"/>
          <p:cNvSpPr>
            <a:spLocks noGrp="1"/>
          </p:cNvSpPr>
          <p:nvPr>
            <p:ph type="sldNum" sz="quarter" idx="12"/>
          </p:nvPr>
        </p:nvSpPr>
        <p:spPr bwMode="auto">
          <a:xfrm>
            <a:off x="6480175" y="6335713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1E65E72B-4DED-48EB-A4D0-016C45402859}" type="slidenum">
              <a:rPr lang="cs-CZ" altLang="cs-CZ" sz="1200" smtClean="0">
                <a:solidFill>
                  <a:srgbClr val="898989"/>
                </a:solidFill>
                <a:latin typeface="Verdana" pitchFamily="34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11</a:t>
            </a:fld>
            <a:endParaRPr lang="cs-CZ" altLang="cs-CZ" sz="1200" smtClean="0">
              <a:solidFill>
                <a:srgbClr val="898989"/>
              </a:solidFill>
              <a:latin typeface="Verdana" pitchFamily="34" charset="0"/>
            </a:endParaRPr>
          </a:p>
        </p:txBody>
      </p:sp>
      <p:pic>
        <p:nvPicPr>
          <p:cNvPr id="44038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40" name="TextovéPole 9"/>
          <p:cNvSpPr txBox="1">
            <a:spLocks noChangeArrowheads="1"/>
          </p:cNvSpPr>
          <p:nvPr/>
        </p:nvSpPr>
        <p:spPr bwMode="auto">
          <a:xfrm>
            <a:off x="3276600" y="1079500"/>
            <a:ext cx="2586038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cs-CZ" altLang="cs-CZ" b="1" smtClean="0">
                <a:solidFill>
                  <a:srgbClr val="000000"/>
                </a:solidFill>
              </a:rPr>
              <a:t>Použité zdroje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1259632" y="1844824"/>
            <a:ext cx="6624736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cs-CZ" altLang="cs-CZ" sz="2000" b="1" dirty="0">
                <a:solidFill>
                  <a:srgbClr val="000000"/>
                </a:solidFill>
              </a:rPr>
              <a:t>MODERNÍ STROJÍRENSTVÍ pro školu a praxi</a:t>
            </a:r>
          </a:p>
          <a:p>
            <a:pPr>
              <a:spcBef>
                <a:spcPct val="0"/>
              </a:spcBef>
            </a:pPr>
            <a:r>
              <a:rPr lang="cs-CZ" altLang="cs-CZ" sz="1600" dirty="0">
                <a:solidFill>
                  <a:srgbClr val="000000"/>
                </a:solidFill>
              </a:rPr>
              <a:t>Josef </a:t>
            </a:r>
            <a:r>
              <a:rPr lang="cs-CZ" altLang="cs-CZ" sz="1600" dirty="0" err="1">
                <a:solidFill>
                  <a:srgbClr val="000000"/>
                </a:solidFill>
              </a:rPr>
              <a:t>Dilinger</a:t>
            </a:r>
            <a:r>
              <a:rPr lang="cs-CZ" altLang="cs-CZ" sz="1600" dirty="0">
                <a:solidFill>
                  <a:srgbClr val="000000"/>
                </a:solidFill>
              </a:rPr>
              <a:t> a kol.</a:t>
            </a:r>
          </a:p>
          <a:p>
            <a:pPr>
              <a:spcBef>
                <a:spcPct val="0"/>
              </a:spcBef>
            </a:pPr>
            <a:r>
              <a:rPr lang="cs-CZ" altLang="cs-CZ" sz="1600" dirty="0">
                <a:solidFill>
                  <a:srgbClr val="000000"/>
                </a:solidFill>
              </a:rPr>
              <a:t>ISBN </a:t>
            </a:r>
            <a:r>
              <a:rPr lang="cs-CZ" altLang="cs-CZ" sz="1600" dirty="0" smtClean="0">
                <a:solidFill>
                  <a:srgbClr val="000000"/>
                </a:solidFill>
              </a:rPr>
              <a:t>978-80-86706-19-1</a:t>
            </a:r>
          </a:p>
          <a:p>
            <a:pPr>
              <a:spcBef>
                <a:spcPct val="0"/>
              </a:spcBef>
            </a:pPr>
            <a:r>
              <a:rPr lang="cs-CZ" altLang="cs-CZ" sz="2000" b="1" dirty="0" smtClean="0">
                <a:solidFill>
                  <a:srgbClr val="000000"/>
                </a:solidFill>
              </a:rPr>
              <a:t>Příručka obráběč kovů</a:t>
            </a:r>
          </a:p>
          <a:p>
            <a:pPr>
              <a:spcBef>
                <a:spcPct val="0"/>
              </a:spcBef>
            </a:pPr>
            <a:r>
              <a:rPr lang="cs-CZ" altLang="cs-CZ" sz="1600" dirty="0" smtClean="0">
                <a:solidFill>
                  <a:srgbClr val="000000"/>
                </a:solidFill>
              </a:rPr>
              <a:t>Karel Němec</a:t>
            </a:r>
          </a:p>
          <a:p>
            <a:pPr>
              <a:spcBef>
                <a:spcPct val="0"/>
              </a:spcBef>
            </a:pPr>
            <a:r>
              <a:rPr lang="cs-CZ" altLang="cs-CZ" sz="1600" dirty="0" smtClean="0">
                <a:solidFill>
                  <a:srgbClr val="000000"/>
                </a:solidFill>
              </a:rPr>
              <a:t>24-050-72</a:t>
            </a:r>
          </a:p>
          <a:p>
            <a:pPr>
              <a:spcBef>
                <a:spcPct val="0"/>
              </a:spcBef>
            </a:pPr>
            <a:r>
              <a:rPr lang="cs-CZ" altLang="cs-CZ" sz="1600" dirty="0" smtClean="0">
                <a:solidFill>
                  <a:srgbClr val="000000"/>
                </a:solidFill>
              </a:rPr>
              <a:t>Obr. 64, str. 120</a:t>
            </a:r>
          </a:p>
          <a:p>
            <a:pPr>
              <a:spcBef>
                <a:spcPct val="0"/>
              </a:spcBef>
            </a:pPr>
            <a:endParaRPr lang="cs-CZ" altLang="cs-CZ" sz="1600" dirty="0">
              <a:solidFill>
                <a:srgbClr val="000000"/>
              </a:solidFill>
            </a:endParaRPr>
          </a:p>
          <a:p>
            <a:pPr>
              <a:spcBef>
                <a:spcPct val="0"/>
              </a:spcBef>
            </a:pPr>
            <a:endParaRPr lang="cs-CZ" altLang="cs-CZ" sz="16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951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399</TotalTime>
  <Words>658</Words>
  <Application>Microsoft Office PowerPoint</Application>
  <PresentationFormat>Předvádění na obrazovce (4:3)</PresentationFormat>
  <Paragraphs>98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Tok</vt:lpstr>
      <vt:lpstr>Motiv systému Office</vt:lpstr>
      <vt:lpstr>STŘEDNÍ ŠKOLA STAVEBNÍ A TECHNICKÁ Ústí nad Labem, Čelakovského 5, příspěvková organizace Páteřní škola Ústeckého kraje</vt:lpstr>
      <vt:lpstr>STROJNÍ OBRÁBĚNÍ</vt:lpstr>
      <vt:lpstr>Technologie frézování</vt:lpstr>
      <vt:lpstr> Základní stroje - Frézky</vt:lpstr>
      <vt:lpstr>Frézky - druhy</vt:lpstr>
      <vt:lpstr> Konzolové - Frézky</vt:lpstr>
      <vt:lpstr>Konzolové - Frézky</vt:lpstr>
      <vt:lpstr> Základní nástroje - Frézy</vt:lpstr>
      <vt:lpstr> Frézování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ZÁKLADY STROJNÍHO OBRÁBĚNÍ</dc:title>
  <dc:creator>Sindelar</dc:creator>
  <cp:lastModifiedBy>Karel Filas, Ing.</cp:lastModifiedBy>
  <cp:revision>50</cp:revision>
  <dcterms:created xsi:type="dcterms:W3CDTF">2012-11-13T19:02:51Z</dcterms:created>
  <dcterms:modified xsi:type="dcterms:W3CDTF">2014-02-26T18:12:57Z</dcterms:modified>
</cp:coreProperties>
</file>