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6"/>
  </p:notesMasterIdLst>
  <p:sldIdLst>
    <p:sldId id="297" r:id="rId3"/>
    <p:sldId id="256" r:id="rId4"/>
    <p:sldId id="300" r:id="rId5"/>
    <p:sldId id="301" r:id="rId6"/>
    <p:sldId id="302" r:id="rId7"/>
    <p:sldId id="303" r:id="rId8"/>
    <p:sldId id="304" r:id="rId9"/>
    <p:sldId id="305" r:id="rId10"/>
    <p:sldId id="306" r:id="rId11"/>
    <p:sldId id="307" r:id="rId12"/>
    <p:sldId id="308" r:id="rId13"/>
    <p:sldId id="298" r:id="rId14"/>
    <p:sldId id="29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60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94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0BF29F-FB95-419A-BA64-CB35E9CD9F0B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0C5B53-6DAD-4B6F-B9B5-F0C260B4F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839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altLang="cs-CZ" smtClean="0"/>
          </a:p>
        </p:txBody>
      </p:sp>
      <p:sp>
        <p:nvSpPr>
          <p:cNvPr id="4608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396CE882-6406-4848-96A0-BC7F459FA087}" type="slidenum">
              <a:rPr lang="cs-CZ" altLang="cs-CZ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12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5146CE9D-3024-43A6-9F2F-2FDFD3E01496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D6B5860-8868-4E7A-87FC-9352EC2F4B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57568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21E6FC27-AF8B-4326-9F5D-26F13B1823CF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CC39308-0699-4671-ACB7-DC5738657D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8080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8551F38-210E-4CB2-A28B-AB49B852FA52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143BCAD-6034-4A14-B146-0B41194CE1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4704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93271EE-E1F1-4B9E-9AA3-CA74D7739CBA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901359F9-AD53-4233-BA99-B92370A1F3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2653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8B45E8E-BBEF-4499-93CF-19844B6F78D8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7D2F66FC-6EA5-4D01-B3A6-85CDBE2889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41364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4A8E2D1-28D5-4E83-AD7C-9AB78FFCC906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3018DC1-E0A8-405D-9A0E-341B109345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01425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1C1E977-071F-412E-A3F4-FB5D29B4B7F7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B0081A8-2306-409B-946F-5E8CB24367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7417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B712BA65-8DFE-4DFA-AE4A-41C0B2123C88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3BA7360-B4DA-4751-A868-2A97250AE9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1452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682B09C7-56C6-490C-A792-4F017690CF59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3EBAC5B-DDF4-455E-B5FA-3A68B1185A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80613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0C44ADFA-4234-484E-97DB-9B456F02A93C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9B7ABEA-495B-4EB9-9E85-F83A37A486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10490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3ED60EF0-019F-4FFE-96D5-E70E03164536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58FA74E9-DCBB-4FD8-B86B-7560816414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85750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C60FCEB3-3564-428E-87B5-617604B30B1A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8F8B2E20-CA07-434C-963E-6BB1E24638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948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Relationship Id="rId4" Type="http://schemas.openxmlformats.org/officeDocument/2006/relationships/hyperlink" Target="http://www.pramet.com/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6785377"/>
              </p:ext>
            </p:extLst>
          </p:nvPr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38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Výuka strojního obrábění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Technologie obrábění, řezné podmínky, nástroj, fréza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Josef Šindelář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dataprojektor, výukové panely, pomůcky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prezentace, stroje, nástroje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2., 3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. ročník, žáci 16 – 19 let, Mechanik seřizovač , Obráběč kovů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7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</a:rPr>
              <a:t>Strojní obrábění – </a:t>
            </a:r>
            <a:r>
              <a:rPr lang="cs-CZ" altLang="cs-CZ" sz="2400" b="1" dirty="0" smtClean="0">
                <a:solidFill>
                  <a:srgbClr val="000000"/>
                </a:solidFill>
              </a:rPr>
              <a:t>nástroje </a:t>
            </a:r>
            <a:r>
              <a:rPr lang="cs-CZ" altLang="cs-CZ" sz="2400" b="1" dirty="0" smtClean="0">
                <a:solidFill>
                  <a:srgbClr val="000000"/>
                </a:solidFill>
              </a:rPr>
              <a:t>na frézování</a:t>
            </a: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7710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1AA45CFE-30EA-427B-A31B-34F9B1F31195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sp>
        <p:nvSpPr>
          <p:cNvPr id="27711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</a:rPr>
              <a:t>VY_32_INOVACE_38_766</a:t>
            </a:r>
          </a:p>
        </p:txBody>
      </p:sp>
      <p:pic>
        <p:nvPicPr>
          <p:cNvPr id="277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7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9900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STROJNÍ OBRÁBĚNÍ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Nástroje na frézování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71182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356760"/>
          </a:xfrm>
        </p:spPr>
        <p:txBody>
          <a:bodyPr>
            <a:noAutofit/>
          </a:bodyPr>
          <a:lstStyle/>
          <a:p>
            <a:r>
              <a:rPr lang="cs-CZ" sz="4200" dirty="0" smtClean="0"/>
              <a:t> NÁSTROJE - Frézy</a:t>
            </a:r>
            <a:endParaRPr lang="cs-CZ" sz="4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862255"/>
            <a:ext cx="8229600" cy="2285608"/>
          </a:xfrm>
          <a:scene3d>
            <a:camera prst="perspectiveLeft"/>
            <a:lightRig rig="threePt" dir="t"/>
          </a:scene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u="sng" dirty="0"/>
              <a:t>Fréza - je nástroj</a:t>
            </a:r>
            <a:r>
              <a:rPr lang="cs-CZ" sz="2800" dirty="0"/>
              <a:t>, určený pro frézování. Jedná se o několikabřitý nástroj, který má břity (“zuby”) uspořádány na válcové, kuželové či jiné tvarové ploše (kolmo nebo ve šroubovici), u čelních fréz též na čele. </a:t>
            </a:r>
            <a:r>
              <a:rPr lang="cs-CZ" sz="2800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50911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ROZDĚLENÍ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9512" y="2438784"/>
            <a:ext cx="2526397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podle </a:t>
            </a:r>
            <a:r>
              <a:rPr lang="cs-CZ" dirty="0"/>
              <a:t>způsobu upínání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364" y="3169056"/>
            <a:ext cx="4092531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pl-PL" dirty="0" smtClean="0"/>
              <a:t> </a:t>
            </a:r>
            <a:r>
              <a:rPr lang="pl-PL" dirty="0"/>
              <a:t>podle tvaru a ploch, na nichž leží břity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85143" y="3938192"/>
            <a:ext cx="1977529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podle </a:t>
            </a:r>
            <a:r>
              <a:rPr lang="cs-CZ" dirty="0"/>
              <a:t>počtu zubů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462121" y="5397036"/>
            <a:ext cx="2023118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podle </a:t>
            </a:r>
            <a:r>
              <a:rPr lang="cs-CZ" dirty="0"/>
              <a:t>směru břitu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990636" y="4673377"/>
            <a:ext cx="1954189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podle </a:t>
            </a:r>
            <a:r>
              <a:rPr lang="cs-CZ" dirty="0"/>
              <a:t>konstrukce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186253" y="6118010"/>
            <a:ext cx="1698285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nástroje </a:t>
            </a:r>
            <a:r>
              <a:rPr lang="cs-CZ" dirty="0"/>
              <a:t>s VBD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834528" y="3973890"/>
            <a:ext cx="2016224" cy="782063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NÁSTROJE</a:t>
            </a:r>
          </a:p>
          <a:p>
            <a:r>
              <a:rPr lang="cs-CZ" dirty="0" smtClean="0"/>
              <a:t>NA FRÉZOVÁNÍ</a:t>
            </a:r>
            <a:endParaRPr lang="cs-CZ" dirty="0"/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4884538" y="3369896"/>
            <a:ext cx="141565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5" idx="3"/>
          </p:cNvCxnSpPr>
          <p:nvPr/>
        </p:nvCxnSpPr>
        <p:spPr>
          <a:xfrm>
            <a:off x="3362672" y="4122858"/>
            <a:ext cx="293752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3" idx="3"/>
          </p:cNvCxnSpPr>
          <p:nvPr/>
        </p:nvCxnSpPr>
        <p:spPr>
          <a:xfrm>
            <a:off x="2885909" y="2623450"/>
            <a:ext cx="3414283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stCxn id="7" idx="3"/>
          </p:cNvCxnSpPr>
          <p:nvPr/>
        </p:nvCxnSpPr>
        <p:spPr>
          <a:xfrm>
            <a:off x="3944825" y="4858043"/>
            <a:ext cx="2355367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stCxn id="6" idx="3"/>
          </p:cNvCxnSpPr>
          <p:nvPr/>
        </p:nvCxnSpPr>
        <p:spPr>
          <a:xfrm>
            <a:off x="4485239" y="5581702"/>
            <a:ext cx="1814953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>
            <a:stCxn id="8" idx="3"/>
          </p:cNvCxnSpPr>
          <p:nvPr/>
        </p:nvCxnSpPr>
        <p:spPr>
          <a:xfrm>
            <a:off x="4884538" y="6302676"/>
            <a:ext cx="141565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43015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Frézy - podle upínání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podle </a:t>
            </a:r>
            <a:r>
              <a:rPr lang="cs-CZ" dirty="0"/>
              <a:t>způsobu upínání </a:t>
            </a:r>
          </a:p>
          <a:p>
            <a:r>
              <a:rPr lang="cs-CZ" dirty="0" smtClean="0"/>
              <a:t>frézy </a:t>
            </a:r>
            <a:r>
              <a:rPr lang="cs-CZ" dirty="0"/>
              <a:t>stopkové se stopkou válcovou nebo kuželovou </a:t>
            </a:r>
          </a:p>
          <a:p>
            <a:r>
              <a:rPr lang="cs-CZ" dirty="0" smtClean="0"/>
              <a:t>frézy </a:t>
            </a:r>
            <a:r>
              <a:rPr lang="cs-CZ" dirty="0"/>
              <a:t>nástrčné – mají otvor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0773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Frézy – podle tvaru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pl-PL" dirty="0"/>
              <a:t>podle ploch, na nichž jsou vytvořeny zuby </a:t>
            </a:r>
          </a:p>
          <a:p>
            <a:r>
              <a:rPr lang="pt-BR" dirty="0" smtClean="0"/>
              <a:t>válcové </a:t>
            </a:r>
            <a:r>
              <a:rPr lang="pt-BR" dirty="0"/>
              <a:t>– zuby jsou na válcové ploše </a:t>
            </a:r>
          </a:p>
          <a:p>
            <a:r>
              <a:rPr lang="cs-CZ" dirty="0"/>
              <a:t>v</a:t>
            </a:r>
            <a:r>
              <a:rPr lang="cs-CZ" dirty="0" smtClean="0"/>
              <a:t>álcové čelní </a:t>
            </a:r>
            <a:r>
              <a:rPr lang="cs-CZ" dirty="0"/>
              <a:t>– zuby frézy jsou na válcové a čelní ploše </a:t>
            </a:r>
          </a:p>
          <a:p>
            <a:r>
              <a:rPr lang="cs-CZ" dirty="0" smtClean="0"/>
              <a:t>kotoučové </a:t>
            </a:r>
            <a:r>
              <a:rPr lang="cs-CZ" dirty="0"/>
              <a:t>– průměr frézy je podstatně větší než její šířka </a:t>
            </a:r>
          </a:p>
          <a:p>
            <a:r>
              <a:rPr lang="cs-CZ" dirty="0" smtClean="0"/>
              <a:t>tvarové </a:t>
            </a:r>
            <a:r>
              <a:rPr lang="cs-CZ" dirty="0"/>
              <a:t>– </a:t>
            </a:r>
            <a:r>
              <a:rPr lang="cs-CZ" dirty="0" smtClean="0"/>
              <a:t>rádiusové </a:t>
            </a:r>
            <a:r>
              <a:rPr lang="cs-CZ" dirty="0"/>
              <a:t>vyduté nebo vypuklé, úhlové, modulové,… </a:t>
            </a:r>
          </a:p>
          <a:p>
            <a:r>
              <a:rPr lang="cs-CZ" dirty="0"/>
              <a:t>s</a:t>
            </a:r>
            <a:r>
              <a:rPr lang="cs-CZ" dirty="0" smtClean="0"/>
              <a:t>peciální </a:t>
            </a:r>
            <a:r>
              <a:rPr lang="cs-CZ" dirty="0"/>
              <a:t>– např.: odvalovací, </a:t>
            </a:r>
            <a:r>
              <a:rPr lang="cs-CZ" dirty="0" err="1"/>
              <a:t>hřebínkové</a:t>
            </a:r>
            <a:r>
              <a:rPr lang="cs-CZ" dirty="0"/>
              <a:t>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056838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Frézy – podle počtu zubů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20695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podle počtu zubů vzhledem k průměru </a:t>
            </a:r>
            <a:r>
              <a:rPr lang="cs-CZ" dirty="0" smtClean="0"/>
              <a:t>frézy </a:t>
            </a:r>
            <a:endParaRPr lang="cs-CZ" dirty="0"/>
          </a:p>
          <a:p>
            <a:r>
              <a:rPr lang="cs-CZ" dirty="0"/>
              <a:t>jemnozubé </a:t>
            </a:r>
          </a:p>
          <a:p>
            <a:r>
              <a:rPr lang="cs-CZ" dirty="0" err="1"/>
              <a:t>polohrubozubé</a:t>
            </a:r>
            <a:endParaRPr lang="cs-CZ" dirty="0"/>
          </a:p>
          <a:p>
            <a:r>
              <a:rPr lang="cs-CZ" dirty="0"/>
              <a:t>hrubozubé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23528" y="4149080"/>
            <a:ext cx="8496944" cy="184665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/>
              <a:t>U tohoto rozdělení je nutné vzít v úvahu počet zubů a průměr (velikost) nástroje. Frézy hrubozubé mají zuby masivní (pevné) používáme je pro hrubování. Jemnozubé nástroje používáme zásadně na dokončovací operace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13014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Frézy – podle konstrukce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podle způsobu výroby zubů dělíme frézy </a:t>
            </a:r>
            <a:r>
              <a:rPr lang="cs-CZ" dirty="0" smtClean="0"/>
              <a:t>na: 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celistvé </a:t>
            </a:r>
          </a:p>
          <a:p>
            <a:r>
              <a:rPr lang="cs-CZ" dirty="0" smtClean="0"/>
              <a:t>svařované </a:t>
            </a:r>
          </a:p>
          <a:p>
            <a:r>
              <a:rPr lang="cs-CZ" dirty="0" smtClean="0"/>
              <a:t>tvářené</a:t>
            </a:r>
            <a:endParaRPr lang="cs-CZ" dirty="0"/>
          </a:p>
          <a:p>
            <a:r>
              <a:rPr lang="cs-CZ" dirty="0" smtClean="0"/>
              <a:t>broušené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60259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Frézy – podle směru břitu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podle </a:t>
            </a:r>
            <a:r>
              <a:rPr lang="cs-CZ" dirty="0" smtClean="0"/>
              <a:t>směru a tvaru </a:t>
            </a:r>
            <a:r>
              <a:rPr lang="cs-CZ" dirty="0"/>
              <a:t>břitů se dělí frézy na</a:t>
            </a:r>
            <a:r>
              <a:rPr lang="cs-CZ" dirty="0" smtClean="0"/>
              <a:t>:</a:t>
            </a:r>
          </a:p>
          <a:p>
            <a:r>
              <a:rPr lang="cs-CZ" dirty="0" err="1" smtClean="0"/>
              <a:t>pravořezné</a:t>
            </a:r>
            <a:r>
              <a:rPr lang="cs-CZ" dirty="0" smtClean="0"/>
              <a:t> </a:t>
            </a:r>
            <a:endParaRPr lang="cs-CZ" dirty="0"/>
          </a:p>
          <a:p>
            <a:r>
              <a:rPr lang="cs-CZ" dirty="0" err="1" smtClean="0"/>
              <a:t>levořezné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frézy </a:t>
            </a:r>
            <a:r>
              <a:rPr lang="cs-CZ" dirty="0"/>
              <a:t>s břity přímými – břity jsou rovnoběžné s osou frézy </a:t>
            </a:r>
          </a:p>
          <a:p>
            <a:r>
              <a:rPr lang="cs-CZ" dirty="0" smtClean="0"/>
              <a:t>frézy </a:t>
            </a:r>
            <a:r>
              <a:rPr lang="cs-CZ" dirty="0"/>
              <a:t>s břity šikmými </a:t>
            </a:r>
          </a:p>
          <a:p>
            <a:r>
              <a:rPr lang="cs-CZ" dirty="0" smtClean="0"/>
              <a:t>frézy </a:t>
            </a:r>
            <a:r>
              <a:rPr lang="cs-CZ" dirty="0"/>
              <a:t>s břity šroubovitými </a:t>
            </a:r>
          </a:p>
          <a:p>
            <a:r>
              <a:rPr lang="cs-CZ" dirty="0" smtClean="0"/>
              <a:t>frézy </a:t>
            </a:r>
            <a:r>
              <a:rPr lang="cs-CZ" dirty="0"/>
              <a:t>se střídavými břity – vyskytují se u kotoučových fréz </a:t>
            </a:r>
          </a:p>
        </p:txBody>
      </p:sp>
    </p:spTree>
    <p:extLst>
      <p:ext uri="{BB962C8B-B14F-4D97-AF65-F5344CB8AC3E}">
        <p14:creationId xmlns:p14="http://schemas.microsoft.com/office/powerpoint/2010/main" val="5345640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Frézy s VBD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Nástroje s VBD </a:t>
            </a:r>
            <a:r>
              <a:rPr lang="cs-CZ" dirty="0" smtClean="0"/>
              <a:t>- frézovací </a:t>
            </a:r>
            <a:r>
              <a:rPr lang="cs-CZ" dirty="0"/>
              <a:t>nástroje s výměnnými břitovými </a:t>
            </a:r>
            <a:r>
              <a:rPr lang="cs-CZ" dirty="0" smtClean="0"/>
              <a:t>destičkami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vysoké </a:t>
            </a:r>
            <a:r>
              <a:rPr lang="cs-CZ" dirty="0"/>
              <a:t>řezné rychlosti, snadná výměna otupených VBD za nové přímo na stroji.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653136"/>
            <a:ext cx="1657350" cy="1019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434061"/>
            <a:ext cx="10572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9212" y="4538836"/>
            <a:ext cx="990600" cy="113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863838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Frézy - Způsoby upínání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Způsob upnutí frézy závisí na její konstrukci, </a:t>
            </a:r>
            <a:r>
              <a:rPr lang="cs-CZ" dirty="0" smtClean="0"/>
              <a:t>druhu, </a:t>
            </a:r>
            <a:r>
              <a:rPr lang="cs-CZ" dirty="0"/>
              <a:t>rozměrech </a:t>
            </a:r>
            <a:r>
              <a:rPr lang="cs-CZ" dirty="0" smtClean="0"/>
              <a:t>a </a:t>
            </a:r>
            <a:r>
              <a:rPr lang="cs-CZ" dirty="0"/>
              <a:t>na způsobu frézování</a:t>
            </a:r>
            <a:r>
              <a:rPr lang="cs-CZ" dirty="0" smtClean="0"/>
              <a:t>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Frézy s válcovou stopkou se upínají do upínacích </a:t>
            </a:r>
            <a:r>
              <a:rPr lang="cs-CZ" dirty="0" smtClean="0"/>
              <a:t>hlaviček s </a:t>
            </a:r>
            <a:r>
              <a:rPr lang="cs-CZ" dirty="0"/>
              <a:t>vyměnitelnými rozpínacími </a:t>
            </a:r>
            <a:r>
              <a:rPr lang="cs-CZ" dirty="0" smtClean="0"/>
              <a:t>pouzdry (kleštiny).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Frézy s kuželovou upínací stopkou se upínají do vřetene frézky s použitím </a:t>
            </a:r>
            <a:r>
              <a:rPr lang="cs-CZ" dirty="0" smtClean="0"/>
              <a:t>redukčních pouzder.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Nástrčné frézy se upínají s využitím upínacích trnů, které mohou být: </a:t>
            </a:r>
            <a:r>
              <a:rPr lang="cs-CZ" dirty="0" smtClean="0"/>
              <a:t>krátké a dlouhé.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8212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43013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C636E38A-1B8B-45FC-83A7-36676E851C39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12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pic>
        <p:nvPicPr>
          <p:cNvPr id="43014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15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016" name="TextovéPole 9"/>
          <p:cNvSpPr txBox="1">
            <a:spLocks noChangeArrowheads="1"/>
          </p:cNvSpPr>
          <p:nvPr/>
        </p:nvSpPr>
        <p:spPr bwMode="auto">
          <a:xfrm>
            <a:off x="3405188" y="1079500"/>
            <a:ext cx="2379662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b="1" smtClean="0">
                <a:solidFill>
                  <a:srgbClr val="000000"/>
                </a:solidFill>
              </a:rPr>
              <a:t>Souhrn učiva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827088" y="2205038"/>
            <a:ext cx="7632700" cy="224676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prstClr val="black"/>
                </a:solidFill>
              </a:rPr>
              <a:t>Otázky pro </a:t>
            </a:r>
            <a:r>
              <a:rPr lang="cs-CZ" sz="2000" b="1" dirty="0" smtClean="0">
                <a:solidFill>
                  <a:prstClr val="black"/>
                </a:solidFill>
              </a:rPr>
              <a:t>opakování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Co je fréza.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Základní druhy fréz.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Co je nástroj s VBD.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Jakým způsobem upínáme nástroje pro frézování.</a:t>
            </a:r>
            <a:endParaRPr lang="cs-CZ" sz="2000" dirty="0">
              <a:solidFill>
                <a:prstClr val="black"/>
              </a:solidFill>
            </a:endParaRPr>
          </a:p>
          <a:p>
            <a:pPr>
              <a:defRPr/>
            </a:pPr>
            <a:endParaRPr lang="cs-CZ" sz="2000" dirty="0">
              <a:solidFill>
                <a:prstClr val="black"/>
              </a:solidFill>
            </a:endParaRPr>
          </a:p>
          <a:p>
            <a:pPr>
              <a:defRPr/>
            </a:pPr>
            <a:endParaRPr lang="cs-CZ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2630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44037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1E65E72B-4DED-48EB-A4D0-016C45402859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13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pic>
        <p:nvPicPr>
          <p:cNvPr id="4403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040" name="TextovéPole 9"/>
          <p:cNvSpPr txBox="1">
            <a:spLocks noChangeArrowheads="1"/>
          </p:cNvSpPr>
          <p:nvPr/>
        </p:nvSpPr>
        <p:spPr bwMode="auto">
          <a:xfrm>
            <a:off x="3276600" y="1079500"/>
            <a:ext cx="2586038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b="1" smtClean="0">
                <a:solidFill>
                  <a:srgbClr val="000000"/>
                </a:solidFill>
              </a:rPr>
              <a:t>Použité zdroje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72622" y="1994890"/>
            <a:ext cx="7632848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0"/>
              </a:spcBef>
            </a:pPr>
            <a:r>
              <a:rPr lang="cs-CZ" altLang="cs-CZ" sz="2000" b="1" dirty="0" smtClean="0">
                <a:solidFill>
                  <a:srgbClr val="000000"/>
                </a:solidFill>
              </a:rPr>
              <a:t>MODERNÍ </a:t>
            </a:r>
            <a:r>
              <a:rPr lang="cs-CZ" altLang="cs-CZ" sz="2000" b="1" dirty="0">
                <a:solidFill>
                  <a:srgbClr val="000000"/>
                </a:solidFill>
              </a:rPr>
              <a:t>STROJÍRENSTVÍ pro školu a praxi</a:t>
            </a:r>
          </a:p>
          <a:p>
            <a:pPr>
              <a:spcBef>
                <a:spcPct val="0"/>
              </a:spcBef>
            </a:pPr>
            <a:r>
              <a:rPr lang="cs-CZ" altLang="cs-CZ" dirty="0">
                <a:solidFill>
                  <a:srgbClr val="000000"/>
                </a:solidFill>
              </a:rPr>
              <a:t>Josef </a:t>
            </a:r>
            <a:r>
              <a:rPr lang="cs-CZ" altLang="cs-CZ" dirty="0" err="1">
                <a:solidFill>
                  <a:srgbClr val="000000"/>
                </a:solidFill>
              </a:rPr>
              <a:t>Dilinger</a:t>
            </a:r>
            <a:r>
              <a:rPr lang="cs-CZ" altLang="cs-CZ" dirty="0">
                <a:solidFill>
                  <a:srgbClr val="000000"/>
                </a:solidFill>
              </a:rPr>
              <a:t> a kol.</a:t>
            </a:r>
          </a:p>
          <a:p>
            <a:pPr>
              <a:spcBef>
                <a:spcPct val="0"/>
              </a:spcBef>
            </a:pPr>
            <a:r>
              <a:rPr lang="cs-CZ" altLang="cs-CZ" dirty="0">
                <a:solidFill>
                  <a:srgbClr val="000000"/>
                </a:solidFill>
              </a:rPr>
              <a:t>ISBN 978-80-86706-19-1</a:t>
            </a:r>
          </a:p>
          <a:p>
            <a:pPr>
              <a:spcBef>
                <a:spcPct val="0"/>
              </a:spcBef>
            </a:pPr>
            <a:r>
              <a:rPr lang="cs-CZ" altLang="cs-CZ" sz="2000" b="1" dirty="0">
                <a:solidFill>
                  <a:srgbClr val="000000"/>
                </a:solidFill>
              </a:rPr>
              <a:t>Příručka obráběč kovů</a:t>
            </a:r>
          </a:p>
          <a:p>
            <a:pPr>
              <a:spcBef>
                <a:spcPct val="0"/>
              </a:spcBef>
            </a:pPr>
            <a:r>
              <a:rPr lang="cs-CZ" altLang="cs-CZ" dirty="0">
                <a:solidFill>
                  <a:srgbClr val="000000"/>
                </a:solidFill>
              </a:rPr>
              <a:t>Karel Němec</a:t>
            </a:r>
          </a:p>
          <a:p>
            <a:pPr>
              <a:spcBef>
                <a:spcPct val="0"/>
              </a:spcBef>
            </a:pPr>
            <a:r>
              <a:rPr lang="cs-CZ" altLang="cs-CZ" dirty="0">
                <a:solidFill>
                  <a:srgbClr val="000000"/>
                </a:solidFill>
              </a:rPr>
              <a:t>24-050-72</a:t>
            </a:r>
          </a:p>
          <a:p>
            <a:pPr>
              <a:spcBef>
                <a:spcPct val="0"/>
              </a:spcBef>
            </a:pPr>
            <a:r>
              <a:rPr lang="cs-CZ" altLang="cs-CZ" dirty="0">
                <a:solidFill>
                  <a:srgbClr val="000000"/>
                </a:solidFill>
              </a:rPr>
              <a:t>Obr. 64, str. </a:t>
            </a:r>
            <a:r>
              <a:rPr lang="cs-CZ" altLang="cs-CZ" dirty="0" smtClean="0">
                <a:solidFill>
                  <a:srgbClr val="000000"/>
                </a:solidFill>
              </a:rPr>
              <a:t>120</a:t>
            </a:r>
          </a:p>
          <a:p>
            <a:pPr>
              <a:spcBef>
                <a:spcPct val="0"/>
              </a:spcBef>
            </a:pPr>
            <a:r>
              <a:rPr lang="cs-CZ" dirty="0"/>
              <a:t>Katalog nástrojů PRAMET  </a:t>
            </a:r>
            <a:r>
              <a:rPr lang="cs-CZ" dirty="0">
                <a:hlinkClick r:id="rId4"/>
              </a:rPr>
              <a:t>http://www.pramet.com/cz/</a:t>
            </a:r>
            <a:endParaRPr lang="cs-CZ" dirty="0"/>
          </a:p>
          <a:p>
            <a:pPr>
              <a:spcBef>
                <a:spcPct val="0"/>
              </a:spcBef>
            </a:pPr>
            <a:endParaRPr lang="cs-CZ" altLang="cs-CZ" dirty="0">
              <a:solidFill>
                <a:srgbClr val="00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951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467</TotalTime>
  <Words>558</Words>
  <Application>Microsoft Office PowerPoint</Application>
  <PresentationFormat>Předvádění na obrazovce (4:3)</PresentationFormat>
  <Paragraphs>115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Tok</vt:lpstr>
      <vt:lpstr>Motiv systému Office</vt:lpstr>
      <vt:lpstr>STŘEDNÍ ŠKOLA STAVEBNÍ A TECHNICKÁ Ústí nad Labem, Čelakovského 5, příspěvková organizace Páteřní škola Ústeckého kraje</vt:lpstr>
      <vt:lpstr>STROJNÍ OBRÁBĚNÍ</vt:lpstr>
      <vt:lpstr> NÁSTROJE - Frézy</vt:lpstr>
      <vt:lpstr>ZÁKLADNÍ ROZDĚLENÍ</vt:lpstr>
      <vt:lpstr>Frézy - podle upínání</vt:lpstr>
      <vt:lpstr>Frézy – podle tvaru</vt:lpstr>
      <vt:lpstr>Frézy – podle počtu zubů</vt:lpstr>
      <vt:lpstr>Frézy – podle konstrukce</vt:lpstr>
      <vt:lpstr>Frézy – podle směru břitu</vt:lpstr>
      <vt:lpstr>Frézy s VBD</vt:lpstr>
      <vt:lpstr>Frézy - Způsoby upínání 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STROJNÍHO OBRÁBĚNÍ</dc:title>
  <dc:creator>Sindelar</dc:creator>
  <cp:lastModifiedBy>Karel Filas, Ing.</cp:lastModifiedBy>
  <cp:revision>59</cp:revision>
  <dcterms:created xsi:type="dcterms:W3CDTF">2012-11-13T19:02:51Z</dcterms:created>
  <dcterms:modified xsi:type="dcterms:W3CDTF">2014-02-26T18:14:42Z</dcterms:modified>
</cp:coreProperties>
</file>