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  <p:sldMasterId id="2147483704" r:id="rId2"/>
  </p:sldMasterIdLst>
  <p:notesMasterIdLst>
    <p:notesMasterId r:id="rId24"/>
  </p:notesMasterIdLst>
  <p:sldIdLst>
    <p:sldId id="268" r:id="rId3"/>
    <p:sldId id="269" r:id="rId4"/>
    <p:sldId id="273" r:id="rId5"/>
    <p:sldId id="274" r:id="rId6"/>
    <p:sldId id="290" r:id="rId7"/>
    <p:sldId id="275" r:id="rId8"/>
    <p:sldId id="276" r:id="rId9"/>
    <p:sldId id="277" r:id="rId10"/>
    <p:sldId id="278" r:id="rId11"/>
    <p:sldId id="279" r:id="rId12"/>
    <p:sldId id="280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70" r:id="rId22"/>
    <p:sldId id="27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89" autoAdjust="0"/>
  </p:normalViewPr>
  <p:slideViewPr>
    <p:cSldViewPr>
      <p:cViewPr>
        <p:scale>
          <a:sx n="90" d="100"/>
          <a:sy n="90" d="100"/>
        </p:scale>
        <p:origin x="-2148" y="-4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CC8DA-9378-479A-9977-AE61D291BC41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F6C55-E185-4D88-9AEE-3AEE8DB43A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542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607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029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948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530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32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609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679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172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206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171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419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471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44083 w 64000"/>
                <a:gd name="T1" fmla="*/ 2368 h 64000"/>
                <a:gd name="T2" fmla="*/ 64000 w 64000"/>
                <a:gd name="T3" fmla="*/ 32000 h 64000"/>
                <a:gd name="T4" fmla="*/ 44083 w 64000"/>
                <a:gd name="T5" fmla="*/ 61631 h 64000"/>
                <a:gd name="T6" fmla="*/ 44083 w 64000"/>
                <a:gd name="T7" fmla="*/ 61631 h 64000"/>
                <a:gd name="T8" fmla="*/ 44082 w 64000"/>
                <a:gd name="T9" fmla="*/ 61631 h 64000"/>
                <a:gd name="T10" fmla="*/ 44083 w 64000"/>
                <a:gd name="T11" fmla="*/ 61632 h 64000"/>
                <a:gd name="T12" fmla="*/ 44083 w 64000"/>
                <a:gd name="T13" fmla="*/ 2368 h 64000"/>
                <a:gd name="T14" fmla="*/ 44082 w 64000"/>
                <a:gd name="T15" fmla="*/ 2368 h 64000"/>
                <a:gd name="T16" fmla="*/ 44083 w 64000"/>
                <a:gd name="T17" fmla="*/ 2368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50994 w 64000"/>
                <a:gd name="T1" fmla="*/ 6246 h 64000"/>
                <a:gd name="T2" fmla="*/ 64000 w 64000"/>
                <a:gd name="T3" fmla="*/ 32000 h 64000"/>
                <a:gd name="T4" fmla="*/ 50994 w 64000"/>
                <a:gd name="T5" fmla="*/ 57753 h 64000"/>
                <a:gd name="T6" fmla="*/ 50994 w 64000"/>
                <a:gd name="T7" fmla="*/ 57753 h 64000"/>
                <a:gd name="T8" fmla="*/ 50993 w 64000"/>
                <a:gd name="T9" fmla="*/ 57753 h 64000"/>
                <a:gd name="T10" fmla="*/ 50994 w 64000"/>
                <a:gd name="T11" fmla="*/ 57754 h 64000"/>
                <a:gd name="T12" fmla="*/ 50994 w 64000"/>
                <a:gd name="T13" fmla="*/ 6246 h 64000"/>
                <a:gd name="T14" fmla="*/ 50993 w 64000"/>
                <a:gd name="T15" fmla="*/ 6246 h 64000"/>
                <a:gd name="T16" fmla="*/ 50994 w 64000"/>
                <a:gd name="T17" fmla="*/ 6246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853F6-1CF1-4112-A3E9-9CC0F765D5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0789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341E3A-1DE3-44D9-8C9F-43F906725D2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3491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01F909-7236-4C9D-A01B-6F302064981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3537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5B2B35-C2C5-4CCA-B9F1-D4F937DC227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7354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4ED0BB-0041-4767-98F3-465F5497139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4957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4EEF97-481F-4038-AB7C-ED131F30F82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8800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A45C9-C0A5-4123-88EA-2EF171D11C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793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9C2D61-B699-4C8B-A905-E8FD20901A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7129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D1A6E-4997-433B-84B1-30914386E8D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4035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5F607E-3455-4FCE-AAF7-10CB8D25D8C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083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301A59-CA30-43E2-91CD-05F4DA6FFD5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85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8A8A4-AF26-4621-86F2-4A9A4B26018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409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99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50296 w 64000"/>
                <a:gd name="T1" fmla="*/ 5746 h 64000"/>
                <a:gd name="T2" fmla="*/ 64000 w 64000"/>
                <a:gd name="T3" fmla="*/ 32000 h 64000"/>
                <a:gd name="T4" fmla="*/ 50296 w 64000"/>
                <a:gd name="T5" fmla="*/ 58253 h 64000"/>
                <a:gd name="T6" fmla="*/ 50296 w 64000"/>
                <a:gd name="T7" fmla="*/ 58253 h 64000"/>
                <a:gd name="T8" fmla="*/ 50295 w 64000"/>
                <a:gd name="T9" fmla="*/ 58253 h 64000"/>
                <a:gd name="T10" fmla="*/ 50296 w 64000"/>
                <a:gd name="T11" fmla="*/ 58254 h 64000"/>
                <a:gd name="T12" fmla="*/ 50296 w 64000"/>
                <a:gd name="T13" fmla="*/ 5746 h 64000"/>
                <a:gd name="T14" fmla="*/ 50295 w 64000"/>
                <a:gd name="T15" fmla="*/ 5746 h 64000"/>
                <a:gd name="T16" fmla="*/ 50296 w 64000"/>
                <a:gd name="T17" fmla="*/ 5746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50077 w 64000"/>
                <a:gd name="T1" fmla="*/ 5595 h 64000"/>
                <a:gd name="T2" fmla="*/ 64000 w 64000"/>
                <a:gd name="T3" fmla="*/ 32000 h 64000"/>
                <a:gd name="T4" fmla="*/ 50077 w 64000"/>
                <a:gd name="T5" fmla="*/ 58404 h 64000"/>
                <a:gd name="T6" fmla="*/ 50077 w 64000"/>
                <a:gd name="T7" fmla="*/ 58404 h 64000"/>
                <a:gd name="T8" fmla="*/ 50076 w 64000"/>
                <a:gd name="T9" fmla="*/ 58404 h 64000"/>
                <a:gd name="T10" fmla="*/ 50077 w 64000"/>
                <a:gd name="T11" fmla="*/ 58405 h 64000"/>
                <a:gd name="T12" fmla="*/ 50077 w 64000"/>
                <a:gd name="T13" fmla="*/ 5595 h 64000"/>
                <a:gd name="T14" fmla="*/ 50076 w 64000"/>
                <a:gd name="T15" fmla="*/ 5595 h 64000"/>
                <a:gd name="T16" fmla="*/ 50077 w 64000"/>
                <a:gd name="T17" fmla="*/ 5595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2498BE-BD9F-495B-B539-515292B91015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414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616040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CNC strojů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Technologie, stavebnicové stroje, jednotky,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konzoly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stroje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CNC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17– 19 let, Mechanik seřizovač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Stavebnicové stroje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VY_32_INOVACE_39_793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85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  <a:r>
              <a:rPr lang="cs-CZ" sz="7200" dirty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Stavebnicové stroje</a:t>
            </a:r>
            <a:endParaRPr lang="cs-CZ" sz="7200" dirty="0">
              <a:solidFill>
                <a:srgbClr val="4BACC6">
                  <a:lumMod val="50000"/>
                </a:srgb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94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188913"/>
            <a:ext cx="7632700" cy="1007839"/>
          </a:xfrm>
        </p:spPr>
        <p:txBody>
          <a:bodyPr/>
          <a:lstStyle/>
          <a:p>
            <a:pPr marL="914400" indent="-914400" algn="ctr"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Stavebnicové stroje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9632" y="2710356"/>
            <a:ext cx="7239000" cy="2954337"/>
          </a:xfrm>
          <a:scene3d>
            <a:camera prst="perspectiveLeft"/>
            <a:lightRig rig="threePt" dir="t"/>
          </a:scene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altLang="cs-CZ" sz="3200" dirty="0" smtClean="0"/>
              <a:t>Stavebnicové stroje </a:t>
            </a:r>
          </a:p>
          <a:p>
            <a:pPr algn="l"/>
            <a:r>
              <a:rPr lang="cs-CZ" altLang="cs-CZ" sz="3200" dirty="0" smtClean="0"/>
              <a:t>jsou stavebnicovým způsobem sestaveny z pracovních jednotek, pomocných jednotek a speciálních skupin. </a:t>
            </a:r>
          </a:p>
        </p:txBody>
      </p:sp>
    </p:spTree>
    <p:extLst>
      <p:ext uri="{BB962C8B-B14F-4D97-AF65-F5344CB8AC3E}">
        <p14:creationId xmlns:p14="http://schemas.microsoft.com/office/powerpoint/2010/main" val="138100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523162" cy="1143000"/>
          </a:xfrm>
        </p:spPr>
        <p:txBody>
          <a:bodyPr/>
          <a:lstStyle/>
          <a:p>
            <a:pPr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Definice stavebnicových strojů</a:t>
            </a:r>
            <a:r>
              <a:rPr lang="cs-CZ" smtClean="0"/>
              <a:t>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827213"/>
            <a:ext cx="7712075" cy="4841875"/>
          </a:xfrm>
        </p:spPr>
        <p:txBody>
          <a:bodyPr/>
          <a:lstStyle/>
          <a:p>
            <a:endParaRPr lang="cs-CZ" altLang="cs-CZ" sz="2500" b="1" dirty="0" smtClean="0"/>
          </a:p>
          <a:p>
            <a:endParaRPr lang="cs-CZ" altLang="cs-CZ" sz="2500" b="1" dirty="0"/>
          </a:p>
          <a:p>
            <a:pPr marL="0" indent="0">
              <a:buNone/>
            </a:pPr>
            <a:r>
              <a:rPr lang="cs-CZ" altLang="cs-CZ" sz="2500" b="1" dirty="0" smtClean="0"/>
              <a:t>1) 	Jednoúčelové stroje</a:t>
            </a:r>
            <a:r>
              <a:rPr lang="cs-CZ" altLang="cs-CZ" sz="2500" dirty="0" smtClean="0"/>
              <a:t> jsou výkonné pro velkosériovou a hromadnou výrobou. / tzn., že jsou použitelné pro určitý výrobek, pro jiné výrobky jsou takřka nepoužitelné kvůli dlouhé a drahé přestavbě/</a:t>
            </a:r>
          </a:p>
          <a:p>
            <a:pPr marL="0" indent="0">
              <a:buNone/>
            </a:pPr>
            <a:r>
              <a:rPr lang="cs-CZ" altLang="cs-CZ" sz="25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155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523162" cy="1143000"/>
          </a:xfrm>
        </p:spPr>
        <p:txBody>
          <a:bodyPr/>
          <a:lstStyle/>
          <a:p>
            <a:pPr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Definice stavebnicových strojů</a:t>
            </a:r>
            <a:r>
              <a:rPr lang="cs-CZ" smtClean="0"/>
              <a:t>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827213"/>
            <a:ext cx="7712075" cy="4841875"/>
          </a:xfrm>
        </p:spPr>
        <p:txBody>
          <a:bodyPr/>
          <a:lstStyle/>
          <a:p>
            <a:pPr marL="0" indent="0">
              <a:buNone/>
            </a:pPr>
            <a:endParaRPr lang="cs-CZ" altLang="cs-CZ" sz="2500" b="1" dirty="0" smtClean="0"/>
          </a:p>
          <a:p>
            <a:pPr marL="0" indent="0">
              <a:buNone/>
            </a:pPr>
            <a:r>
              <a:rPr lang="cs-CZ" altLang="cs-CZ" sz="2500" b="1" dirty="0" smtClean="0"/>
              <a:t>2) 	Stavebnicové obráběcí stroje</a:t>
            </a:r>
            <a:r>
              <a:rPr lang="cs-CZ" altLang="cs-CZ" sz="2500" dirty="0" smtClean="0"/>
              <a:t> z normalizovaných, typizovaných a speciálních skupin. Umožňují přestavování v závislosti na typu a velikosti obrobku. Stavebnicové stroje jsou stavebnicovým způsobem sestaveny z pracovních jednotek, pomocných jednotek a speciálních skupin. </a:t>
            </a:r>
          </a:p>
        </p:txBody>
      </p:sp>
    </p:spTree>
    <p:extLst>
      <p:ext uri="{BB962C8B-B14F-4D97-AF65-F5344CB8AC3E}">
        <p14:creationId xmlns:p14="http://schemas.microsoft.com/office/powerpoint/2010/main" val="309150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Základní</a:t>
            </a:r>
            <a:r>
              <a:rPr lang="cs-CZ" sz="3200" b="1" smtClean="0"/>
              <a:t> </a:t>
            </a: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části stavebnicových strojů</a:t>
            </a:r>
          </a:p>
        </p:txBody>
      </p:sp>
      <p:pic>
        <p:nvPicPr>
          <p:cNvPr id="8195" name="Picture 3" descr="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8538" y="1773238"/>
            <a:ext cx="4430712" cy="46085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964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Pracovní jednotky</a:t>
            </a:r>
            <a:r>
              <a:rPr lang="cs-CZ" sz="3200" smtClean="0"/>
              <a:t> 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b="1" dirty="0" smtClean="0"/>
              <a:t>Pracovní jednotky – </a:t>
            </a:r>
            <a:r>
              <a:rPr lang="cs-CZ" altLang="cs-CZ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pracují</a:t>
            </a:r>
            <a:r>
              <a:rPr lang="cs-CZ" alt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altLang="cs-CZ" dirty="0" smtClean="0"/>
              <a:t>většinou v automatickém cyklu. Pracují ve vodorovné, svislé i šikmé poloze. Jsou vrtací, vyvrtávací, soustružnické, frézařské, brousící, závitořezné atd.</a:t>
            </a:r>
          </a:p>
        </p:txBody>
      </p:sp>
    </p:spTree>
    <p:extLst>
      <p:ext uri="{BB962C8B-B14F-4D97-AF65-F5344CB8AC3E}">
        <p14:creationId xmlns:p14="http://schemas.microsoft.com/office/powerpoint/2010/main" val="385975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Pracovní jednotky</a:t>
            </a:r>
            <a:r>
              <a:rPr lang="cs-CZ" sz="3200" smtClean="0"/>
              <a:t> 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450137" cy="46974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2100" b="1" dirty="0" smtClean="0"/>
              <a:t>Vrtací jednotky</a:t>
            </a:r>
            <a:r>
              <a:rPr lang="cs-CZ" altLang="cs-CZ" sz="2100" dirty="0" smtClean="0"/>
              <a:t> jsou pinolové s výsuvnými pouzdry, nebo saňové s pohybem celého tělesa vedení. </a:t>
            </a:r>
          </a:p>
          <a:p>
            <a:pPr>
              <a:lnSpc>
                <a:spcPct val="80000"/>
              </a:lnSpc>
            </a:pPr>
            <a:r>
              <a:rPr lang="cs-CZ" altLang="cs-CZ" sz="2100" b="1" dirty="0" smtClean="0"/>
              <a:t>Vyvrtávací jednotky</a:t>
            </a:r>
            <a:r>
              <a:rPr lang="cs-CZ" altLang="cs-CZ" sz="2100" dirty="0" smtClean="0"/>
              <a:t> v porovnání s vodorovnými vrtačkami, umožňují obrábět z několika stran současně. </a:t>
            </a:r>
          </a:p>
          <a:p>
            <a:pPr>
              <a:lnSpc>
                <a:spcPct val="80000"/>
              </a:lnSpc>
            </a:pPr>
            <a:r>
              <a:rPr lang="cs-CZ" altLang="cs-CZ" sz="2100" b="1" dirty="0" smtClean="0"/>
              <a:t>Závitořezné jednotky</a:t>
            </a:r>
            <a:r>
              <a:rPr lang="cs-CZ" altLang="cs-CZ" sz="2100" dirty="0" smtClean="0"/>
              <a:t> mohou mít několika vřetenové hlavy a mohou řezat několik závitů současně. </a:t>
            </a:r>
          </a:p>
          <a:p>
            <a:pPr>
              <a:lnSpc>
                <a:spcPct val="80000"/>
              </a:lnSpc>
            </a:pPr>
            <a:r>
              <a:rPr lang="cs-CZ" altLang="cs-CZ" sz="2100" b="1" dirty="0" smtClean="0"/>
              <a:t>Frézovací jednotky</a:t>
            </a:r>
            <a:r>
              <a:rPr lang="cs-CZ" altLang="cs-CZ" sz="2100" dirty="0" smtClean="0"/>
              <a:t> se používají pro dokončovací frézovací operace. </a:t>
            </a:r>
          </a:p>
          <a:p>
            <a:pPr>
              <a:lnSpc>
                <a:spcPct val="80000"/>
              </a:lnSpc>
            </a:pPr>
            <a:r>
              <a:rPr lang="cs-CZ" altLang="cs-CZ" sz="2100" b="1" dirty="0" smtClean="0"/>
              <a:t>Soustružnické jednotky</a:t>
            </a:r>
            <a:r>
              <a:rPr lang="cs-CZ" altLang="cs-CZ" sz="2100" dirty="0" smtClean="0"/>
              <a:t> se využívají poměrně málo a to především pro čelní soustružení. </a:t>
            </a:r>
          </a:p>
          <a:p>
            <a:pPr>
              <a:lnSpc>
                <a:spcPct val="80000"/>
              </a:lnSpc>
            </a:pPr>
            <a:r>
              <a:rPr lang="cs-CZ" altLang="cs-CZ" sz="2100" b="1" dirty="0" smtClean="0"/>
              <a:t>Brousící, honovací </a:t>
            </a:r>
            <a:r>
              <a:rPr lang="cs-CZ" altLang="cs-CZ" sz="2100" b="1" dirty="0" err="1" smtClean="0"/>
              <a:t>superfinišové</a:t>
            </a:r>
            <a:r>
              <a:rPr lang="cs-CZ" altLang="cs-CZ" sz="2100" dirty="0" smtClean="0"/>
              <a:t> j</a:t>
            </a:r>
            <a:r>
              <a:rPr lang="cs-CZ" altLang="cs-CZ" sz="2100" b="1" dirty="0" smtClean="0"/>
              <a:t>ednotky</a:t>
            </a:r>
            <a:r>
              <a:rPr lang="cs-CZ" altLang="cs-CZ" sz="2100" dirty="0" smtClean="0"/>
              <a:t> jsou rozšířené málo.</a:t>
            </a:r>
          </a:p>
          <a:p>
            <a:pPr>
              <a:lnSpc>
                <a:spcPct val="80000"/>
              </a:lnSpc>
            </a:pPr>
            <a:endParaRPr lang="cs-CZ" altLang="cs-CZ" sz="2100" dirty="0" smtClean="0"/>
          </a:p>
        </p:txBody>
      </p:sp>
    </p:spTree>
    <p:extLst>
      <p:ext uri="{BB962C8B-B14F-4D97-AF65-F5344CB8AC3E}">
        <p14:creationId xmlns:p14="http://schemas.microsoft.com/office/powerpoint/2010/main" val="3931414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jednotky</a:t>
            </a:r>
            <a:r>
              <a:rPr lang="cs-CZ" smtClean="0"/>
              <a:t> </a:t>
            </a: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b="1" smtClean="0"/>
              <a:t>Pomocné jednotky – jsou</a:t>
            </a:r>
            <a:r>
              <a:rPr lang="cs-CZ" altLang="cs-CZ" smtClean="0"/>
              <a:t> strojové celky nebo skupiny pro pomocné funkce, které pracovním jednotkám pomáhají vykonávat pracovní cyklus. </a:t>
            </a:r>
          </a:p>
        </p:txBody>
      </p:sp>
    </p:spTree>
    <p:extLst>
      <p:ext uri="{BB962C8B-B14F-4D97-AF65-F5344CB8AC3E}">
        <p14:creationId xmlns:p14="http://schemas.microsoft.com/office/powerpoint/2010/main" val="2027898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jednotky</a:t>
            </a:r>
            <a:r>
              <a:rPr lang="cs-CZ" sz="3200" smtClean="0"/>
              <a:t> 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450137" cy="48418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2100" b="1" smtClean="0"/>
              <a:t>Hnací jednotky – </a:t>
            </a:r>
            <a:r>
              <a:rPr lang="cs-CZ" altLang="cs-CZ" sz="2100" smtClean="0"/>
              <a:t>pohánějí buď pracovní vřetena, nebo pohybové šrouby pracovních jednotek, nebo jednotky stolové.</a:t>
            </a:r>
          </a:p>
          <a:p>
            <a:pPr>
              <a:lnSpc>
                <a:spcPct val="80000"/>
              </a:lnSpc>
            </a:pPr>
            <a:r>
              <a:rPr lang="cs-CZ" altLang="cs-CZ" sz="2100" b="1" smtClean="0"/>
              <a:t>Posuvové jednotky – </a:t>
            </a:r>
            <a:r>
              <a:rPr lang="cs-CZ" altLang="cs-CZ" sz="2100" smtClean="0"/>
              <a:t>zajišťují</a:t>
            </a:r>
            <a:r>
              <a:rPr lang="cs-CZ" altLang="cs-CZ" sz="2100" b="1" smtClean="0"/>
              <a:t> </a:t>
            </a:r>
            <a:r>
              <a:rPr lang="cs-CZ" altLang="cs-CZ" sz="2100" smtClean="0"/>
              <a:t>pohyby pracovních jednotek nebo obrobku upnuté na pracovním stole. Provádí se šroubem, hydraulicky, vačkou.</a:t>
            </a:r>
          </a:p>
          <a:p>
            <a:pPr>
              <a:lnSpc>
                <a:spcPct val="80000"/>
              </a:lnSpc>
            </a:pPr>
            <a:r>
              <a:rPr lang="cs-CZ" altLang="cs-CZ" sz="2100" b="1" smtClean="0"/>
              <a:t>Stolové jednotky – </a:t>
            </a:r>
            <a:r>
              <a:rPr lang="cs-CZ" altLang="cs-CZ" sz="2100" smtClean="0"/>
              <a:t>slouží k upevnění hnacích jednotek. Mohou být provedeny i ve formě otočných stolů, které umožňují přesné polohování obrobků.</a:t>
            </a:r>
          </a:p>
          <a:p>
            <a:pPr>
              <a:lnSpc>
                <a:spcPct val="80000"/>
              </a:lnSpc>
            </a:pPr>
            <a:r>
              <a:rPr lang="cs-CZ" altLang="cs-CZ" sz="2100" b="1" smtClean="0"/>
              <a:t>Upínací stanice – </a:t>
            </a:r>
            <a:r>
              <a:rPr lang="cs-CZ" altLang="cs-CZ" sz="2100" smtClean="0"/>
              <a:t>dopravují upínače s obrobky do další pracovní polohy po přímé dráze. Základní částí je pevné lože, po kterém se posouvá upínací deska s upínačem obrobku.</a:t>
            </a:r>
          </a:p>
          <a:p>
            <a:pPr>
              <a:lnSpc>
                <a:spcPct val="80000"/>
              </a:lnSpc>
            </a:pPr>
            <a:r>
              <a:rPr lang="cs-CZ" altLang="cs-CZ" sz="2100" b="1" smtClean="0"/>
              <a:t>Utahovací jednotky – </a:t>
            </a:r>
            <a:r>
              <a:rPr lang="cs-CZ" altLang="cs-CZ" sz="2100" smtClean="0"/>
              <a:t>jsou určeny pro utahování nebo povolování upínacích elementů /jsou hydraulické nebo pneumatické/</a:t>
            </a:r>
          </a:p>
        </p:txBody>
      </p:sp>
    </p:spTree>
    <p:extLst>
      <p:ext uri="{BB962C8B-B14F-4D97-AF65-F5344CB8AC3E}">
        <p14:creationId xmlns:p14="http://schemas.microsoft.com/office/powerpoint/2010/main" val="36207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jednotky</a:t>
            </a:r>
            <a:r>
              <a:rPr lang="cs-CZ" sz="3200" smtClean="0"/>
              <a:t> 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450137" cy="46259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100" b="1" smtClean="0"/>
              <a:t>Stojany a konzoly – </a:t>
            </a:r>
            <a:r>
              <a:rPr lang="cs-CZ" altLang="cs-CZ" sz="2100" smtClean="0"/>
              <a:t>jsou nosné části pracovních jednotek a jiných skupin stavebnicových obráběcích strojů. Jsou jednoduché, nebo složené z nosných desek a podstavců, jsou normalizovány a typizovány.</a:t>
            </a:r>
          </a:p>
          <a:p>
            <a:pPr>
              <a:lnSpc>
                <a:spcPct val="90000"/>
              </a:lnSpc>
            </a:pPr>
            <a:r>
              <a:rPr lang="cs-CZ" altLang="cs-CZ" sz="2100" b="1" smtClean="0"/>
              <a:t>Řídící jednotky –</a:t>
            </a:r>
            <a:r>
              <a:rPr lang="cs-CZ" altLang="cs-CZ" sz="2100" smtClean="0"/>
              <a:t> řídí funkce stavebnicových strojů, mohou být tvořeny prvky mechanickými, hydraulickými, pneumatickými, elektrickými popřípadě kombinací.</a:t>
            </a:r>
          </a:p>
          <a:p>
            <a:pPr>
              <a:lnSpc>
                <a:spcPct val="90000"/>
              </a:lnSpc>
            </a:pPr>
            <a:r>
              <a:rPr lang="cs-CZ" altLang="cs-CZ" sz="2100" b="1" smtClean="0"/>
              <a:t>Speciální skupina –</a:t>
            </a:r>
            <a:r>
              <a:rPr lang="cs-CZ" altLang="cs-CZ" sz="2100" smtClean="0"/>
              <a:t> upínače různých tvarů, nástroje, seřizovací zařízení, zásobníky nástrojů a polotovarů, dopravníky.  </a:t>
            </a:r>
          </a:p>
        </p:txBody>
      </p:sp>
    </p:spTree>
    <p:extLst>
      <p:ext uri="{BB962C8B-B14F-4D97-AF65-F5344CB8AC3E}">
        <p14:creationId xmlns:p14="http://schemas.microsoft.com/office/powerpoint/2010/main" val="107214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Pomocné jednotky</a:t>
            </a:r>
            <a:r>
              <a:rPr lang="cs-CZ" sz="3200" smtClean="0"/>
              <a:t> 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pic>
        <p:nvPicPr>
          <p:cNvPr id="15363" name="Picture 3" descr="8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700213"/>
            <a:ext cx="7200900" cy="4699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664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Příklady dílů</a:t>
            </a:r>
            <a:r>
              <a:rPr lang="cs-CZ" sz="3200" smtClean="0"/>
              <a:t> 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773238"/>
            <a:ext cx="3394075" cy="374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650" y="5732463"/>
            <a:ext cx="6016625" cy="70802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000" dirty="0">
                <a:solidFill>
                  <a:srgbClr val="000000"/>
                </a:solidFill>
              </a:rPr>
              <a:t>Uspořádání stavebnice jednoúčelového stroje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0442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Příklady dílů</a:t>
            </a:r>
            <a:r>
              <a:rPr lang="cs-CZ" sz="3200" smtClean="0"/>
              <a:t> </a:t>
            </a: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stavebnicových strojů</a:t>
            </a:r>
          </a:p>
        </p:txBody>
      </p:sp>
      <p:pic>
        <p:nvPicPr>
          <p:cNvPr id="17411" name="Picture 3" descr="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1773238"/>
            <a:ext cx="5616575" cy="489426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3926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Jednotky stavebnicových strojů</a:t>
            </a:r>
          </a:p>
        </p:txBody>
      </p:sp>
      <p:pic>
        <p:nvPicPr>
          <p:cNvPr id="18435" name="Picture 3" descr="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916113"/>
            <a:ext cx="7416800" cy="37211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898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Provedení stavebnicových obráběcích strojů</a:t>
            </a:r>
            <a:r>
              <a:rPr lang="cs-CZ" sz="3200" smtClean="0"/>
              <a:t>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704137" cy="448151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100" smtClean="0"/>
              <a:t>Podle složitosti rozdělujeme stavebnicové stroje na jednoduché, poloautomatické a automatické.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100" smtClean="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100" smtClean="0"/>
              <a:t>U stavebnicových obráběcích strojů s otočným stolem se obrobek přemístí do další polohy po kruhové dráze.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altLang="cs-CZ" sz="210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100" smtClean="0"/>
              <a:t>Stavebnicové obráběcí automaty jsou stroje s pohyblivými upínači. Stavebnicové obráběcí automaty mají zásobníky s obrobky nebo automatické nakladače obrobků. Obrobky jsou v upínači samočinně upnuty a po obrábění samočinně z upínače odstraněny.</a:t>
            </a:r>
          </a:p>
        </p:txBody>
      </p:sp>
    </p:spTree>
    <p:extLst>
      <p:ext uri="{BB962C8B-B14F-4D97-AF65-F5344CB8AC3E}">
        <p14:creationId xmlns:p14="http://schemas.microsoft.com/office/powerpoint/2010/main" val="164154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Provedení stavebnicových obráběcích strojů</a:t>
            </a:r>
            <a:r>
              <a:rPr lang="cs-CZ" sz="3200" smtClean="0"/>
              <a:t> </a:t>
            </a:r>
          </a:p>
        </p:txBody>
      </p:sp>
      <p:pic>
        <p:nvPicPr>
          <p:cNvPr id="20483" name="Picture 3" descr="1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1916113"/>
            <a:ext cx="7343775" cy="37369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32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Hlediska pro volbu stavebnicového stroje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704137" cy="4770437"/>
          </a:xfrm>
        </p:spPr>
        <p:txBody>
          <a:bodyPr/>
          <a:lstStyle/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altLang="cs-CZ" smtClean="0"/>
              <a:t>velikost obrobku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altLang="cs-CZ" smtClean="0"/>
              <a:t>velikost výrobních sérií a požadavky na četnost a rychlost přestavění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altLang="cs-CZ" smtClean="0"/>
              <a:t>počet operací na jedno upnutí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altLang="cs-CZ" smtClean="0"/>
              <a:t>směry obrábění (horizontální, vertikální, šikmé)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altLang="cs-CZ" smtClean="0"/>
              <a:t>druhy operací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altLang="cs-CZ" smtClean="0"/>
              <a:t>nároky na přesnost rozměrů a tvarů</a:t>
            </a:r>
          </a:p>
          <a:p>
            <a:pPr lvl="1">
              <a:buClr>
                <a:schemeClr val="hlink"/>
              </a:buClr>
              <a:buFont typeface="Wingdings" pitchFamily="2" charset="2"/>
              <a:buChar char="v"/>
            </a:pPr>
            <a:r>
              <a:rPr lang="cs-CZ" altLang="cs-CZ" smtClean="0"/>
              <a:t>míra automatizace</a:t>
            </a:r>
          </a:p>
        </p:txBody>
      </p:sp>
    </p:spTree>
    <p:extLst>
      <p:ext uri="{BB962C8B-B14F-4D97-AF65-F5344CB8AC3E}">
        <p14:creationId xmlns:p14="http://schemas.microsoft.com/office/powerpoint/2010/main" val="2412718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Schéma stavebnicového stroje</a:t>
            </a:r>
          </a:p>
        </p:txBody>
      </p:sp>
      <p:pic>
        <p:nvPicPr>
          <p:cNvPr id="22531" name="Picture 3" descr="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2275" y="1700213"/>
            <a:ext cx="6408738" cy="479425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0176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Souhrn učiva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2205536"/>
            <a:ext cx="7200800" cy="255454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Otázky pro opakování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Co je stavebnicový stroj.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Základní pracovní jednotky stavebnicového stroje.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Hlavní výhoda stavebnicového stroje.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Základní hlediska pro volbu </a:t>
            </a:r>
            <a:r>
              <a:rPr lang="cs-CZ" sz="2000" smtClean="0">
                <a:solidFill>
                  <a:prstClr val="black"/>
                </a:solidFill>
              </a:rPr>
              <a:t>stavebnicového stroje.</a:t>
            </a:r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91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04687"/>
            <a:ext cx="557909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Základy CNC obráběcích strojů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Vlastimil Bartoš, Mojmír Král, Roman Minárik, Miloslav Štulpa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FRAGMENT  Pujmanové 1220, 140 00 Praha 4.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ISBN 80-7200-296-3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Nekonvenční </a:t>
            </a:r>
            <a:r>
              <a:rPr lang="cs-CZ" sz="2000" b="1" dirty="0">
                <a:solidFill>
                  <a:prstClr val="black"/>
                </a:solidFill>
              </a:rPr>
              <a:t>technologie učebnice</a:t>
            </a:r>
          </a:p>
          <a:p>
            <a:r>
              <a:rPr lang="cs-CZ" sz="1600" dirty="0">
                <a:solidFill>
                  <a:prstClr val="black"/>
                </a:solidFill>
              </a:rPr>
              <a:t>Stanislava Karafiátová, Ivo Langer</a:t>
            </a:r>
          </a:p>
          <a:p>
            <a:r>
              <a:rPr lang="cs-CZ" sz="1600" dirty="0">
                <a:solidFill>
                  <a:prstClr val="black"/>
                </a:solidFill>
              </a:rPr>
              <a:t>FRAGMENT  Pujmanové 1220, 140 00 Praha 4.</a:t>
            </a:r>
          </a:p>
          <a:p>
            <a:r>
              <a:rPr lang="cs-CZ" sz="1600" dirty="0">
                <a:solidFill>
                  <a:prstClr val="black"/>
                </a:solidFill>
              </a:rPr>
              <a:t>ISBN </a:t>
            </a:r>
            <a:r>
              <a:rPr lang="cs-CZ" sz="1600" dirty="0" smtClean="0">
                <a:solidFill>
                  <a:prstClr val="black"/>
                </a:solidFill>
              </a:rPr>
              <a:t>80-7200-296-1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Obr. 64 str. 59, Obr. 65 str. 60, </a:t>
            </a:r>
            <a:r>
              <a:rPr lang="cs-CZ" sz="1600" dirty="0">
                <a:solidFill>
                  <a:prstClr val="black"/>
                </a:solidFill>
              </a:rPr>
              <a:t>Obr. </a:t>
            </a:r>
            <a:r>
              <a:rPr lang="cs-CZ" sz="1600" dirty="0" smtClean="0">
                <a:solidFill>
                  <a:prstClr val="black"/>
                </a:solidFill>
              </a:rPr>
              <a:t>66,67 </a:t>
            </a:r>
            <a:r>
              <a:rPr lang="cs-CZ" sz="1600" dirty="0">
                <a:solidFill>
                  <a:prstClr val="black"/>
                </a:solidFill>
              </a:rPr>
              <a:t>str. </a:t>
            </a:r>
            <a:r>
              <a:rPr lang="cs-CZ" sz="1600" dirty="0" smtClean="0">
                <a:solidFill>
                  <a:prstClr val="black"/>
                </a:solidFill>
              </a:rPr>
              <a:t>61, obr. 68,69 str. 62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2000" b="1" dirty="0" smtClean="0">
                <a:solidFill>
                  <a:prstClr val="black"/>
                </a:solidFill>
              </a:rPr>
              <a:t>CNC  Obráběcí stroje a jejich programování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Miloslav Štulpa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BEN – technická literatura, Praha 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ISBN 978- 80-7300-207-7</a:t>
            </a:r>
          </a:p>
          <a:p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29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CCFF">
            <a:alpha val="92999"/>
          </a:srgbClr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rgbClr val="0033CC"/>
          </a:outerShdw>
        </a:effec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CCFF">
            <a:alpha val="92999"/>
          </a:srgbClr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rgbClr val="0033CC"/>
          </a:outerShdw>
        </a:effec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468</Words>
  <Application>Microsoft Office PowerPoint</Application>
  <PresentationFormat>Předvádění na obrazovce (4:3)</PresentationFormat>
  <Paragraphs>121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Zatmění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Stavebnicové stroje</vt:lpstr>
      <vt:lpstr>Definice stavebnicových strojů </vt:lpstr>
      <vt:lpstr>Definice stavebnicových strojů </vt:lpstr>
      <vt:lpstr>Základní části stavebnicových strojů</vt:lpstr>
      <vt:lpstr>Pracovní jednotky stavebnicových strojů</vt:lpstr>
      <vt:lpstr>Pracovní jednotky stavebnicových strojů</vt:lpstr>
      <vt:lpstr>Pomocné jednotky stavebnicových strojů</vt:lpstr>
      <vt:lpstr>Pomocné jednotky stavebnicových strojů</vt:lpstr>
      <vt:lpstr>Pomocné jednotky stavebnicových strojů</vt:lpstr>
      <vt:lpstr>Pomocné jednotky stavebnicových strojů</vt:lpstr>
      <vt:lpstr>Příklady dílů stavebnicových strojů</vt:lpstr>
      <vt:lpstr>Příklady dílů stavebnicových strojů</vt:lpstr>
      <vt:lpstr>Jednotky stavebnicových strojů</vt:lpstr>
      <vt:lpstr>Provedení stavebnicových obráběcích strojů </vt:lpstr>
      <vt:lpstr>Provedení stavebnicových obráběcích strojů </vt:lpstr>
      <vt:lpstr>Hlediska pro volbu stavebnicového stroje</vt:lpstr>
      <vt:lpstr>Schéma stavebnicového stroje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POGRAMOVÁNÍ A SIMULACE</dc:title>
  <dc:creator>Sindelar</dc:creator>
  <cp:lastModifiedBy>Karel Filas, Ing.</cp:lastModifiedBy>
  <cp:revision>15</cp:revision>
  <dcterms:created xsi:type="dcterms:W3CDTF">2013-09-08T18:54:27Z</dcterms:created>
  <dcterms:modified xsi:type="dcterms:W3CDTF">2014-02-26T18:48:19Z</dcterms:modified>
</cp:coreProperties>
</file>