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 id="2147483704" r:id="rId2"/>
  </p:sldMasterIdLst>
  <p:notesMasterIdLst>
    <p:notesMasterId r:id="rId20"/>
  </p:notesMasterIdLst>
  <p:sldIdLst>
    <p:sldId id="268" r:id="rId3"/>
    <p:sldId id="269"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70" r:id="rId18"/>
    <p:sldId id="271"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89" autoAdjust="0"/>
  </p:normalViewPr>
  <p:slideViewPr>
    <p:cSldViewPr>
      <p:cViewPr>
        <p:scale>
          <a:sx n="90" d="100"/>
          <a:sy n="90" d="100"/>
        </p:scale>
        <p:origin x="-2148" y="-49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3CC8DA-9378-479A-9977-AE61D291BC41}" type="datetimeFigureOut">
              <a:rPr lang="cs-CZ" smtClean="0"/>
              <a:t>26. 2. 2014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4F6C55-E185-4D88-9AEE-3AEE8DB43AEA}" type="slidenum">
              <a:rPr lang="cs-CZ" smtClean="0"/>
              <a:t>‹#›</a:t>
            </a:fld>
            <a:endParaRPr lang="cs-CZ"/>
          </a:p>
        </p:txBody>
      </p:sp>
    </p:spTree>
    <p:extLst>
      <p:ext uri="{BB962C8B-B14F-4D97-AF65-F5344CB8AC3E}">
        <p14:creationId xmlns:p14="http://schemas.microsoft.com/office/powerpoint/2010/main" val="2284542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A309221-53B4-4C78-8437-2D67F0AF5D87}" type="slidenum">
              <a:rPr lang="cs-CZ" smtClean="0">
                <a:solidFill>
                  <a:prstClr val="black"/>
                </a:solidFill>
              </a:rPr>
              <a:pPr/>
              <a:t>16</a:t>
            </a:fld>
            <a:endParaRPr lang="cs-CZ">
              <a:solidFill>
                <a:prstClr val="black"/>
              </a:solidFill>
            </a:endParaRPr>
          </a:p>
        </p:txBody>
      </p:sp>
    </p:spTree>
    <p:extLst>
      <p:ext uri="{BB962C8B-B14F-4D97-AF65-F5344CB8AC3E}">
        <p14:creationId xmlns:p14="http://schemas.microsoft.com/office/powerpoint/2010/main" val="1844607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solidFill>
                  <a:prstClr val="black">
                    <a:tint val="75000"/>
                  </a:prstClr>
                </a:solidFill>
              </a:rPr>
              <a:pPr/>
              <a:t>26. 2. 2014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59029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solidFill>
                  <a:prstClr val="black">
                    <a:tint val="75000"/>
                  </a:prstClr>
                </a:solidFill>
              </a:rPr>
              <a:pPr/>
              <a:t>26. 2. 2014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28948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solidFill>
                  <a:prstClr val="black">
                    <a:tint val="75000"/>
                  </a:prstClr>
                </a:solidFill>
              </a:rPr>
              <a:pPr/>
              <a:t>26. 2. 2014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97530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solidFill>
                  <a:prstClr val="black">
                    <a:tint val="75000"/>
                  </a:prstClr>
                </a:solidFill>
              </a:rPr>
              <a:pPr/>
              <a:t>26. 2. 2014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94632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solidFill>
                  <a:prstClr val="black">
                    <a:tint val="75000"/>
                  </a:prstClr>
                </a:solidFill>
              </a:rPr>
              <a:pPr/>
              <a:t>26. 2. 2014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96609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solidFill>
                  <a:prstClr val="black">
                    <a:tint val="75000"/>
                  </a:prstClr>
                </a:solidFill>
              </a:rPr>
              <a:pPr/>
              <a:t>26. 2. 2014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98679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solidFill>
                  <a:prstClr val="black">
                    <a:tint val="75000"/>
                  </a:prstClr>
                </a:solidFill>
              </a:rPr>
              <a:pPr/>
              <a:t>26. 2. 2014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01172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solidFill>
                  <a:prstClr val="black">
                    <a:tint val="75000"/>
                  </a:prstClr>
                </a:solidFill>
              </a:rPr>
              <a:pPr/>
              <a:t>26. 2. 2014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15206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solidFill>
                  <a:prstClr val="black">
                    <a:tint val="75000"/>
                  </a:prstClr>
                </a:solidFill>
              </a:rPr>
              <a:pPr/>
              <a:t>26. 2. 2014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77171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solidFill>
                  <a:prstClr val="black">
                    <a:tint val="75000"/>
                  </a:prstClr>
                </a:solidFill>
              </a:rPr>
              <a:pPr/>
              <a:t>26. 2. 2014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45419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solidFill>
                  <a:prstClr val="black">
                    <a:tint val="75000"/>
                  </a:prstClr>
                </a:solidFill>
              </a:rPr>
              <a:pPr/>
              <a:t>26. 2. 2014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13471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algn="ctr" fontAlgn="base">
                <a:spcBef>
                  <a:spcPct val="0"/>
                </a:spcBef>
                <a:spcAft>
                  <a:spcPct val="0"/>
                </a:spcAft>
              </a:pPr>
              <a:endParaRPr lang="cs-CZ" sz="2400" smtClean="0">
                <a:solidFill>
                  <a:srgbClr val="000000"/>
                </a:solidFill>
              </a:endParaRPr>
            </a:p>
          </p:txBody>
        </p:sp>
        <p:sp>
          <p:nvSpPr>
            <p:cNvPr id="6" name="AutoShape 4"/>
            <p:cNvSpPr>
              <a:spLocks noChangeArrowheads="1"/>
            </p:cNvSpPr>
            <p:nvPr/>
          </p:nvSpPr>
          <p:spPr bwMode="auto">
            <a:xfrm>
              <a:off x="-1584" y="864"/>
              <a:ext cx="2304" cy="2304"/>
            </a:xfrm>
            <a:custGeom>
              <a:avLst/>
              <a:gdLst>
                <a:gd name="T0" fmla="*/ 44083 w 64000"/>
                <a:gd name="T1" fmla="*/ 2368 h 64000"/>
                <a:gd name="T2" fmla="*/ 64000 w 64000"/>
                <a:gd name="T3" fmla="*/ 32000 h 64000"/>
                <a:gd name="T4" fmla="*/ 44083 w 64000"/>
                <a:gd name="T5" fmla="*/ 61631 h 64000"/>
                <a:gd name="T6" fmla="*/ 44083 w 64000"/>
                <a:gd name="T7" fmla="*/ 61631 h 64000"/>
                <a:gd name="T8" fmla="*/ 44082 w 64000"/>
                <a:gd name="T9" fmla="*/ 61631 h 64000"/>
                <a:gd name="T10" fmla="*/ 44083 w 64000"/>
                <a:gd name="T11" fmla="*/ 61632 h 64000"/>
                <a:gd name="T12" fmla="*/ 44083 w 64000"/>
                <a:gd name="T13" fmla="*/ 2368 h 64000"/>
                <a:gd name="T14" fmla="*/ 44082 w 64000"/>
                <a:gd name="T15" fmla="*/ 2368 h 64000"/>
                <a:gd name="T16" fmla="*/ 44083 w 64000"/>
                <a:gd name="T17" fmla="*/ 2368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44083 w 64000"/>
                <a:gd name="T28" fmla="*/ -29639 h 64000"/>
                <a:gd name="T29" fmla="*/ 44083 w 64000"/>
                <a:gd name="T30" fmla="*/ 29639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fontAlgn="base">
                <a:spcBef>
                  <a:spcPct val="0"/>
                </a:spcBef>
                <a:spcAft>
                  <a:spcPct val="0"/>
                </a:spcAft>
              </a:pPr>
              <a:endParaRPr lang="cs-CZ" sz="2400" smtClean="0">
                <a:solidFill>
                  <a:srgbClr val="000000"/>
                </a:solidFill>
              </a:endParaRPr>
            </a:p>
          </p:txBody>
        </p:sp>
        <p:sp>
          <p:nvSpPr>
            <p:cNvPr id="7" name="AutoShape 5"/>
            <p:cNvSpPr>
              <a:spLocks noChangeArrowheads="1"/>
            </p:cNvSpPr>
            <p:nvPr/>
          </p:nvSpPr>
          <p:spPr bwMode="auto">
            <a:xfrm>
              <a:off x="-2030" y="192"/>
              <a:ext cx="2544" cy="2544"/>
            </a:xfrm>
            <a:custGeom>
              <a:avLst/>
              <a:gdLst>
                <a:gd name="T0" fmla="*/ 50994 w 64000"/>
                <a:gd name="T1" fmla="*/ 6246 h 64000"/>
                <a:gd name="T2" fmla="*/ 64000 w 64000"/>
                <a:gd name="T3" fmla="*/ 32000 h 64000"/>
                <a:gd name="T4" fmla="*/ 50994 w 64000"/>
                <a:gd name="T5" fmla="*/ 57753 h 64000"/>
                <a:gd name="T6" fmla="*/ 50994 w 64000"/>
                <a:gd name="T7" fmla="*/ 57753 h 64000"/>
                <a:gd name="T8" fmla="*/ 50993 w 64000"/>
                <a:gd name="T9" fmla="*/ 57753 h 64000"/>
                <a:gd name="T10" fmla="*/ 50994 w 64000"/>
                <a:gd name="T11" fmla="*/ 57754 h 64000"/>
                <a:gd name="T12" fmla="*/ 50994 w 64000"/>
                <a:gd name="T13" fmla="*/ 6246 h 64000"/>
                <a:gd name="T14" fmla="*/ 50993 w 64000"/>
                <a:gd name="T15" fmla="*/ 6246 h 64000"/>
                <a:gd name="T16" fmla="*/ 50994 w 64000"/>
                <a:gd name="T17" fmla="*/ 6246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994 w 64000"/>
                <a:gd name="T28" fmla="*/ -25761 h 64000"/>
                <a:gd name="T29" fmla="*/ 50994 w 64000"/>
                <a:gd name="T30" fmla="*/ 25761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fontAlgn="base">
                <a:spcBef>
                  <a:spcPct val="0"/>
                </a:spcBef>
                <a:spcAft>
                  <a:spcPct val="0"/>
                </a:spcAft>
              </a:pPr>
              <a:endParaRPr lang="cs-CZ" sz="2400" smtClean="0">
                <a:solidFill>
                  <a:srgbClr val="000000"/>
                </a:solidFill>
              </a:endParaRPr>
            </a:p>
          </p:txBody>
        </p:sp>
      </p:grpSp>
      <p:sp>
        <p:nvSpPr>
          <p:cNvPr id="150534" name="Rectangle 6"/>
          <p:cNvSpPr>
            <a:spLocks noGrp="1" noChangeArrowheads="1"/>
          </p:cNvSpPr>
          <p:nvPr>
            <p:ph type="ctrTitle"/>
          </p:nvPr>
        </p:nvSpPr>
        <p:spPr>
          <a:xfrm>
            <a:off x="1443038" y="985838"/>
            <a:ext cx="7239000" cy="1444625"/>
          </a:xfrm>
        </p:spPr>
        <p:txBody>
          <a:bodyPr/>
          <a:lstStyle>
            <a:lvl1pPr>
              <a:defRPr sz="4000"/>
            </a:lvl1pPr>
          </a:lstStyle>
          <a:p>
            <a:r>
              <a:rPr lang="cs-CZ"/>
              <a:t>Klepnutím lze upravit styl předlohy nadpisů.</a:t>
            </a:r>
          </a:p>
        </p:txBody>
      </p:sp>
      <p:sp>
        <p:nvSpPr>
          <p:cNvPr id="150535"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cs-CZ"/>
              <a:t>Klepnutím lze upravit styl předlohy podnadpisů.</a:t>
            </a:r>
          </a:p>
        </p:txBody>
      </p:sp>
      <p:sp>
        <p:nvSpPr>
          <p:cNvPr id="8" name="Rectangle 8"/>
          <p:cNvSpPr>
            <a:spLocks noGrp="1" noChangeArrowheads="1"/>
          </p:cNvSpPr>
          <p:nvPr>
            <p:ph type="dt" sz="half" idx="10"/>
          </p:nvPr>
        </p:nvSpPr>
        <p:spPr/>
        <p:txBody>
          <a:bodyPr/>
          <a:lstStyle>
            <a:lvl1pPr>
              <a:defRPr/>
            </a:lvl1pPr>
          </a:lstStyle>
          <a:p>
            <a:pPr>
              <a:defRPr/>
            </a:pPr>
            <a:endParaRPr lang="cs-CZ">
              <a:solidFill>
                <a:srgbClr val="000000"/>
              </a:solidFill>
            </a:endParaRPr>
          </a:p>
        </p:txBody>
      </p:sp>
      <p:sp>
        <p:nvSpPr>
          <p:cNvPr id="9" name="Rectangle 9"/>
          <p:cNvSpPr>
            <a:spLocks noGrp="1" noChangeArrowheads="1"/>
          </p:cNvSpPr>
          <p:nvPr>
            <p:ph type="ftr" sz="quarter" idx="11"/>
          </p:nvPr>
        </p:nvSpPr>
        <p:spPr/>
        <p:txBody>
          <a:bodyPr/>
          <a:lstStyle>
            <a:lvl1pPr>
              <a:defRPr/>
            </a:lvl1pPr>
          </a:lstStyle>
          <a:p>
            <a:pPr>
              <a:defRPr/>
            </a:pPr>
            <a:endParaRPr lang="cs-CZ">
              <a:solidFill>
                <a:srgbClr val="000000"/>
              </a:solidFill>
            </a:endParaRPr>
          </a:p>
        </p:txBody>
      </p:sp>
      <p:sp>
        <p:nvSpPr>
          <p:cNvPr id="10" name="Rectangle 10"/>
          <p:cNvSpPr>
            <a:spLocks noGrp="1" noChangeArrowheads="1"/>
          </p:cNvSpPr>
          <p:nvPr>
            <p:ph type="sldNum" sz="quarter" idx="12"/>
          </p:nvPr>
        </p:nvSpPr>
        <p:spPr/>
        <p:txBody>
          <a:bodyPr/>
          <a:lstStyle>
            <a:lvl1pPr>
              <a:defRPr/>
            </a:lvl1pPr>
          </a:lstStyle>
          <a:p>
            <a:pPr>
              <a:defRPr/>
            </a:pPr>
            <a:fld id="{FB5E2BCA-5F7F-46F6-951D-82B6ADB6606F}"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1760322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65DF17C9-ED79-4A79-AD4F-A8E8978800E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431411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2D084D21-793C-458D-ADC3-AD2B78B514F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102758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BE999A73-4F4D-4119-B73F-E7B4B6045FA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594116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10"/>
          <p:cNvSpPr>
            <a:spLocks noGrp="1" noChangeArrowheads="1"/>
          </p:cNvSpPr>
          <p:nvPr>
            <p:ph type="sldNum" sz="quarter" idx="12"/>
          </p:nvPr>
        </p:nvSpPr>
        <p:spPr>
          <a:ln/>
        </p:spPr>
        <p:txBody>
          <a:bodyPr/>
          <a:lstStyle>
            <a:lvl1pPr>
              <a:defRPr/>
            </a:lvl1pPr>
          </a:lstStyle>
          <a:p>
            <a:pPr>
              <a:defRPr/>
            </a:pPr>
            <a:fld id="{C3CD7A2A-403A-4BF7-BFEF-5588438E32C4}"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569459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10"/>
          <p:cNvSpPr>
            <a:spLocks noGrp="1" noChangeArrowheads="1"/>
          </p:cNvSpPr>
          <p:nvPr>
            <p:ph type="sldNum" sz="quarter" idx="12"/>
          </p:nvPr>
        </p:nvSpPr>
        <p:spPr>
          <a:ln/>
        </p:spPr>
        <p:txBody>
          <a:bodyPr/>
          <a:lstStyle>
            <a:lvl1pPr>
              <a:defRPr/>
            </a:lvl1pPr>
          </a:lstStyle>
          <a:p>
            <a:pPr>
              <a:defRPr/>
            </a:pPr>
            <a:fld id="{101272B1-EA0A-413D-A226-B76792EC34E7}"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0034444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10"/>
          <p:cNvSpPr>
            <a:spLocks noGrp="1" noChangeArrowheads="1"/>
          </p:cNvSpPr>
          <p:nvPr>
            <p:ph type="sldNum" sz="quarter" idx="12"/>
          </p:nvPr>
        </p:nvSpPr>
        <p:spPr>
          <a:ln/>
        </p:spPr>
        <p:txBody>
          <a:bodyPr/>
          <a:lstStyle>
            <a:lvl1pPr>
              <a:defRPr/>
            </a:lvl1pPr>
          </a:lstStyle>
          <a:p>
            <a:pPr>
              <a:defRPr/>
            </a:pPr>
            <a:fld id="{478D7D3C-C889-4794-9966-EF3E39F7DE1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2361379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6B1E3ECB-DCEE-41C9-A67E-D9B207234FE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7907840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80265F54-EA22-4F48-8401-584B65F5ED8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7813610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C92E2927-26B9-4A93-BB99-C313EE8BFAC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955717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6413" y="301625"/>
            <a:ext cx="1827212" cy="5640388"/>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1370013" y="301625"/>
            <a:ext cx="5334000" cy="5640388"/>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D1E325B5-A04B-4915-AAF9-F36ED1EBAD4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96001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1_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8"/>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ABEC77DB-1280-4918-A2FA-0F34AA52EC7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530401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solidFill>
                  <a:prstClr val="black">
                    <a:tint val="75000"/>
                  </a:prstClr>
                </a:solidFill>
              </a:rPr>
              <a:pPr/>
              <a:t>26. 2. 2014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5619977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1032" name="AutoShape 3"/>
            <p:cNvSpPr>
              <a:spLocks noChangeArrowheads="1"/>
            </p:cNvSpPr>
            <p:nvPr/>
          </p:nvSpPr>
          <p:spPr bwMode="auto">
            <a:xfrm>
              <a:off x="-2040" y="432"/>
              <a:ext cx="2592" cy="1968"/>
            </a:xfrm>
            <a:custGeom>
              <a:avLst/>
              <a:gdLst>
                <a:gd name="T0" fmla="*/ 50296 w 64000"/>
                <a:gd name="T1" fmla="*/ 5746 h 64000"/>
                <a:gd name="T2" fmla="*/ 64000 w 64000"/>
                <a:gd name="T3" fmla="*/ 32000 h 64000"/>
                <a:gd name="T4" fmla="*/ 50296 w 64000"/>
                <a:gd name="T5" fmla="*/ 58253 h 64000"/>
                <a:gd name="T6" fmla="*/ 50296 w 64000"/>
                <a:gd name="T7" fmla="*/ 58253 h 64000"/>
                <a:gd name="T8" fmla="*/ 50295 w 64000"/>
                <a:gd name="T9" fmla="*/ 58253 h 64000"/>
                <a:gd name="T10" fmla="*/ 50296 w 64000"/>
                <a:gd name="T11" fmla="*/ 58254 h 64000"/>
                <a:gd name="T12" fmla="*/ 50296 w 64000"/>
                <a:gd name="T13" fmla="*/ 5746 h 64000"/>
                <a:gd name="T14" fmla="*/ 50295 w 64000"/>
                <a:gd name="T15" fmla="*/ 5746 h 64000"/>
                <a:gd name="T16" fmla="*/ 50296 w 64000"/>
                <a:gd name="T17" fmla="*/ 5746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296 w 64000"/>
                <a:gd name="T28" fmla="*/ -26244 h 64000"/>
                <a:gd name="T29" fmla="*/ 50296 w 64000"/>
                <a:gd name="T30" fmla="*/ 26244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fontAlgn="base">
                <a:spcBef>
                  <a:spcPct val="0"/>
                </a:spcBef>
                <a:spcAft>
                  <a:spcPct val="0"/>
                </a:spcAft>
              </a:pPr>
              <a:endParaRPr lang="cs-CZ" sz="2400" smtClean="0">
                <a:solidFill>
                  <a:srgbClr val="000000"/>
                </a:solidFill>
              </a:endParaRPr>
            </a:p>
          </p:txBody>
        </p:sp>
        <p:sp>
          <p:nvSpPr>
            <p:cNvPr id="1033" name="AutoShape 4"/>
            <p:cNvSpPr>
              <a:spLocks noChangeArrowheads="1"/>
            </p:cNvSpPr>
            <p:nvPr/>
          </p:nvSpPr>
          <p:spPr bwMode="auto">
            <a:xfrm>
              <a:off x="-1528" y="0"/>
              <a:ext cx="1949" cy="1987"/>
            </a:xfrm>
            <a:custGeom>
              <a:avLst/>
              <a:gdLst>
                <a:gd name="T0" fmla="*/ 50077 w 64000"/>
                <a:gd name="T1" fmla="*/ 5595 h 64000"/>
                <a:gd name="T2" fmla="*/ 64000 w 64000"/>
                <a:gd name="T3" fmla="*/ 32000 h 64000"/>
                <a:gd name="T4" fmla="*/ 50077 w 64000"/>
                <a:gd name="T5" fmla="*/ 58404 h 64000"/>
                <a:gd name="T6" fmla="*/ 50077 w 64000"/>
                <a:gd name="T7" fmla="*/ 58404 h 64000"/>
                <a:gd name="T8" fmla="*/ 50076 w 64000"/>
                <a:gd name="T9" fmla="*/ 58404 h 64000"/>
                <a:gd name="T10" fmla="*/ 50077 w 64000"/>
                <a:gd name="T11" fmla="*/ 58405 h 64000"/>
                <a:gd name="T12" fmla="*/ 50077 w 64000"/>
                <a:gd name="T13" fmla="*/ 5595 h 64000"/>
                <a:gd name="T14" fmla="*/ 50076 w 64000"/>
                <a:gd name="T15" fmla="*/ 5595 h 64000"/>
                <a:gd name="T16" fmla="*/ 50077 w 64000"/>
                <a:gd name="T17" fmla="*/ 5595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077 w 64000"/>
                <a:gd name="T28" fmla="*/ -26412 h 64000"/>
                <a:gd name="T29" fmla="*/ 50077 w 64000"/>
                <a:gd name="T30" fmla="*/ 26412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fontAlgn="base">
                <a:spcBef>
                  <a:spcPct val="0"/>
                </a:spcBef>
                <a:spcAft>
                  <a:spcPct val="0"/>
                </a:spcAft>
              </a:pPr>
              <a:endParaRPr lang="cs-CZ" sz="2400" smtClean="0">
                <a:solidFill>
                  <a:srgbClr val="000000"/>
                </a:solidFill>
              </a:endParaRPr>
            </a:p>
          </p:txBody>
        </p:sp>
        <p:sp>
          <p:nvSpPr>
            <p:cNvPr id="1034" name="Line 5"/>
            <p:cNvSpPr>
              <a:spLocks noChangeShapeType="1"/>
            </p:cNvSpPr>
            <p:nvPr/>
          </p:nvSpPr>
          <p:spPr bwMode="auto">
            <a:xfrm>
              <a:off x="864" y="960"/>
              <a:ext cx="460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algn="ctr" fontAlgn="base">
                <a:spcBef>
                  <a:spcPct val="0"/>
                </a:spcBef>
                <a:spcAft>
                  <a:spcPct val="0"/>
                </a:spcAft>
              </a:pPr>
              <a:endParaRPr lang="cs-CZ" sz="2400" smtClean="0">
                <a:solidFill>
                  <a:srgbClr val="000000"/>
                </a:solidFill>
              </a:endParaRPr>
            </a:p>
          </p:txBody>
        </p:sp>
      </p:grpSp>
      <p:sp>
        <p:nvSpPr>
          <p:cNvPr id="1027" name="Rectangle 6"/>
          <p:cNvSpPr>
            <a:spLocks noGrp="1" noChangeArrowheads="1"/>
          </p:cNvSpPr>
          <p:nvPr>
            <p:ph type="title"/>
          </p:nvPr>
        </p:nvSpPr>
        <p:spPr bwMode="auto">
          <a:xfrm>
            <a:off x="1370013" y="301625"/>
            <a:ext cx="731361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cs-CZ" altLang="cs-CZ" smtClean="0"/>
              <a:t>Klepnutím lze upravit styl předlohy nadpisů.</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49512"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pPr fontAlgn="base">
              <a:spcBef>
                <a:spcPct val="0"/>
              </a:spcBef>
              <a:spcAft>
                <a:spcPct val="0"/>
              </a:spcAft>
              <a:defRPr/>
            </a:pPr>
            <a:endParaRPr lang="cs-CZ">
              <a:solidFill>
                <a:srgbClr val="000000"/>
              </a:solidFill>
            </a:endParaRPr>
          </a:p>
        </p:txBody>
      </p:sp>
      <p:sp>
        <p:nvSpPr>
          <p:cNvPr id="149513"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lgn="ctr" fontAlgn="base">
              <a:spcBef>
                <a:spcPct val="0"/>
              </a:spcBef>
              <a:spcAft>
                <a:spcPct val="0"/>
              </a:spcAft>
              <a:defRPr/>
            </a:pPr>
            <a:endParaRPr lang="cs-CZ">
              <a:solidFill>
                <a:srgbClr val="000000"/>
              </a:solidFill>
            </a:endParaRPr>
          </a:p>
        </p:txBody>
      </p:sp>
      <p:sp>
        <p:nvSpPr>
          <p:cNvPr id="149514"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fontAlgn="base">
              <a:spcBef>
                <a:spcPct val="0"/>
              </a:spcBef>
              <a:spcAft>
                <a:spcPct val="0"/>
              </a:spcAft>
              <a:defRPr/>
            </a:pPr>
            <a:fld id="{90A13C13-BE4C-4CCE-AAB0-3060A2B09A45}" type="slidenum">
              <a:rPr lang="cs-CZ">
                <a:solidFill>
                  <a:srgbClr val="000000"/>
                </a:solidFill>
              </a:rPr>
              <a:pPr fontAlgn="base">
                <a:spcBef>
                  <a:spcPct val="0"/>
                </a:spcBef>
                <a:spcAft>
                  <a:spcPct val="0"/>
                </a:spcAft>
                <a:defRPr/>
              </a:pPr>
              <a:t>‹#›</a:t>
            </a:fld>
            <a:endParaRPr lang="cs-CZ">
              <a:solidFill>
                <a:srgbClr val="000000"/>
              </a:solidFill>
            </a:endParaRPr>
          </a:p>
        </p:txBody>
      </p:sp>
    </p:spTree>
    <p:extLst>
      <p:ext uri="{BB962C8B-B14F-4D97-AF65-F5344CB8AC3E}">
        <p14:creationId xmlns:p14="http://schemas.microsoft.com/office/powerpoint/2010/main" val="270502666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p14="http://schemas.microsoft.com/office/powerpoint/2010/main" val="2858064024"/>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200" dirty="0" smtClean="0">
                          <a:effectLst/>
                          <a:latin typeface="+mn-lt"/>
                          <a:ea typeface="Calibri"/>
                          <a:cs typeface="Times New Roman"/>
                        </a:rPr>
                        <a:t>39</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Calibri"/>
                          <a:cs typeface="Times New Roman"/>
                        </a:rPr>
                        <a:t>Výuka CNC strojů</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Calibri"/>
                          <a:cs typeface="Times New Roman"/>
                        </a:rPr>
                        <a:t>Výroba, technologie, linky,  uspořádání</a:t>
                      </a:r>
                      <a:endParaRPr lang="cs-CZ" sz="12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dirty="0" smtClean="0">
                          <a:effectLst/>
                          <a:latin typeface="+mn-lt"/>
                          <a:ea typeface="Times New Roman"/>
                          <a:cs typeface="Times New Roman"/>
                        </a:rPr>
                        <a:t>Technologie</a:t>
                      </a:r>
                      <a:endParaRPr lang="cs-CZ" sz="1200" dirty="0" smtClean="0">
                        <a:effectLst/>
                        <a:latin typeface="+mn-lt"/>
                        <a:ea typeface="Calibri"/>
                        <a:cs typeface="Times New Roman"/>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latin typeface="+mn-lt"/>
                          <a:ea typeface="+mn-ea"/>
                          <a:cs typeface="+mn-cs"/>
                        </a:rPr>
                        <a:t>Josef</a:t>
                      </a:r>
                      <a:r>
                        <a:rPr lang="cs-CZ" sz="1200" baseline="0" dirty="0" smtClean="0">
                          <a:effectLst/>
                          <a:latin typeface="+mn-lt"/>
                          <a:ea typeface="+mn-ea"/>
                          <a:cs typeface="+mn-cs"/>
                        </a:rPr>
                        <a:t> Šindelář</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Čeština</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Prezentace</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smtClean="0">
                          <a:solidFill>
                            <a:srgbClr val="000000"/>
                          </a:solidFill>
                          <a:effectLst/>
                          <a:latin typeface="+mn-lt"/>
                          <a:ea typeface="Times New Roman"/>
                          <a:cs typeface="Times New Roman"/>
                        </a:rPr>
                        <a:t>dataprojektor</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prezentace, </a:t>
                      </a:r>
                      <a:r>
                        <a:rPr lang="cs-CZ" sz="1200" kern="1200" dirty="0" smtClean="0">
                          <a:solidFill>
                            <a:srgbClr val="000000"/>
                          </a:solidFill>
                          <a:effectLst/>
                          <a:latin typeface="+mn-lt"/>
                          <a:ea typeface="Times New Roman"/>
                          <a:cs typeface="Times New Roman"/>
                        </a:rPr>
                        <a:t>stroje</a:t>
                      </a:r>
                      <a:r>
                        <a:rPr lang="cs-CZ" sz="1200" kern="1200" baseline="0" dirty="0" smtClean="0">
                          <a:solidFill>
                            <a:srgbClr val="000000"/>
                          </a:solidFill>
                          <a:effectLst/>
                          <a:latin typeface="+mn-lt"/>
                          <a:ea typeface="Times New Roman"/>
                          <a:cs typeface="Times New Roman"/>
                        </a:rPr>
                        <a:t> CNC</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3</a:t>
                      </a:r>
                      <a:r>
                        <a:rPr lang="cs-CZ" sz="1200" kern="1200" dirty="0" smtClean="0">
                          <a:solidFill>
                            <a:srgbClr val="000000"/>
                          </a:solidFill>
                          <a:effectLst/>
                          <a:latin typeface="+mn-lt"/>
                          <a:ea typeface="Times New Roman"/>
                          <a:cs typeface="Times New Roman"/>
                        </a:rPr>
                        <a:t>. ročník, žáci 17– 19 let, Mechanik seřizovač</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Seznam viz poslední strana </a:t>
                      </a:r>
                      <a:endParaRPr lang="cs-CZ" sz="12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solidFill>
                  <a:prstClr val="black"/>
                </a:solidFill>
              </a:rPr>
              <a:t>Výrobní linky</a:t>
            </a:r>
            <a:endParaRPr lang="cs-CZ" sz="2400" b="1" dirty="0">
              <a:solidFill>
                <a:prstClr val="black"/>
              </a:solidFill>
            </a:endParaRPr>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solidFill>
                  <a:prstClr val="black">
                    <a:tint val="75000"/>
                  </a:prstClr>
                </a:solidFill>
              </a:rPr>
              <a:pPr/>
              <a:t>1</a:t>
            </a:fld>
            <a:endParaRPr lang="cs-CZ" dirty="0">
              <a:solidFill>
                <a:prstClr val="black">
                  <a:tint val="75000"/>
                </a:prstClr>
              </a:solidFill>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solidFill>
                  <a:prstClr val="black"/>
                </a:solidFill>
              </a:rPr>
              <a:t>VY_32_INOVACE_39_794</a:t>
            </a:r>
            <a:endParaRPr lang="cs-CZ" sz="2400" b="1" dirty="0">
              <a:solidFill>
                <a:prstClr val="black"/>
              </a:solidFill>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p14="http://schemas.microsoft.com/office/powerpoint/2010/main" val="25378544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solidFill>
                  <a:prstClr val="black">
                    <a:tint val="75000"/>
                  </a:prstClr>
                </a:solidFill>
              </a:rPr>
              <a:pPr/>
              <a:t>2</a:t>
            </a:fld>
            <a:endParaRPr lang="cs-CZ" dirty="0">
              <a:solidFill>
                <a:prstClr val="black">
                  <a:tint val="75000"/>
                </a:prstClr>
              </a:solidFill>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10" name="Nadpis 1"/>
          <p:cNvSpPr txBox="1">
            <a:spLocks/>
          </p:cNvSpPr>
          <p:nvPr/>
        </p:nvSpPr>
        <p:spPr>
          <a:xfrm>
            <a:off x="684140" y="1196752"/>
            <a:ext cx="7772400" cy="42672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7200" dirty="0" smtClean="0">
                <a:solidFill>
                  <a:srgbClr val="4BACC6">
                    <a:lumMod val="50000"/>
                  </a:srgbClr>
                </a:solidFill>
                <a:effectLst>
                  <a:outerShdw blurRad="63500" dist="38100" dir="5400000" algn="t" rotWithShape="0">
                    <a:prstClr val="black">
                      <a:alpha val="25000"/>
                    </a:prstClr>
                  </a:outerShdw>
                </a:effectLst>
                <a:latin typeface="Palatino Linotype" pitchFamily="18" charset="0"/>
              </a:rPr>
              <a:t>TECHNOLOGIE</a:t>
            </a:r>
            <a:r>
              <a:rPr lang="cs-CZ" sz="7200" dirty="0">
                <a:solidFill>
                  <a:srgbClr val="4BACC6">
                    <a:lumMod val="50000"/>
                  </a:srgbClr>
                </a:solidFill>
                <a:effectLst>
                  <a:outerShdw blurRad="63500" dist="38100" dir="5400000" algn="t" rotWithShape="0">
                    <a:prstClr val="black">
                      <a:alpha val="25000"/>
                    </a:prstClr>
                  </a:outerShdw>
                </a:effectLst>
                <a:latin typeface="Palatino Linotype" pitchFamily="18" charset="0"/>
              </a:rPr>
              <a:t/>
            </a:r>
            <a:br>
              <a:rPr lang="cs-CZ" sz="7200" dirty="0">
                <a:solidFill>
                  <a:srgbClr val="4BACC6">
                    <a:lumMod val="50000"/>
                  </a:srgbClr>
                </a:solidFill>
                <a:effectLst>
                  <a:outerShdw blurRad="63500" dist="38100" dir="5400000" algn="t" rotWithShape="0">
                    <a:prstClr val="black">
                      <a:alpha val="25000"/>
                    </a:prstClr>
                  </a:outerShdw>
                </a:effectLst>
                <a:latin typeface="Palatino Linotype" pitchFamily="18" charset="0"/>
              </a:rPr>
            </a:br>
            <a:r>
              <a:rPr lang="cs-CZ" sz="7200" dirty="0" smtClean="0">
                <a:solidFill>
                  <a:srgbClr val="4BACC6">
                    <a:lumMod val="50000"/>
                  </a:srgbClr>
                </a:solidFill>
                <a:effectLst>
                  <a:outerShdw blurRad="63500" dist="38100" dir="5400000" algn="t" rotWithShape="0">
                    <a:prstClr val="black">
                      <a:alpha val="25000"/>
                    </a:prstClr>
                  </a:outerShdw>
                </a:effectLst>
                <a:latin typeface="Palatino Linotype" pitchFamily="18" charset="0"/>
              </a:rPr>
              <a:t>Výrobní linky</a:t>
            </a:r>
            <a:endParaRPr lang="cs-CZ" sz="7200" dirty="0">
              <a:solidFill>
                <a:srgbClr val="4BACC6">
                  <a:lumMod val="50000"/>
                </a:srgbClr>
              </a:solidFill>
              <a:effectLst>
                <a:outerShdw blurRad="63500" dist="38100" dir="5400000" algn="t" rotWithShape="0">
                  <a:prstClr val="black">
                    <a:alpha val="25000"/>
                  </a:prstClr>
                </a:outerShdw>
              </a:effectLst>
              <a:latin typeface="Palatino Linotype" pitchFamily="18" charset="0"/>
            </a:endParaRPr>
          </a:p>
        </p:txBody>
      </p:sp>
    </p:spTree>
    <p:extLst>
      <p:ext uri="{BB962C8B-B14F-4D97-AF65-F5344CB8AC3E}">
        <p14:creationId xmlns:p14="http://schemas.microsoft.com/office/powerpoint/2010/main" val="25569485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ctrTitle"/>
          </p:nvPr>
        </p:nvSpPr>
        <p:spPr>
          <a:xfrm>
            <a:off x="1187450" y="188913"/>
            <a:ext cx="6697663" cy="1079500"/>
          </a:xfrm>
        </p:spPr>
        <p:txBody>
          <a:bodyPr/>
          <a:lstStyle/>
          <a:p>
            <a:pPr marL="914400" indent="-914400" algn="ctr">
              <a:defRPr/>
            </a:pPr>
            <a:r>
              <a:rPr lang="cs-CZ" sz="4400" b="1" smtClean="0">
                <a:effectLst>
                  <a:outerShdw blurRad="38100" dist="38100" dir="2700000" algn="tl">
                    <a:srgbClr val="C0C0C0"/>
                  </a:outerShdw>
                </a:effectLst>
              </a:rPr>
              <a:t>Výrobní linky</a:t>
            </a:r>
          </a:p>
        </p:txBody>
      </p:sp>
      <p:sp>
        <p:nvSpPr>
          <p:cNvPr id="34819" name="Rectangle 3"/>
          <p:cNvSpPr>
            <a:spLocks noGrp="1" noChangeArrowheads="1"/>
          </p:cNvSpPr>
          <p:nvPr>
            <p:ph type="subTitle" idx="1"/>
          </p:nvPr>
        </p:nvSpPr>
        <p:spPr>
          <a:xfrm>
            <a:off x="740413" y="2852738"/>
            <a:ext cx="7450137" cy="2304454"/>
          </a:xfrm>
          <a:scene3d>
            <a:camera prst="perspectiveLeft"/>
            <a:lightRig rig="threePt" dir="t"/>
          </a:scene3d>
        </p:spPr>
        <p:style>
          <a:lnRef idx="1">
            <a:schemeClr val="accent4"/>
          </a:lnRef>
          <a:fillRef idx="2">
            <a:schemeClr val="accent4"/>
          </a:fillRef>
          <a:effectRef idx="1">
            <a:schemeClr val="accent4"/>
          </a:effectRef>
          <a:fontRef idx="minor">
            <a:schemeClr val="dk1"/>
          </a:fontRef>
        </p:style>
        <p:txBody>
          <a:bodyPr/>
          <a:lstStyle/>
          <a:p>
            <a:r>
              <a:rPr lang="cs-CZ" altLang="cs-CZ" sz="3200" dirty="0" smtClean="0"/>
              <a:t>Výrobní proces je souhrn všech různých činností a různých organizací, jejichž cílem je zhotovení výrobků různého určení. </a:t>
            </a:r>
          </a:p>
        </p:txBody>
      </p:sp>
    </p:spTree>
    <p:extLst>
      <p:ext uri="{BB962C8B-B14F-4D97-AF65-F5344CB8AC3E}">
        <p14:creationId xmlns:p14="http://schemas.microsoft.com/office/powerpoint/2010/main" val="39251101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defRPr/>
            </a:pPr>
            <a:r>
              <a:rPr lang="cs-CZ" sz="3200" b="1" smtClean="0">
                <a:effectLst>
                  <a:outerShdw blurRad="38100" dist="38100" dir="2700000" algn="tl">
                    <a:srgbClr val="C0C0C0"/>
                  </a:outerShdw>
                </a:effectLst>
              </a:rPr>
              <a:t>Základní hlediska výrobních procesů u výrobní linky</a:t>
            </a:r>
            <a:r>
              <a:rPr lang="cs-CZ" sz="3200" smtClean="0"/>
              <a:t>  </a:t>
            </a:r>
          </a:p>
        </p:txBody>
      </p:sp>
      <p:sp>
        <p:nvSpPr>
          <p:cNvPr id="35843" name="Rectangle 3"/>
          <p:cNvSpPr>
            <a:spLocks noGrp="1" noChangeArrowheads="1"/>
          </p:cNvSpPr>
          <p:nvPr>
            <p:ph type="body" idx="1"/>
          </p:nvPr>
        </p:nvSpPr>
        <p:spPr>
          <a:xfrm>
            <a:off x="1370013" y="1827213"/>
            <a:ext cx="7313612" cy="4770437"/>
          </a:xfrm>
        </p:spPr>
        <p:txBody>
          <a:bodyPr/>
          <a:lstStyle/>
          <a:p>
            <a:pPr>
              <a:lnSpc>
                <a:spcPct val="90000"/>
              </a:lnSpc>
            </a:pPr>
            <a:r>
              <a:rPr lang="cs-CZ" altLang="cs-CZ" sz="2600" dirty="0" smtClean="0"/>
              <a:t>podle jeho </a:t>
            </a:r>
            <a:r>
              <a:rPr lang="cs-CZ" altLang="cs-CZ" sz="2600" b="1" dirty="0" smtClean="0">
                <a:solidFill>
                  <a:srgbClr val="0070C0"/>
                </a:solidFill>
              </a:rPr>
              <a:t>vztahu k výrobnímu programu</a:t>
            </a:r>
            <a:r>
              <a:rPr lang="cs-CZ" altLang="cs-CZ" sz="2600" dirty="0" smtClean="0"/>
              <a:t> – základní, doplňkové a přidružená výroba</a:t>
            </a:r>
          </a:p>
          <a:p>
            <a:pPr marL="0" indent="0">
              <a:lnSpc>
                <a:spcPct val="90000"/>
              </a:lnSpc>
              <a:buNone/>
            </a:pPr>
            <a:endParaRPr lang="cs-CZ" altLang="cs-CZ" sz="2600" dirty="0" smtClean="0"/>
          </a:p>
          <a:p>
            <a:pPr>
              <a:lnSpc>
                <a:spcPct val="90000"/>
              </a:lnSpc>
            </a:pPr>
            <a:r>
              <a:rPr lang="cs-CZ" altLang="cs-CZ" sz="2600" dirty="0" smtClean="0"/>
              <a:t>podle </a:t>
            </a:r>
            <a:r>
              <a:rPr lang="cs-CZ" altLang="cs-CZ" sz="2600" b="1" dirty="0" smtClean="0">
                <a:solidFill>
                  <a:srgbClr val="0070C0"/>
                </a:solidFill>
              </a:rPr>
              <a:t>určení</a:t>
            </a:r>
            <a:r>
              <a:rPr lang="cs-CZ" altLang="cs-CZ" sz="2600" dirty="0" smtClean="0"/>
              <a:t> na hlavní, pomocnou a vedlejší výrobu</a:t>
            </a:r>
          </a:p>
          <a:p>
            <a:pPr marL="0" indent="0">
              <a:lnSpc>
                <a:spcPct val="90000"/>
              </a:lnSpc>
              <a:buNone/>
            </a:pPr>
            <a:endParaRPr lang="cs-CZ" altLang="cs-CZ" sz="2600" dirty="0" smtClean="0"/>
          </a:p>
          <a:p>
            <a:pPr>
              <a:lnSpc>
                <a:spcPct val="90000"/>
              </a:lnSpc>
            </a:pPr>
            <a:r>
              <a:rPr lang="cs-CZ" altLang="cs-CZ" sz="2600" dirty="0" smtClean="0"/>
              <a:t>podle </a:t>
            </a:r>
            <a:r>
              <a:rPr lang="cs-CZ" altLang="cs-CZ" sz="2600" b="1" dirty="0" smtClean="0">
                <a:solidFill>
                  <a:srgbClr val="0070C0"/>
                </a:solidFill>
              </a:rPr>
              <a:t>času činnosti </a:t>
            </a:r>
            <a:r>
              <a:rPr lang="cs-CZ" altLang="cs-CZ" sz="2600" dirty="0" smtClean="0"/>
              <a:t>v organizaci na etapy – předvýrobní, výrobní /vlastní výrobní proces/. Výrobní etapy se dělí na čtyři fáze – výrobní, </a:t>
            </a:r>
            <a:r>
              <a:rPr lang="cs-CZ" altLang="cs-CZ" sz="2600" dirty="0" err="1" smtClean="0"/>
              <a:t>předzhotovující</a:t>
            </a:r>
            <a:r>
              <a:rPr lang="cs-CZ" altLang="cs-CZ" sz="2600" dirty="0" smtClean="0"/>
              <a:t>, zhotovující a montážní</a:t>
            </a:r>
          </a:p>
        </p:txBody>
      </p:sp>
    </p:spTree>
    <p:extLst>
      <p:ext uri="{BB962C8B-B14F-4D97-AF65-F5344CB8AC3E}">
        <p14:creationId xmlns:p14="http://schemas.microsoft.com/office/powerpoint/2010/main" val="41291191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defRPr/>
            </a:pPr>
            <a:r>
              <a:rPr lang="cs-CZ" b="1" smtClean="0">
                <a:effectLst>
                  <a:outerShdw blurRad="38100" dist="38100" dir="2700000" algn="tl">
                    <a:srgbClr val="C0C0C0"/>
                  </a:outerShdw>
                </a:effectLst>
              </a:rPr>
              <a:t>Výrobní linky z hlediska uspořádání pracovišť</a:t>
            </a:r>
            <a:r>
              <a:rPr lang="cs-CZ" sz="3200" smtClean="0"/>
              <a:t> </a:t>
            </a:r>
          </a:p>
        </p:txBody>
      </p:sp>
      <p:sp>
        <p:nvSpPr>
          <p:cNvPr id="36867" name="Rectangle 3"/>
          <p:cNvSpPr>
            <a:spLocks noGrp="1" noChangeArrowheads="1"/>
          </p:cNvSpPr>
          <p:nvPr>
            <p:ph type="body" idx="1"/>
          </p:nvPr>
        </p:nvSpPr>
        <p:spPr>
          <a:xfrm>
            <a:off x="1370013" y="2781300"/>
            <a:ext cx="7313612" cy="3160713"/>
          </a:xfrm>
        </p:spPr>
        <p:txBody>
          <a:bodyPr/>
          <a:lstStyle/>
          <a:p>
            <a:pPr>
              <a:buFont typeface="Wingdings" pitchFamily="2" charset="2"/>
              <a:buChar char="Ø"/>
            </a:pPr>
            <a:r>
              <a:rPr lang="cs-CZ" altLang="cs-CZ" b="1" smtClean="0"/>
              <a:t>technologické</a:t>
            </a:r>
          </a:p>
          <a:p>
            <a:pPr>
              <a:buFont typeface="Wingdings" pitchFamily="2" charset="2"/>
              <a:buChar char="Ø"/>
            </a:pPr>
            <a:r>
              <a:rPr lang="cs-CZ" altLang="cs-CZ" b="1" smtClean="0"/>
              <a:t>předmětné</a:t>
            </a:r>
          </a:p>
          <a:p>
            <a:pPr>
              <a:buFont typeface="Wingdings" pitchFamily="2" charset="2"/>
              <a:buChar char="Ø"/>
            </a:pPr>
            <a:r>
              <a:rPr lang="cs-CZ" altLang="cs-CZ" b="1" smtClean="0"/>
              <a:t>proudové</a:t>
            </a:r>
          </a:p>
          <a:p>
            <a:pPr>
              <a:buFont typeface="Wingdings" pitchFamily="2" charset="2"/>
              <a:buChar char="Ø"/>
            </a:pPr>
            <a:r>
              <a:rPr lang="cs-CZ" altLang="cs-CZ" b="1" smtClean="0"/>
              <a:t>kombinované</a:t>
            </a:r>
          </a:p>
        </p:txBody>
      </p:sp>
    </p:spTree>
    <p:extLst>
      <p:ext uri="{BB962C8B-B14F-4D97-AF65-F5344CB8AC3E}">
        <p14:creationId xmlns:p14="http://schemas.microsoft.com/office/powerpoint/2010/main" val="36365277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a:defRPr/>
            </a:pPr>
            <a:r>
              <a:rPr lang="cs-CZ" dirty="0" smtClean="0">
                <a:effectLst>
                  <a:outerShdw blurRad="38100" dist="38100" dir="2700000" algn="tl">
                    <a:srgbClr val="C0C0C0"/>
                  </a:outerShdw>
                </a:effectLst>
              </a:rPr>
              <a:t>Technologické uspořádání</a:t>
            </a:r>
            <a:r>
              <a:rPr lang="cs-CZ" dirty="0" smtClean="0"/>
              <a:t> </a:t>
            </a:r>
          </a:p>
        </p:txBody>
      </p:sp>
      <p:sp>
        <p:nvSpPr>
          <p:cNvPr id="37891" name="Rectangle 3"/>
          <p:cNvSpPr>
            <a:spLocks noGrp="1" noChangeArrowheads="1"/>
          </p:cNvSpPr>
          <p:nvPr>
            <p:ph type="body" idx="1"/>
          </p:nvPr>
        </p:nvSpPr>
        <p:spPr>
          <a:xfrm>
            <a:off x="1370013" y="1827213"/>
            <a:ext cx="7594600" cy="4697412"/>
          </a:xfrm>
        </p:spPr>
        <p:txBody>
          <a:bodyPr/>
          <a:lstStyle/>
          <a:p>
            <a:r>
              <a:rPr lang="cs-CZ" altLang="cs-CZ" b="1" u="sng" smtClean="0"/>
              <a:t>Při technologickém</a:t>
            </a:r>
            <a:r>
              <a:rPr lang="cs-CZ" altLang="cs-CZ" smtClean="0"/>
              <a:t> uspořádání pracovišť prochází zpracovaná součást jednotlivými dílnami, ve kterých jsou instalovány stroje určité profese např. soustružna, brusírna, apod. Jejich vzájemné rozmístění se provede podle sledu obrábění většiny součástí, které jimi při svém opracování prochází. </a:t>
            </a:r>
          </a:p>
        </p:txBody>
      </p:sp>
    </p:spTree>
    <p:extLst>
      <p:ext uri="{BB962C8B-B14F-4D97-AF65-F5344CB8AC3E}">
        <p14:creationId xmlns:p14="http://schemas.microsoft.com/office/powerpoint/2010/main" val="37106014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a:defRPr/>
            </a:pPr>
            <a:r>
              <a:rPr lang="cs-CZ" b="1" smtClean="0">
                <a:effectLst>
                  <a:outerShdw blurRad="38100" dist="38100" dir="2700000" algn="tl">
                    <a:srgbClr val="C0C0C0"/>
                  </a:outerShdw>
                </a:effectLst>
              </a:rPr>
              <a:t>Hlavní znaky technologického  uspořádání</a:t>
            </a:r>
            <a:r>
              <a:rPr lang="cs-CZ" sz="3200" smtClean="0"/>
              <a:t> </a:t>
            </a:r>
          </a:p>
        </p:txBody>
      </p:sp>
      <p:sp>
        <p:nvSpPr>
          <p:cNvPr id="38915" name="Rectangle 3"/>
          <p:cNvSpPr>
            <a:spLocks noGrp="1" noChangeArrowheads="1"/>
          </p:cNvSpPr>
          <p:nvPr>
            <p:ph type="body" idx="1"/>
          </p:nvPr>
        </p:nvSpPr>
        <p:spPr>
          <a:xfrm>
            <a:off x="1370012" y="1827213"/>
            <a:ext cx="7666483" cy="4338637"/>
          </a:xfrm>
        </p:spPr>
        <p:txBody>
          <a:bodyPr/>
          <a:lstStyle/>
          <a:p>
            <a:r>
              <a:rPr lang="cs-CZ" altLang="cs-CZ" dirty="0" smtClean="0"/>
              <a:t>použití v kusové, malosériové výrobě</a:t>
            </a:r>
          </a:p>
          <a:p>
            <a:r>
              <a:rPr lang="cs-CZ" altLang="cs-CZ" dirty="0" smtClean="0"/>
              <a:t>kvalifikace pracovníků je vysoká</a:t>
            </a:r>
          </a:p>
          <a:p>
            <a:r>
              <a:rPr lang="cs-CZ" altLang="cs-CZ" dirty="0" smtClean="0"/>
              <a:t>strojní vybavení je v maximální míře univerzální</a:t>
            </a:r>
          </a:p>
          <a:p>
            <a:r>
              <a:rPr lang="cs-CZ" altLang="cs-CZ" dirty="0" smtClean="0"/>
              <a:t>nářadí je univerzální</a:t>
            </a:r>
          </a:p>
          <a:p>
            <a:r>
              <a:rPr lang="cs-CZ" altLang="cs-CZ" dirty="0" smtClean="0"/>
              <a:t>technická dokumentace je zpracována poměrně jednoduše</a:t>
            </a:r>
          </a:p>
          <a:p>
            <a:endParaRPr lang="cs-CZ" altLang="cs-CZ" dirty="0" smtClean="0"/>
          </a:p>
        </p:txBody>
      </p:sp>
    </p:spTree>
    <p:extLst>
      <p:ext uri="{BB962C8B-B14F-4D97-AF65-F5344CB8AC3E}">
        <p14:creationId xmlns:p14="http://schemas.microsoft.com/office/powerpoint/2010/main" val="358042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a:defRPr/>
            </a:pPr>
            <a:r>
              <a:rPr lang="cs-CZ" dirty="0" smtClean="0">
                <a:effectLst>
                  <a:outerShdw blurRad="38100" dist="38100" dir="2700000" algn="tl">
                    <a:srgbClr val="C0C0C0"/>
                  </a:outerShdw>
                </a:effectLst>
              </a:rPr>
              <a:t>Technologické uspořádání</a:t>
            </a:r>
          </a:p>
        </p:txBody>
      </p:sp>
      <p:sp>
        <p:nvSpPr>
          <p:cNvPr id="39939" name="Rectangle 3"/>
          <p:cNvSpPr>
            <a:spLocks noGrp="1" noChangeArrowheads="1"/>
          </p:cNvSpPr>
          <p:nvPr>
            <p:ph type="body" idx="1"/>
          </p:nvPr>
        </p:nvSpPr>
        <p:spPr>
          <a:xfrm>
            <a:off x="1370013" y="1827213"/>
            <a:ext cx="7523162" cy="4338637"/>
          </a:xfrm>
        </p:spPr>
        <p:txBody>
          <a:bodyPr/>
          <a:lstStyle/>
          <a:p>
            <a:r>
              <a:rPr lang="cs-CZ" altLang="cs-CZ" sz="2500" b="1" dirty="0" smtClean="0">
                <a:solidFill>
                  <a:srgbClr val="0033CC"/>
                </a:solidFill>
              </a:rPr>
              <a:t>Výhody</a:t>
            </a:r>
            <a:r>
              <a:rPr lang="cs-CZ" altLang="cs-CZ" sz="2500" dirty="0" smtClean="0"/>
              <a:t> uvedeného uspořádání spočívá v možnosti časté změny výrobního programu. Neplánované poruchy strojů, absence dělníků výrobní chod výrazně nenaruší.</a:t>
            </a:r>
          </a:p>
          <a:p>
            <a:r>
              <a:rPr lang="cs-CZ" altLang="cs-CZ" sz="2500" b="1" dirty="0" smtClean="0">
                <a:solidFill>
                  <a:srgbClr val="990000"/>
                </a:solidFill>
              </a:rPr>
              <a:t>Nevýhoda</a:t>
            </a:r>
            <a:r>
              <a:rPr lang="cs-CZ" altLang="cs-CZ" sz="2500" dirty="0" smtClean="0"/>
              <a:t> je ve zhoršení organizací, řízení a kontrole výrobního procesu, ve vysokých mzdových nákladech a ve vyšších dopravních nákladech, protože čára pohybu součástí není přímá.</a:t>
            </a:r>
          </a:p>
        </p:txBody>
      </p:sp>
    </p:spTree>
    <p:extLst>
      <p:ext uri="{BB962C8B-B14F-4D97-AF65-F5344CB8AC3E}">
        <p14:creationId xmlns:p14="http://schemas.microsoft.com/office/powerpoint/2010/main" val="37854967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cs-CZ" altLang="cs-CZ" b="1" smtClean="0"/>
              <a:t>Předmětné uspořádání</a:t>
            </a:r>
            <a:r>
              <a:rPr lang="cs-CZ" altLang="cs-CZ" sz="4000" b="1" smtClean="0"/>
              <a:t> </a:t>
            </a:r>
            <a:r>
              <a:rPr lang="cs-CZ" altLang="cs-CZ" smtClean="0"/>
              <a:t> </a:t>
            </a:r>
          </a:p>
        </p:txBody>
      </p:sp>
      <p:sp>
        <p:nvSpPr>
          <p:cNvPr id="40963" name="Rectangle 3"/>
          <p:cNvSpPr>
            <a:spLocks noGrp="1" noChangeArrowheads="1"/>
          </p:cNvSpPr>
          <p:nvPr>
            <p:ph type="body" idx="1"/>
          </p:nvPr>
        </p:nvSpPr>
        <p:spPr>
          <a:xfrm>
            <a:off x="1370013" y="1844675"/>
            <a:ext cx="7313612" cy="4392613"/>
          </a:xfrm>
        </p:spPr>
        <p:txBody>
          <a:bodyPr/>
          <a:lstStyle/>
          <a:p>
            <a:pPr>
              <a:buFont typeface="Wingdings" pitchFamily="2" charset="2"/>
              <a:buNone/>
            </a:pPr>
            <a:r>
              <a:rPr lang="cs-CZ" altLang="cs-CZ" sz="2500" b="1" u="sng" dirty="0" smtClean="0"/>
              <a:t>Předmětné uspořádání pracovišť</a:t>
            </a:r>
            <a:r>
              <a:rPr lang="cs-CZ" altLang="cs-CZ" sz="2500" dirty="0" smtClean="0"/>
              <a:t> </a:t>
            </a:r>
            <a:r>
              <a:rPr lang="cs-CZ" altLang="cs-CZ" sz="2500" dirty="0"/>
              <a:t>V</a:t>
            </a:r>
            <a:r>
              <a:rPr lang="cs-CZ" altLang="cs-CZ" sz="2500" dirty="0" smtClean="0"/>
              <a:t>yráběné součásti se roztřiďují podle zásad typové technologie rozměrové podobnosti na </a:t>
            </a:r>
            <a:r>
              <a:rPr lang="cs-CZ" altLang="cs-CZ" sz="2500" u="sng" dirty="0" smtClean="0"/>
              <a:t>hřídelové, </a:t>
            </a:r>
            <a:r>
              <a:rPr lang="cs-CZ" altLang="cs-CZ" sz="2500" u="sng" dirty="0" err="1" smtClean="0"/>
              <a:t>přírubovité</a:t>
            </a:r>
            <a:r>
              <a:rPr lang="cs-CZ" altLang="cs-CZ" sz="2500" u="sng" dirty="0" smtClean="0"/>
              <a:t>, </a:t>
            </a:r>
            <a:r>
              <a:rPr lang="cs-CZ" altLang="cs-CZ" sz="2500" u="sng" dirty="0" err="1" smtClean="0"/>
              <a:t>skříňovité</a:t>
            </a:r>
            <a:r>
              <a:rPr lang="cs-CZ" altLang="cs-CZ" sz="2500" u="sng" dirty="0" smtClean="0"/>
              <a:t>, ozubená kola</a:t>
            </a:r>
            <a:r>
              <a:rPr lang="cs-CZ" altLang="cs-CZ" sz="2500" dirty="0" smtClean="0"/>
              <a:t> a další. Pro každou skupinu se vypracuje typový technologický postup, sled operací odpovídá technologickému postupu většiny součástí. Podle toho se provádí i rozmístění pracovišť. </a:t>
            </a:r>
          </a:p>
        </p:txBody>
      </p:sp>
    </p:spTree>
    <p:extLst>
      <p:ext uri="{BB962C8B-B14F-4D97-AF65-F5344CB8AC3E}">
        <p14:creationId xmlns:p14="http://schemas.microsoft.com/office/powerpoint/2010/main" val="42743730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a:defRPr/>
            </a:pPr>
            <a:r>
              <a:rPr lang="cs-CZ" b="1" smtClean="0">
                <a:effectLst>
                  <a:outerShdw blurRad="38100" dist="38100" dir="2700000" algn="tl">
                    <a:srgbClr val="C0C0C0"/>
                  </a:outerShdw>
                </a:effectLst>
              </a:rPr>
              <a:t>Hlavní znaky předmětného uspořádání</a:t>
            </a:r>
            <a:r>
              <a:rPr lang="cs-CZ" sz="3200" smtClean="0"/>
              <a:t> </a:t>
            </a:r>
          </a:p>
        </p:txBody>
      </p:sp>
      <p:sp>
        <p:nvSpPr>
          <p:cNvPr id="41987" name="Rectangle 3"/>
          <p:cNvSpPr>
            <a:spLocks noGrp="1" noChangeArrowheads="1"/>
          </p:cNvSpPr>
          <p:nvPr>
            <p:ph type="body" idx="1"/>
          </p:nvPr>
        </p:nvSpPr>
        <p:spPr>
          <a:xfrm>
            <a:off x="1370013" y="1916113"/>
            <a:ext cx="7313612" cy="4025900"/>
          </a:xfrm>
        </p:spPr>
        <p:txBody>
          <a:bodyPr/>
          <a:lstStyle/>
          <a:p>
            <a:r>
              <a:rPr lang="cs-CZ" altLang="cs-CZ" smtClean="0"/>
              <a:t>použití ve středně sériové výrobě</a:t>
            </a:r>
          </a:p>
          <a:p>
            <a:r>
              <a:rPr lang="cs-CZ" altLang="cs-CZ" smtClean="0"/>
              <a:t>kvalifikace výrobních dělníků je průměrná</a:t>
            </a:r>
          </a:p>
          <a:p>
            <a:r>
              <a:rPr lang="cs-CZ" altLang="cs-CZ" smtClean="0"/>
              <a:t>strojní vybavení je z rozhodující části univerzální</a:t>
            </a:r>
          </a:p>
          <a:p>
            <a:r>
              <a:rPr lang="cs-CZ" altLang="cs-CZ" smtClean="0"/>
              <a:t>nářadí je univerzální</a:t>
            </a:r>
          </a:p>
          <a:p>
            <a:r>
              <a:rPr lang="cs-CZ" altLang="cs-CZ" smtClean="0"/>
              <a:t>technická dokumentace je zpracována podrobněji</a:t>
            </a:r>
          </a:p>
          <a:p>
            <a:pPr>
              <a:buFont typeface="Wingdings" pitchFamily="2" charset="2"/>
              <a:buNone/>
            </a:pPr>
            <a:endParaRPr lang="cs-CZ" altLang="cs-CZ" smtClean="0"/>
          </a:p>
        </p:txBody>
      </p:sp>
    </p:spTree>
    <p:extLst>
      <p:ext uri="{BB962C8B-B14F-4D97-AF65-F5344CB8AC3E}">
        <p14:creationId xmlns:p14="http://schemas.microsoft.com/office/powerpoint/2010/main" val="5800536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cs-CZ" altLang="cs-CZ" b="1" smtClean="0"/>
              <a:t>Předmětné uspořádání</a:t>
            </a:r>
          </a:p>
        </p:txBody>
      </p:sp>
      <p:sp>
        <p:nvSpPr>
          <p:cNvPr id="43011" name="Rectangle 3"/>
          <p:cNvSpPr>
            <a:spLocks noGrp="1" noChangeArrowheads="1"/>
          </p:cNvSpPr>
          <p:nvPr>
            <p:ph type="body" idx="1"/>
          </p:nvPr>
        </p:nvSpPr>
        <p:spPr/>
        <p:txBody>
          <a:bodyPr/>
          <a:lstStyle/>
          <a:p>
            <a:r>
              <a:rPr lang="cs-CZ" altLang="cs-CZ" sz="2500" b="1" dirty="0" smtClean="0">
                <a:solidFill>
                  <a:srgbClr val="0033CC"/>
                </a:solidFill>
              </a:rPr>
              <a:t>Výhody</a:t>
            </a:r>
            <a:r>
              <a:rPr lang="cs-CZ" altLang="cs-CZ" sz="2500" b="1" dirty="0" smtClean="0"/>
              <a:t> </a:t>
            </a:r>
            <a:r>
              <a:rPr lang="cs-CZ" altLang="cs-CZ" sz="2500" dirty="0" smtClean="0"/>
              <a:t>v jednodušším řízení, organizace a kontrole výrobního procesu v </a:t>
            </a:r>
            <a:r>
              <a:rPr lang="cs-CZ" altLang="cs-CZ" sz="2500" dirty="0"/>
              <a:t>n</a:t>
            </a:r>
            <a:r>
              <a:rPr lang="cs-CZ" altLang="cs-CZ" sz="2500" dirty="0" smtClean="0"/>
              <a:t>ižších nákladech na mzdu výrobních dělníků.</a:t>
            </a:r>
          </a:p>
          <a:p>
            <a:pPr marL="0" indent="0">
              <a:buNone/>
            </a:pPr>
            <a:endParaRPr lang="cs-CZ" altLang="cs-CZ" sz="2500" dirty="0" smtClean="0"/>
          </a:p>
          <a:p>
            <a:r>
              <a:rPr lang="cs-CZ" altLang="cs-CZ" sz="2500" b="1" dirty="0" smtClean="0">
                <a:solidFill>
                  <a:srgbClr val="990000"/>
                </a:solidFill>
              </a:rPr>
              <a:t>Nevýhodou</a:t>
            </a:r>
            <a:r>
              <a:rPr lang="cs-CZ" altLang="cs-CZ" sz="2500" b="1" dirty="0" smtClean="0"/>
              <a:t> </a:t>
            </a:r>
            <a:r>
              <a:rPr lang="cs-CZ" altLang="cs-CZ" sz="2500" dirty="0" smtClean="0"/>
              <a:t>je velice obtížná a nákladná změna výrobního programu. Nahodilé poruchy i absence dělníků chod výroby naruší. Uvedené i další aspekty zvyšují cenu finálních výrobků.</a:t>
            </a:r>
          </a:p>
        </p:txBody>
      </p:sp>
    </p:spTree>
    <p:extLst>
      <p:ext uri="{BB962C8B-B14F-4D97-AF65-F5344CB8AC3E}">
        <p14:creationId xmlns:p14="http://schemas.microsoft.com/office/powerpoint/2010/main" val="29635156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cs-CZ" altLang="cs-CZ" b="1" smtClean="0"/>
              <a:t>Proudové uspořádání </a:t>
            </a:r>
          </a:p>
        </p:txBody>
      </p:sp>
      <p:sp>
        <p:nvSpPr>
          <p:cNvPr id="44035" name="Rectangle 3"/>
          <p:cNvSpPr>
            <a:spLocks noGrp="1" noChangeArrowheads="1"/>
          </p:cNvSpPr>
          <p:nvPr>
            <p:ph type="body" idx="1"/>
          </p:nvPr>
        </p:nvSpPr>
        <p:spPr>
          <a:xfrm>
            <a:off x="1370013" y="1827213"/>
            <a:ext cx="7450137" cy="4338637"/>
          </a:xfrm>
        </p:spPr>
        <p:txBody>
          <a:bodyPr/>
          <a:lstStyle/>
          <a:p>
            <a:r>
              <a:rPr lang="cs-CZ" altLang="cs-CZ" smtClean="0"/>
              <a:t>Tvoří ji automatické nebo poloautomatické stroje, které jsou vzájemně propojeny dopravním zařízením různé konstrukce. Součásti se zpracovávají na lince souběžně na všech pracovištích v určitém rytmu, který nazýváme </a:t>
            </a:r>
            <a:r>
              <a:rPr lang="cs-CZ" altLang="cs-CZ" b="1" smtClean="0"/>
              <a:t>výrobním taktem</a:t>
            </a:r>
            <a:r>
              <a:rPr lang="cs-CZ" altLang="cs-CZ" smtClean="0"/>
              <a:t> </a:t>
            </a:r>
          </a:p>
        </p:txBody>
      </p:sp>
    </p:spTree>
    <p:extLst>
      <p:ext uri="{BB962C8B-B14F-4D97-AF65-F5344CB8AC3E}">
        <p14:creationId xmlns:p14="http://schemas.microsoft.com/office/powerpoint/2010/main" val="3761670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defRPr/>
            </a:pPr>
            <a:r>
              <a:rPr lang="cs-CZ" b="1" smtClean="0">
                <a:effectLst>
                  <a:outerShdw blurRad="38100" dist="38100" dir="2700000" algn="tl">
                    <a:srgbClr val="C0C0C0"/>
                  </a:outerShdw>
                </a:effectLst>
              </a:rPr>
              <a:t>Matematický vztah výrobního taktu</a:t>
            </a:r>
            <a:r>
              <a:rPr lang="cs-CZ" sz="3200" smtClean="0"/>
              <a:t> </a:t>
            </a:r>
          </a:p>
        </p:txBody>
      </p:sp>
      <p:sp>
        <p:nvSpPr>
          <p:cNvPr id="45059" name="Rectangle 3"/>
          <p:cNvSpPr>
            <a:spLocks noGrp="1" noChangeArrowheads="1"/>
          </p:cNvSpPr>
          <p:nvPr>
            <p:ph type="body" idx="1"/>
          </p:nvPr>
        </p:nvSpPr>
        <p:spPr/>
        <p:txBody>
          <a:bodyPr/>
          <a:lstStyle/>
          <a:p>
            <a:pPr>
              <a:buFont typeface="Wingdings" pitchFamily="2" charset="2"/>
              <a:buNone/>
            </a:pPr>
            <a:r>
              <a:rPr lang="cs-CZ" altLang="cs-CZ" sz="3200" b="1" smtClean="0"/>
              <a:t>t=60*E*S:n  (min)</a:t>
            </a:r>
          </a:p>
          <a:p>
            <a:pPr>
              <a:buFont typeface="Wingdings" pitchFamily="2" charset="2"/>
              <a:buNone/>
            </a:pPr>
            <a:endParaRPr lang="cs-CZ" altLang="cs-CZ" sz="2500" b="1" smtClean="0"/>
          </a:p>
          <a:p>
            <a:r>
              <a:rPr lang="cs-CZ" altLang="cs-CZ" sz="2800" b="1" smtClean="0"/>
              <a:t>E</a:t>
            </a:r>
            <a:r>
              <a:rPr lang="cs-CZ" altLang="cs-CZ" sz="2500" b="1" smtClean="0"/>
              <a:t> – </a:t>
            </a:r>
            <a:r>
              <a:rPr lang="cs-CZ" altLang="cs-CZ" sz="2500" smtClean="0"/>
              <a:t>počet hodin, které se odpracují na stroji za jeden rok, bez dnů pracovního klidu, dovolené a plánovaných oprav</a:t>
            </a:r>
            <a:endParaRPr lang="cs-CZ" altLang="cs-CZ" sz="2500" b="1" smtClean="0"/>
          </a:p>
          <a:p>
            <a:r>
              <a:rPr lang="cs-CZ" altLang="cs-CZ" sz="2800" b="1" smtClean="0"/>
              <a:t>S</a:t>
            </a:r>
            <a:r>
              <a:rPr lang="cs-CZ" altLang="cs-CZ" sz="2500" b="1" smtClean="0"/>
              <a:t> – </a:t>
            </a:r>
            <a:r>
              <a:rPr lang="cs-CZ" altLang="cs-CZ" sz="2500" smtClean="0"/>
              <a:t>je strojní směnnost,</a:t>
            </a:r>
            <a:r>
              <a:rPr lang="cs-CZ" altLang="cs-CZ" sz="2500" b="1" smtClean="0"/>
              <a:t> </a:t>
            </a:r>
            <a:r>
              <a:rPr lang="cs-CZ" altLang="cs-CZ" sz="2500" smtClean="0"/>
              <a:t>kterou</a:t>
            </a:r>
            <a:r>
              <a:rPr lang="cs-CZ" altLang="cs-CZ" sz="2500" b="1" smtClean="0"/>
              <a:t> </a:t>
            </a:r>
            <a:r>
              <a:rPr lang="cs-CZ" altLang="cs-CZ" sz="2500" smtClean="0"/>
              <a:t>odpracuje pracoviště za jeden pracovní den</a:t>
            </a:r>
            <a:endParaRPr lang="cs-CZ" altLang="cs-CZ" sz="2500" b="1" smtClean="0"/>
          </a:p>
          <a:p>
            <a:r>
              <a:rPr lang="cs-CZ" altLang="cs-CZ" sz="2800" b="1" smtClean="0"/>
              <a:t>n</a:t>
            </a:r>
            <a:r>
              <a:rPr lang="cs-CZ" altLang="cs-CZ" sz="2500" b="1" smtClean="0"/>
              <a:t> –</a:t>
            </a:r>
            <a:r>
              <a:rPr lang="cs-CZ" altLang="cs-CZ" sz="2500" smtClean="0"/>
              <a:t> počet vyráběných součástí za rok</a:t>
            </a:r>
          </a:p>
        </p:txBody>
      </p:sp>
    </p:spTree>
    <p:extLst>
      <p:ext uri="{BB962C8B-B14F-4D97-AF65-F5344CB8AC3E}">
        <p14:creationId xmlns:p14="http://schemas.microsoft.com/office/powerpoint/2010/main" val="40853989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cs-CZ" altLang="cs-CZ" b="1" smtClean="0"/>
              <a:t>Hlavní znaky proudového uspořádání</a:t>
            </a:r>
          </a:p>
        </p:txBody>
      </p:sp>
      <p:sp>
        <p:nvSpPr>
          <p:cNvPr id="46083" name="Rectangle 3"/>
          <p:cNvSpPr>
            <a:spLocks noGrp="1" noChangeArrowheads="1"/>
          </p:cNvSpPr>
          <p:nvPr>
            <p:ph type="body" idx="1"/>
          </p:nvPr>
        </p:nvSpPr>
        <p:spPr/>
        <p:txBody>
          <a:bodyPr/>
          <a:lstStyle/>
          <a:p>
            <a:r>
              <a:rPr lang="cs-CZ" altLang="cs-CZ" dirty="0" smtClean="0"/>
              <a:t>použití ve velkosériové a </a:t>
            </a:r>
            <a:r>
              <a:rPr lang="cs-CZ" altLang="cs-CZ" smtClean="0"/>
              <a:t>hromadné výrobě</a:t>
            </a:r>
          </a:p>
          <a:p>
            <a:r>
              <a:rPr lang="cs-CZ" altLang="cs-CZ" dirty="0" smtClean="0"/>
              <a:t>pracovníci mohou mít nižší kvalifikaci zařízení</a:t>
            </a:r>
          </a:p>
          <a:p>
            <a:r>
              <a:rPr lang="cs-CZ" altLang="cs-CZ" dirty="0" smtClean="0"/>
              <a:t>strojní vybavení je v rozhodující míře speciální</a:t>
            </a:r>
          </a:p>
          <a:p>
            <a:r>
              <a:rPr lang="cs-CZ" altLang="cs-CZ" dirty="0" smtClean="0"/>
              <a:t>nářadí je speciální a komunální</a:t>
            </a:r>
          </a:p>
          <a:p>
            <a:endParaRPr lang="cs-CZ" altLang="cs-CZ" dirty="0" smtClean="0"/>
          </a:p>
        </p:txBody>
      </p:sp>
    </p:spTree>
    <p:extLst>
      <p:ext uri="{BB962C8B-B14F-4D97-AF65-F5344CB8AC3E}">
        <p14:creationId xmlns:p14="http://schemas.microsoft.com/office/powerpoint/2010/main" val="9871784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cs-CZ" altLang="cs-CZ" b="1" smtClean="0"/>
              <a:t>Proudové uspořádání</a:t>
            </a:r>
          </a:p>
        </p:txBody>
      </p:sp>
      <p:sp>
        <p:nvSpPr>
          <p:cNvPr id="47107" name="Rectangle 3"/>
          <p:cNvSpPr>
            <a:spLocks noGrp="1" noChangeArrowheads="1"/>
          </p:cNvSpPr>
          <p:nvPr>
            <p:ph type="body" idx="1"/>
          </p:nvPr>
        </p:nvSpPr>
        <p:spPr/>
        <p:txBody>
          <a:bodyPr/>
          <a:lstStyle/>
          <a:p>
            <a:pPr>
              <a:lnSpc>
                <a:spcPct val="90000"/>
              </a:lnSpc>
            </a:pPr>
            <a:r>
              <a:rPr lang="cs-CZ" altLang="cs-CZ" b="1" smtClean="0">
                <a:solidFill>
                  <a:srgbClr val="0033CC"/>
                </a:solidFill>
              </a:rPr>
              <a:t>Výhody</a:t>
            </a:r>
            <a:r>
              <a:rPr lang="cs-CZ" altLang="cs-CZ" b="1" smtClean="0"/>
              <a:t> proudové uspořádání</a:t>
            </a:r>
            <a:r>
              <a:rPr lang="cs-CZ" altLang="cs-CZ" smtClean="0"/>
              <a:t> jsou např. v přehledné organizaci snazším řízení i kontrole výroby, snížení zmetkovitosti atd.</a:t>
            </a:r>
            <a:endParaRPr lang="cs-CZ" altLang="cs-CZ" b="1" smtClean="0"/>
          </a:p>
          <a:p>
            <a:pPr>
              <a:lnSpc>
                <a:spcPct val="90000"/>
              </a:lnSpc>
            </a:pPr>
            <a:r>
              <a:rPr lang="cs-CZ" altLang="cs-CZ" b="1" smtClean="0">
                <a:solidFill>
                  <a:srgbClr val="990000"/>
                </a:solidFill>
              </a:rPr>
              <a:t>Nevýhoda</a:t>
            </a:r>
            <a:r>
              <a:rPr lang="cs-CZ" altLang="cs-CZ" b="1" smtClean="0"/>
              <a:t> proudové uspořádání</a:t>
            </a:r>
            <a:r>
              <a:rPr lang="cs-CZ" altLang="cs-CZ" smtClean="0"/>
              <a:t> pracovišť je v naprosté nepřizpůsobivosti na změnu výrobního programu, citlivost na havarijní poruchy atd.</a:t>
            </a:r>
          </a:p>
        </p:txBody>
      </p:sp>
    </p:spTree>
    <p:extLst>
      <p:ext uri="{BB962C8B-B14F-4D97-AF65-F5344CB8AC3E}">
        <p14:creationId xmlns:p14="http://schemas.microsoft.com/office/powerpoint/2010/main" val="28317882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solidFill>
                  <a:prstClr val="black">
                    <a:tint val="75000"/>
                  </a:prstClr>
                </a:solidFill>
              </a:rPr>
              <a:pPr/>
              <a:t>16</a:t>
            </a:fld>
            <a:endParaRPr lang="cs-CZ" dirty="0">
              <a:solidFill>
                <a:prstClr val="black">
                  <a:tint val="75000"/>
                </a:prstClr>
              </a:solidFill>
            </a:endParaRPr>
          </a:p>
        </p:txBody>
      </p:sp>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405351" y="1080000"/>
            <a:ext cx="2379562" cy="584775"/>
          </a:xfrm>
          <a:prstGeom prst="rect">
            <a:avLst/>
          </a:prstGeom>
          <a:noFill/>
        </p:spPr>
        <p:txBody>
          <a:bodyPr wrap="none" rtlCol="0" anchor="ctr">
            <a:spAutoFit/>
          </a:bodyPr>
          <a:lstStyle/>
          <a:p>
            <a:pPr algn="ctr"/>
            <a:r>
              <a:rPr lang="cs-CZ" sz="3200" b="1" dirty="0" smtClean="0">
                <a:solidFill>
                  <a:prstClr val="black"/>
                </a:solidFill>
              </a:rPr>
              <a:t>Souhrn učiva</a:t>
            </a:r>
            <a:endParaRPr lang="cs-CZ" sz="3200" b="1" dirty="0">
              <a:solidFill>
                <a:prstClr val="black"/>
              </a:solidFill>
            </a:endParaRPr>
          </a:p>
        </p:txBody>
      </p:sp>
      <p:sp>
        <p:nvSpPr>
          <p:cNvPr id="11" name="TextovéPole 10"/>
          <p:cNvSpPr txBox="1"/>
          <p:nvPr/>
        </p:nvSpPr>
        <p:spPr>
          <a:xfrm>
            <a:off x="1043608" y="2205536"/>
            <a:ext cx="7200800" cy="255454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cs-CZ" sz="2000" b="1" dirty="0" smtClean="0">
                <a:solidFill>
                  <a:prstClr val="black"/>
                </a:solidFill>
              </a:rPr>
              <a:t>Otázky pro opakování</a:t>
            </a:r>
          </a:p>
          <a:p>
            <a:endParaRPr lang="cs-CZ" sz="2000" b="1" dirty="0" smtClean="0">
              <a:solidFill>
                <a:prstClr val="black"/>
              </a:solidFill>
            </a:endParaRPr>
          </a:p>
          <a:p>
            <a:r>
              <a:rPr lang="cs-CZ" sz="2000" dirty="0" smtClean="0">
                <a:solidFill>
                  <a:prstClr val="black"/>
                </a:solidFill>
              </a:rPr>
              <a:t>Základní rozdělení </a:t>
            </a:r>
            <a:r>
              <a:rPr lang="cs-CZ" sz="2000" smtClean="0">
                <a:solidFill>
                  <a:prstClr val="black"/>
                </a:solidFill>
              </a:rPr>
              <a:t>výrobních linek. </a:t>
            </a:r>
            <a:endParaRPr lang="cs-CZ" sz="2000" dirty="0">
              <a:solidFill>
                <a:prstClr val="black"/>
              </a:solidFill>
            </a:endParaRPr>
          </a:p>
          <a:p>
            <a:r>
              <a:rPr lang="cs-CZ" sz="2000" dirty="0" smtClean="0">
                <a:solidFill>
                  <a:prstClr val="black"/>
                </a:solidFill>
              </a:rPr>
              <a:t>Co je předmětné uspořádání výrobní linky.</a:t>
            </a:r>
          </a:p>
          <a:p>
            <a:r>
              <a:rPr lang="cs-CZ" sz="2000" dirty="0" smtClean="0">
                <a:solidFill>
                  <a:prstClr val="black"/>
                </a:solidFill>
              </a:rPr>
              <a:t>Kde se nejčastěji využívají výrobní linky.</a:t>
            </a:r>
          </a:p>
          <a:p>
            <a:r>
              <a:rPr lang="cs-CZ" sz="2000" dirty="0" smtClean="0">
                <a:solidFill>
                  <a:prstClr val="black"/>
                </a:solidFill>
              </a:rPr>
              <a:t>Co je výrobní proces.</a:t>
            </a:r>
          </a:p>
          <a:p>
            <a:endParaRPr lang="cs-CZ" sz="2000" dirty="0" smtClean="0">
              <a:solidFill>
                <a:prstClr val="black"/>
              </a:solidFill>
            </a:endParaRPr>
          </a:p>
          <a:p>
            <a:endParaRPr lang="cs-CZ" sz="2000" dirty="0" smtClean="0">
              <a:solidFill>
                <a:prstClr val="black"/>
              </a:solidFill>
            </a:endParaRPr>
          </a:p>
        </p:txBody>
      </p:sp>
    </p:spTree>
    <p:extLst>
      <p:ext uri="{BB962C8B-B14F-4D97-AF65-F5344CB8AC3E}">
        <p14:creationId xmlns:p14="http://schemas.microsoft.com/office/powerpoint/2010/main" val="383091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solidFill>
                  <a:prstClr val="black">
                    <a:tint val="75000"/>
                  </a:prstClr>
                </a:solidFill>
              </a:rPr>
              <a:pPr/>
              <a:t>17</a:t>
            </a:fld>
            <a:endParaRPr lang="cs-CZ" dirty="0">
              <a:solidFill>
                <a:prstClr val="black">
                  <a:tint val="75000"/>
                </a:prstClr>
              </a:solidFill>
            </a:endParaRP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solidFill>
                  <a:prstClr val="black"/>
                </a:solidFill>
              </a:rPr>
              <a:t>Použité zdroje</a:t>
            </a:r>
            <a:endParaRPr lang="cs-CZ" sz="3200" b="1" dirty="0">
              <a:solidFill>
                <a:prstClr val="black"/>
              </a:solidFill>
            </a:endParaRPr>
          </a:p>
        </p:txBody>
      </p:sp>
      <p:sp>
        <p:nvSpPr>
          <p:cNvPr id="3" name="TextovéPole 2"/>
          <p:cNvSpPr txBox="1"/>
          <p:nvPr/>
        </p:nvSpPr>
        <p:spPr>
          <a:xfrm>
            <a:off x="1187624" y="1915085"/>
            <a:ext cx="5282087" cy="3108543"/>
          </a:xfrm>
          <a:prstGeom prst="rect">
            <a:avLst/>
          </a:prstGeom>
          <a:noFill/>
        </p:spPr>
        <p:txBody>
          <a:bodyPr wrap="none" rtlCol="0">
            <a:spAutoFit/>
          </a:bodyPr>
          <a:lstStyle/>
          <a:p>
            <a:r>
              <a:rPr lang="cs-CZ" sz="2000" b="1" dirty="0" smtClean="0">
                <a:solidFill>
                  <a:srgbClr val="FF0000"/>
                </a:solidFill>
              </a:rPr>
              <a:t>Doplnit obrázky</a:t>
            </a:r>
          </a:p>
          <a:p>
            <a:r>
              <a:rPr lang="cs-CZ" sz="2000" b="1" dirty="0" smtClean="0">
                <a:solidFill>
                  <a:prstClr val="black"/>
                </a:solidFill>
              </a:rPr>
              <a:t>Základy CNC obráběcích strojů</a:t>
            </a:r>
          </a:p>
          <a:p>
            <a:r>
              <a:rPr lang="cs-CZ" sz="1600" dirty="0" smtClean="0">
                <a:solidFill>
                  <a:prstClr val="black"/>
                </a:solidFill>
              </a:rPr>
              <a:t>Vlastimil Bartoš, Mojmír Král, Roman Minárik, Miloslav Štulpa</a:t>
            </a:r>
          </a:p>
          <a:p>
            <a:r>
              <a:rPr lang="cs-CZ" sz="1600" dirty="0" smtClean="0">
                <a:solidFill>
                  <a:prstClr val="black"/>
                </a:solidFill>
              </a:rPr>
              <a:t>FRAGMENT  Pujmanové 1220, 140 00 Praha 4.</a:t>
            </a:r>
          </a:p>
          <a:p>
            <a:r>
              <a:rPr lang="cs-CZ" sz="1600" dirty="0" smtClean="0">
                <a:solidFill>
                  <a:prstClr val="black"/>
                </a:solidFill>
              </a:rPr>
              <a:t>ISBN 80-7200-296-3</a:t>
            </a:r>
          </a:p>
          <a:p>
            <a:endParaRPr lang="cs-CZ" sz="2000" b="1" dirty="0" smtClean="0">
              <a:solidFill>
                <a:prstClr val="black"/>
              </a:solidFill>
            </a:endParaRPr>
          </a:p>
          <a:p>
            <a:r>
              <a:rPr lang="cs-CZ" sz="2000" b="1" dirty="0">
                <a:solidFill>
                  <a:prstClr val="black"/>
                </a:solidFill>
              </a:rPr>
              <a:t>Nekonvenční technologie učebnice</a:t>
            </a:r>
          </a:p>
          <a:p>
            <a:r>
              <a:rPr lang="cs-CZ" sz="1600" dirty="0">
                <a:solidFill>
                  <a:prstClr val="black"/>
                </a:solidFill>
              </a:rPr>
              <a:t>Stanislava Karafiátová, Ivo Langer</a:t>
            </a:r>
          </a:p>
          <a:p>
            <a:r>
              <a:rPr lang="cs-CZ" sz="1600" dirty="0">
                <a:solidFill>
                  <a:prstClr val="black"/>
                </a:solidFill>
              </a:rPr>
              <a:t>FRAGMENT  Pujmanové 1220, 140 00 Praha 4.</a:t>
            </a:r>
          </a:p>
          <a:p>
            <a:r>
              <a:rPr lang="cs-CZ" sz="1600" dirty="0">
                <a:solidFill>
                  <a:prstClr val="black"/>
                </a:solidFill>
              </a:rPr>
              <a:t>ISBN 80-7200-296-1</a:t>
            </a:r>
          </a:p>
          <a:p>
            <a:endParaRPr lang="cs-CZ" sz="2000" dirty="0">
              <a:solidFill>
                <a:prstClr val="black"/>
              </a:solidFill>
            </a:endParaRPr>
          </a:p>
        </p:txBody>
      </p:sp>
    </p:spTree>
    <p:extLst>
      <p:ext uri="{BB962C8B-B14F-4D97-AF65-F5344CB8AC3E}">
        <p14:creationId xmlns:p14="http://schemas.microsoft.com/office/powerpoint/2010/main" val="313229579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Zatmění">
  <a:themeElements>
    <a:clrScheme name="Zatmění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Zatmění">
      <a:majorFont>
        <a:latin typeface="Arial"/>
        <a:ea typeface=""/>
        <a:cs typeface=""/>
      </a:majorFont>
      <a:minorFont>
        <a:latin typeface="Verdana"/>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99CCFF">
            <a:alpha val="92999"/>
          </a:srgbClr>
        </a:solidFill>
        <a:ln w="9525" cap="flat" cmpd="sng" algn="ctr">
          <a:noFill/>
          <a:prstDash val="solid"/>
          <a:round/>
          <a:headEnd type="none" w="med" len="med"/>
          <a:tailEnd type="none" w="med" len="med"/>
        </a:ln>
        <a:effectLst>
          <a:outerShdw dist="17961" dir="2700000" algn="ctr" rotWithShape="0">
            <a:srgbClr val="0033CC"/>
          </a:outerShdw>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cs-CZ" sz="24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rgbClr val="99CCFF">
            <a:alpha val="92999"/>
          </a:srgbClr>
        </a:solidFill>
        <a:ln w="9525" cap="flat" cmpd="sng" algn="ctr">
          <a:noFill/>
          <a:prstDash val="solid"/>
          <a:round/>
          <a:headEnd type="none" w="med" len="med"/>
          <a:tailEnd type="none" w="med" len="med"/>
        </a:ln>
        <a:effectLst>
          <a:outerShdw dist="17961" dir="2700000" algn="ctr" rotWithShape="0">
            <a:srgbClr val="0033CC"/>
          </a:outerShdw>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cs-CZ" sz="24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Zatmění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Zatmění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Zatmění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Zatmění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Zatmění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Zatmění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Zatmění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Zatmění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Zatmění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Zatmění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475</Words>
  <Application>Microsoft Office PowerPoint</Application>
  <PresentationFormat>Předvádění na obrazovce (4:3)</PresentationFormat>
  <Paragraphs>116</Paragraphs>
  <Slides>17</Slides>
  <Notes>1</Notes>
  <HiddenSlides>0</HiddenSlides>
  <MMClips>0</MMClips>
  <ScaleCrop>false</ScaleCrop>
  <HeadingPairs>
    <vt:vector size="4" baseType="variant">
      <vt:variant>
        <vt:lpstr>Motiv</vt:lpstr>
      </vt:variant>
      <vt:variant>
        <vt:i4>2</vt:i4>
      </vt:variant>
      <vt:variant>
        <vt:lpstr>Nadpisy snímků</vt:lpstr>
      </vt:variant>
      <vt:variant>
        <vt:i4>17</vt:i4>
      </vt:variant>
    </vt:vector>
  </HeadingPairs>
  <TitlesOfParts>
    <vt:vector size="19" baseType="lpstr">
      <vt:lpstr>Motiv systému Office</vt:lpstr>
      <vt:lpstr>Zatmění</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Výrobní linky</vt:lpstr>
      <vt:lpstr>Základní hlediska výrobních procesů u výrobní linky  </vt:lpstr>
      <vt:lpstr>Výrobní linky z hlediska uspořádání pracovišť </vt:lpstr>
      <vt:lpstr>Technologické uspořádání </vt:lpstr>
      <vt:lpstr>Hlavní znaky technologického  uspořádání </vt:lpstr>
      <vt:lpstr>Technologické uspořádání</vt:lpstr>
      <vt:lpstr>Předmětné uspořádání  </vt:lpstr>
      <vt:lpstr>Hlavní znaky předmětného uspořádání </vt:lpstr>
      <vt:lpstr>Předmětné uspořádání</vt:lpstr>
      <vt:lpstr>Proudové uspořádání </vt:lpstr>
      <vt:lpstr>Matematický vztah výrobního taktu </vt:lpstr>
      <vt:lpstr>Hlavní znaky proudového uspořádání</vt:lpstr>
      <vt:lpstr>Proudové uspořádání</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POGRAMOVÁNÍ A SIMULACE</dc:title>
  <dc:creator>Sindelar</dc:creator>
  <cp:lastModifiedBy>Karel Filas, Ing.</cp:lastModifiedBy>
  <cp:revision>18</cp:revision>
  <dcterms:created xsi:type="dcterms:W3CDTF">2013-09-08T18:54:27Z</dcterms:created>
  <dcterms:modified xsi:type="dcterms:W3CDTF">2014-02-26T18:49:39Z</dcterms:modified>
</cp:coreProperties>
</file>