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8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467544" y="3644900"/>
            <a:ext cx="8136904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C00000"/>
                </a:solidFill>
              </a:rPr>
              <a:t>Mgr. Petra Petráčková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VY_32_INOVACE_</a:t>
            </a:r>
            <a:r>
              <a:rPr lang="cs-CZ" dirty="0" smtClean="0">
                <a:solidFill>
                  <a:srgbClr val="C00000"/>
                </a:solidFill>
              </a:rPr>
              <a:t>1B_09_Od obilí ke </a:t>
            </a:r>
            <a:r>
              <a:rPr lang="cs-CZ" dirty="0" smtClean="0">
                <a:solidFill>
                  <a:srgbClr val="C00000"/>
                </a:solidFill>
              </a:rPr>
              <a:t>chlebu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defRPr/>
            </a:pPr>
            <a:r>
              <a:rPr lang="cs-CZ" dirty="0" smtClean="0"/>
              <a:t>Téma:</a:t>
            </a:r>
            <a:r>
              <a:rPr lang="cs-CZ" dirty="0" smtClean="0">
                <a:solidFill>
                  <a:srgbClr val="C00000"/>
                </a:solidFill>
              </a:rPr>
              <a:t>Prvouka a přírodověda na 1. </a:t>
            </a:r>
            <a:r>
              <a:rPr lang="cs-CZ" smtClean="0">
                <a:solidFill>
                  <a:srgbClr val="C00000"/>
                </a:solidFill>
              </a:rPr>
              <a:t>stupni ZŠ</a:t>
            </a:r>
            <a:endParaRPr lang="en-GB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0904685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Prezentace slouží jako podklad pro výuku nové látky ve druhém ročníku. Má žákům přiblížit veškerou práci spojenou s pečením chleba. Prezentace je promítána na 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9716608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 obilí ke chlebu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73082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Abychom si mohli ráno namazat k snídani</a:t>
            </a:r>
          </a:p>
          <a:p>
            <a:pPr algn="ctr">
              <a:buNone/>
            </a:pPr>
            <a:r>
              <a:rPr lang="cs-CZ" dirty="0" smtClean="0"/>
              <a:t>krajíc chleba, musí se do práce zapojit mnoho</a:t>
            </a:r>
          </a:p>
          <a:p>
            <a:pPr algn="ctr">
              <a:buNone/>
            </a:pPr>
            <a:r>
              <a:rPr lang="cs-CZ" dirty="0" smtClean="0"/>
              <a:t>lidí.</a:t>
            </a:r>
            <a:endParaRPr lang="cs-CZ" dirty="0"/>
          </a:p>
        </p:txBody>
      </p:sp>
      <p:pic>
        <p:nvPicPr>
          <p:cNvPr id="4" name="Obrázek 3" descr="ChlebaSlu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3140968"/>
            <a:ext cx="4496544" cy="3419247"/>
          </a:xfrm>
          <a:prstGeom prst="ellipse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Nejprve musíme zasít zrní.</a:t>
            </a:r>
            <a:endParaRPr lang="cs-CZ" dirty="0"/>
          </a:p>
        </p:txBody>
      </p:sp>
      <p:pic>
        <p:nvPicPr>
          <p:cNvPr id="4" name="Obrázek 3" descr="Grain%20wheat%202%20lo%20res%20wh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556792"/>
            <a:ext cx="6006600" cy="46085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Ze zrna vyroste na poli obilí</a:t>
            </a:r>
            <a:endParaRPr lang="cs-CZ" dirty="0"/>
          </a:p>
        </p:txBody>
      </p:sp>
      <p:pic>
        <p:nvPicPr>
          <p:cNvPr id="4" name="Obrázek 3" descr="d37c7d9bcf_67140781_o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556792"/>
            <a:ext cx="6720747" cy="504056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Uzrálé obilí sklidí kombajny</a:t>
            </a:r>
            <a:endParaRPr lang="cs-CZ" dirty="0"/>
          </a:p>
        </p:txBody>
      </p:sp>
      <p:pic>
        <p:nvPicPr>
          <p:cNvPr id="4" name="Obrázek 3" descr="obi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6768752" cy="505400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Traktory odvezou obilí do mlýnů</a:t>
            </a:r>
            <a:endParaRPr lang="cs-CZ" dirty="0"/>
          </a:p>
        </p:txBody>
      </p:sp>
      <p:pic>
        <p:nvPicPr>
          <p:cNvPr id="4" name="Obrázek 3" descr="mlyny-podel-re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484784"/>
            <a:ext cx="6910055" cy="439479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899592" y="6021288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Ve mlýně se obilí semele na mouku.</a:t>
            </a:r>
            <a:endParaRPr lang="cs-CZ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Moderní mlýny na mletí mouky</a:t>
            </a:r>
            <a:endParaRPr lang="cs-CZ" dirty="0"/>
          </a:p>
        </p:txBody>
      </p:sp>
      <p:pic>
        <p:nvPicPr>
          <p:cNvPr id="4" name="Zástupný symbol pro obsah 3" descr="sortiment_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700808"/>
            <a:ext cx="6696744" cy="4844453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Suroviny na přípravu chleba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mouka</a:t>
            </a:r>
          </a:p>
          <a:p>
            <a:r>
              <a:rPr lang="cs-CZ" dirty="0" smtClean="0"/>
              <a:t>voda</a:t>
            </a:r>
          </a:p>
          <a:p>
            <a:r>
              <a:rPr lang="cs-CZ" dirty="0" smtClean="0"/>
              <a:t>chlebový kvas</a:t>
            </a:r>
          </a:p>
          <a:p>
            <a:r>
              <a:rPr lang="cs-CZ" dirty="0" smtClean="0"/>
              <a:t>sůl </a:t>
            </a:r>
          </a:p>
          <a:p>
            <a:r>
              <a:rPr lang="cs-CZ" dirty="0" smtClean="0"/>
              <a:t>kmín</a:t>
            </a:r>
          </a:p>
          <a:p>
            <a:endParaRPr lang="cs-CZ" dirty="0" smtClean="0"/>
          </a:p>
          <a:p>
            <a:r>
              <a:rPr lang="cs-CZ" dirty="0" smtClean="0"/>
              <a:t>Pekaři zadělávají těsto na chleba již v noci, abychom ho ráno v obchodech našli čerstvý.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Obrázek 3" descr="whole-gr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1628800"/>
            <a:ext cx="3960440" cy="2963385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</a:t>
            </a:r>
            <a:endParaRPr lang="cs-CZ" dirty="0"/>
          </a:p>
        </p:txBody>
      </p:sp>
      <p:pic>
        <p:nvPicPr>
          <p:cNvPr id="4" name="Zástupný symbol pro obsah 3" descr="chleb_2_20090924_10580407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142"/>
          <a:stretch>
            <a:fillRect/>
          </a:stretch>
        </p:blipFill>
        <p:spPr>
          <a:xfrm>
            <a:off x="1547664" y="1484784"/>
            <a:ext cx="6418775" cy="4422130"/>
          </a:xfrm>
        </p:spPr>
      </p:pic>
      <p:sp>
        <p:nvSpPr>
          <p:cNvPr id="5" name="TextovéPole 4"/>
          <p:cNvSpPr txBox="1"/>
          <p:nvPr/>
        </p:nvSpPr>
        <p:spPr>
          <a:xfrm>
            <a:off x="899592" y="6021288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Hnětení chlebového těsta.</a:t>
            </a:r>
            <a:endParaRPr lang="cs-CZ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</a:t>
            </a:r>
            <a:endParaRPr lang="cs-CZ" dirty="0"/>
          </a:p>
        </p:txBody>
      </p:sp>
      <p:pic>
        <p:nvPicPr>
          <p:cNvPr id="4" name="Obrázek 3" descr="chleb_5_20090924_1316878878.jpg"/>
          <p:cNvPicPr>
            <a:picLocks noChangeAspect="1"/>
          </p:cNvPicPr>
          <p:nvPr/>
        </p:nvPicPr>
        <p:blipFill>
          <a:blip r:embed="rId2" cstate="print"/>
          <a:srcRect b="7962"/>
          <a:stretch>
            <a:fillRect/>
          </a:stretch>
        </p:blipFill>
        <p:spPr>
          <a:xfrm>
            <a:off x="1259632" y="1412776"/>
            <a:ext cx="6759867" cy="466625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99592" y="623731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Odvažování těsta na jednotlivé bochníky.</a:t>
            </a:r>
            <a:endParaRPr lang="cs-CZ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</a:t>
            </a:r>
            <a:endParaRPr lang="cs-CZ" dirty="0"/>
          </a:p>
        </p:txBody>
      </p:sp>
      <p:pic>
        <p:nvPicPr>
          <p:cNvPr id="4" name="Obrázek 3" descr="chleb_6_20090924_2020914611.jpg"/>
          <p:cNvPicPr>
            <a:picLocks noChangeAspect="1"/>
          </p:cNvPicPr>
          <p:nvPr/>
        </p:nvPicPr>
        <p:blipFill>
          <a:blip r:embed="rId2" cstate="print"/>
          <a:srcRect b="38009"/>
          <a:stretch>
            <a:fillRect/>
          </a:stretch>
        </p:blipFill>
        <p:spPr>
          <a:xfrm>
            <a:off x="1907704" y="1412776"/>
            <a:ext cx="5328592" cy="440434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5576" y="6021288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Kynutí bochníků v ošatkách.</a:t>
            </a:r>
            <a:endParaRPr lang="cs-CZ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 – </a:t>
            </a:r>
            <a:r>
              <a:rPr lang="cs-CZ" cap="none" dirty="0" smtClean="0"/>
              <a:t>sázení do pece</a:t>
            </a:r>
            <a:endParaRPr lang="cs-CZ" cap="none" dirty="0"/>
          </a:p>
        </p:txBody>
      </p:sp>
      <p:pic>
        <p:nvPicPr>
          <p:cNvPr id="4" name="Obrázek 3" descr="chleb_9_20090924_1933464534.jpg"/>
          <p:cNvPicPr>
            <a:picLocks noChangeAspect="1"/>
          </p:cNvPicPr>
          <p:nvPr/>
        </p:nvPicPr>
        <p:blipFill>
          <a:blip r:embed="rId2" cstate="print"/>
          <a:srcRect t="4641" b="7665"/>
          <a:stretch>
            <a:fillRect/>
          </a:stretch>
        </p:blipFill>
        <p:spPr>
          <a:xfrm>
            <a:off x="2627784" y="1484784"/>
            <a:ext cx="4187716" cy="4896544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 - </a:t>
            </a:r>
            <a:r>
              <a:rPr lang="cs-CZ" cap="none" dirty="0" smtClean="0"/>
              <a:t>pečení</a:t>
            </a:r>
            <a:endParaRPr lang="cs-CZ" dirty="0"/>
          </a:p>
        </p:txBody>
      </p:sp>
      <p:pic>
        <p:nvPicPr>
          <p:cNvPr id="4" name="Obrázek 3" descr="chleb_12_20090924_1915071527.jpg"/>
          <p:cNvPicPr>
            <a:picLocks noChangeAspect="1"/>
          </p:cNvPicPr>
          <p:nvPr/>
        </p:nvPicPr>
        <p:blipFill>
          <a:blip r:embed="rId2" cstate="print"/>
          <a:srcRect t="18248" b="6153"/>
          <a:stretch>
            <a:fillRect/>
          </a:stretch>
        </p:blipFill>
        <p:spPr>
          <a:xfrm>
            <a:off x="2123728" y="1484784"/>
            <a:ext cx="5112568" cy="5153397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chleba - </a:t>
            </a:r>
            <a:r>
              <a:rPr lang="cs-CZ" cap="none" dirty="0" smtClean="0"/>
              <a:t>chladnutí</a:t>
            </a:r>
            <a:endParaRPr lang="cs-CZ" dirty="0"/>
          </a:p>
        </p:txBody>
      </p:sp>
      <p:pic>
        <p:nvPicPr>
          <p:cNvPr id="5" name="Obrázek 4" descr="chle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7925141" cy="446449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Upečený chléb </a:t>
            </a:r>
            <a:endParaRPr lang="cs-CZ" dirty="0"/>
          </a:p>
        </p:txBody>
      </p:sp>
      <p:pic>
        <p:nvPicPr>
          <p:cNvPr id="4" name="Obrázek 3" descr="401_binn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484784"/>
            <a:ext cx="6889948" cy="5167461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Chléb a pečivo v obchodě</a:t>
            </a:r>
            <a:endParaRPr lang="cs-CZ" dirty="0"/>
          </a:p>
        </p:txBody>
      </p:sp>
      <p:pic>
        <p:nvPicPr>
          <p:cNvPr id="5" name="Obrázek 4" descr="chleba-p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628800"/>
            <a:ext cx="7828755" cy="474074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Obložený chléb na našem stole</a:t>
            </a:r>
            <a:endParaRPr lang="cs-CZ" dirty="0"/>
          </a:p>
        </p:txBody>
      </p:sp>
      <p:pic>
        <p:nvPicPr>
          <p:cNvPr id="4" name="Obrázek 3" descr="chleb-s-vejc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772816"/>
            <a:ext cx="5400600" cy="4798819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Různé druhy pečiva: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51479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Rohlík, houska, loupáček, bageta, preclík, vánočka, závin, bábovka, žemle, celozrnný chléb, žitný chléb, …</a:t>
            </a:r>
            <a:endParaRPr lang="cs-CZ" dirty="0"/>
          </a:p>
        </p:txBody>
      </p:sp>
      <p:pic>
        <p:nvPicPr>
          <p:cNvPr id="4" name="Obrázek 3" descr="phuket-bakery-fou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789040"/>
            <a:ext cx="4333507" cy="27576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whole-grain-foods-20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96952"/>
            <a:ext cx="4651730" cy="25468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 fontScale="92500" lnSpcReduction="10000"/>
          </a:bodyPr>
          <a:lstStyle/>
          <a:p>
            <a:pPr marL="0" indent="0"/>
            <a:r>
              <a:rPr lang="cs-CZ" sz="1200" dirty="0" smtClean="0"/>
              <a:t>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?q=chleba&amp;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=-WA7DdA2XHtPIM:&amp;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=http://www.fler.</a:t>
            </a:r>
            <a:r>
              <a:rPr lang="cs-CZ" sz="1200" dirty="0" err="1" smtClean="0"/>
              <a:t>cz</a:t>
            </a:r>
            <a:r>
              <a:rPr lang="cs-CZ" sz="1200" dirty="0" smtClean="0"/>
              <a:t>/blog/</a:t>
            </a:r>
            <a:r>
              <a:rPr lang="cs-CZ" sz="1200" dirty="0" err="1" smtClean="0"/>
              <a:t>sebrane</a:t>
            </a:r>
            <a:r>
              <a:rPr lang="cs-CZ" sz="1200" dirty="0" smtClean="0"/>
              <a:t>-recepty-klubu-chleba&amp;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vD</a:t>
            </a:r>
            <a:r>
              <a:rPr lang="cs-CZ" sz="1200" dirty="0" smtClean="0"/>
              <a:t>_</a:t>
            </a:r>
            <a:r>
              <a:rPr lang="cs-CZ" sz="1200" dirty="0" err="1" smtClean="0"/>
              <a:t>PxoSMiHt</a:t>
            </a:r>
            <a:r>
              <a:rPr lang="cs-CZ" sz="1200" dirty="0" smtClean="0"/>
              <a:t>-DM&amp;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=http://www.fler.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files</a:t>
            </a:r>
            <a:r>
              <a:rPr lang="cs-CZ" sz="1200" dirty="0" smtClean="0"/>
              <a:t>/u20435/</a:t>
            </a:r>
            <a:r>
              <a:rPr lang="cs-CZ" sz="1200" dirty="0" err="1" smtClean="0"/>
              <a:t>ChlebaSlun.jpg</a:t>
            </a:r>
            <a:r>
              <a:rPr lang="cs-CZ" sz="1200" dirty="0" smtClean="0"/>
              <a:t>&amp;w=672&amp;h=511&amp;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</a:t>
            </a:r>
            <a:r>
              <a:rPr lang="cs-CZ" sz="1200" dirty="0" err="1" smtClean="0"/>
              <a:t>vmMUT</a:t>
            </a:r>
            <a:r>
              <a:rPr lang="cs-CZ" sz="1200" dirty="0" smtClean="0"/>
              <a:t>-</a:t>
            </a:r>
            <a:r>
              <a:rPr lang="cs-CZ" sz="1200" dirty="0" err="1" smtClean="0"/>
              <a:t>zdJ</a:t>
            </a:r>
            <a:r>
              <a:rPr lang="cs-CZ" sz="1200" dirty="0" smtClean="0"/>
              <a:t>-vP4QTh_</a:t>
            </a:r>
            <a:r>
              <a:rPr lang="cs-CZ" sz="1200" dirty="0" err="1" smtClean="0"/>
              <a:t>JnaAw</a:t>
            </a:r>
            <a:r>
              <a:rPr lang="cs-CZ" sz="1200" dirty="0" smtClean="0"/>
              <a:t>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&amp;dur=93&amp;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=3&amp;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=165&amp;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=226&amp;start=25&amp;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=1t:429,r:14,s:25&amp;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=126&amp;ty=129 </a:t>
            </a:r>
          </a:p>
          <a:p>
            <a:pPr marL="0" indent="0"/>
            <a:endParaRPr lang="cs-CZ" sz="1200" dirty="0" smtClean="0"/>
          </a:p>
          <a:p>
            <a:pPr marL="0" indent="0"/>
            <a:r>
              <a:rPr lang="cs-CZ" sz="1200" dirty="0" smtClean="0"/>
              <a:t>Obilí.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</a:t>
            </a:r>
            <a:r>
              <a:rPr lang="cs-CZ" sz="1200" dirty="0" smtClean="0">
                <a:solidFill>
                  <a:schemeClr val="tx1"/>
                </a:solidFill>
              </a:rPr>
              <a:t>http://www.</a:t>
            </a:r>
            <a:r>
              <a:rPr lang="cs-CZ" sz="1200" dirty="0" err="1" smtClean="0">
                <a:solidFill>
                  <a:schemeClr val="tx1"/>
                </a:solidFill>
              </a:rPr>
              <a:t>google.cz</a:t>
            </a:r>
            <a:r>
              <a:rPr lang="cs-CZ" sz="1200" dirty="0" smtClean="0">
                <a:solidFill>
                  <a:schemeClr val="tx1"/>
                </a:solidFill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</a:rPr>
              <a:t>imgres</a:t>
            </a:r>
            <a:r>
              <a:rPr lang="cs-CZ" sz="1200" dirty="0" smtClean="0">
                <a:solidFill>
                  <a:schemeClr val="tx1"/>
                </a:solidFill>
              </a:rPr>
              <a:t>?q=obil%C3%AD&amp;</a:t>
            </a:r>
            <a:r>
              <a:rPr lang="cs-CZ" sz="1200" dirty="0" err="1" smtClean="0">
                <a:solidFill>
                  <a:schemeClr val="tx1"/>
                </a:solidFill>
              </a:rPr>
              <a:t>hl</a:t>
            </a:r>
            <a:r>
              <a:rPr lang="cs-CZ" sz="1200" dirty="0" smtClean="0">
                <a:solidFill>
                  <a:schemeClr val="tx1"/>
                </a:solidFill>
              </a:rPr>
              <a:t>=</a:t>
            </a:r>
            <a:r>
              <a:rPr lang="cs-CZ" sz="1200" dirty="0" err="1" smtClean="0">
                <a:solidFill>
                  <a:schemeClr val="tx1"/>
                </a:solidFill>
              </a:rPr>
              <a:t>cs</a:t>
            </a:r>
            <a:r>
              <a:rPr lang="cs-CZ" sz="1200" dirty="0" smtClean="0">
                <a:solidFill>
                  <a:schemeClr val="tx1"/>
                </a:solidFill>
              </a:rPr>
              <a:t>&amp;</a:t>
            </a:r>
            <a:r>
              <a:rPr lang="cs-CZ" sz="1200" dirty="0" err="1" smtClean="0">
                <a:solidFill>
                  <a:schemeClr val="tx1"/>
                </a:solidFill>
              </a:rPr>
              <a:t>biw</a:t>
            </a:r>
            <a:r>
              <a:rPr lang="cs-CZ" sz="1200" dirty="0" smtClean="0">
                <a:solidFill>
                  <a:schemeClr val="tx1"/>
                </a:solidFill>
              </a:rPr>
              <a:t>=1249&amp;</a:t>
            </a:r>
            <a:r>
              <a:rPr lang="cs-CZ" sz="1200" dirty="0" err="1" smtClean="0">
                <a:solidFill>
                  <a:schemeClr val="tx1"/>
                </a:solidFill>
              </a:rPr>
              <a:t>bih</a:t>
            </a:r>
            <a:r>
              <a:rPr lang="cs-CZ" sz="1200" dirty="0" smtClean="0">
                <a:solidFill>
                  <a:schemeClr val="tx1"/>
                </a:solidFill>
              </a:rPr>
              <a:t>=546&amp;</a:t>
            </a:r>
            <a:r>
              <a:rPr lang="cs-CZ" sz="1200" dirty="0" err="1" smtClean="0">
                <a:solidFill>
                  <a:schemeClr val="tx1"/>
                </a:solidFill>
              </a:rPr>
              <a:t>gbv</a:t>
            </a:r>
            <a:r>
              <a:rPr lang="cs-CZ" sz="1200" dirty="0" smtClean="0">
                <a:solidFill>
                  <a:schemeClr val="tx1"/>
                </a:solidFill>
              </a:rPr>
              <a:t>=2&amp;</a:t>
            </a:r>
            <a:r>
              <a:rPr lang="cs-CZ" sz="1200" dirty="0" err="1" smtClean="0">
                <a:solidFill>
                  <a:schemeClr val="tx1"/>
                </a:solidFill>
              </a:rPr>
              <a:t>tbm</a:t>
            </a:r>
            <a:r>
              <a:rPr lang="cs-CZ" sz="1200" dirty="0" smtClean="0">
                <a:solidFill>
                  <a:schemeClr val="tx1"/>
                </a:solidFill>
              </a:rPr>
              <a:t>=</a:t>
            </a:r>
            <a:r>
              <a:rPr lang="cs-CZ" sz="1200" dirty="0" err="1" smtClean="0">
                <a:solidFill>
                  <a:schemeClr val="tx1"/>
                </a:solidFill>
              </a:rPr>
              <a:t>isch</a:t>
            </a:r>
            <a:r>
              <a:rPr lang="cs-CZ" sz="1200" dirty="0" smtClean="0">
                <a:solidFill>
                  <a:schemeClr val="tx1"/>
                </a:solidFill>
              </a:rPr>
              <a:t>&amp;</a:t>
            </a:r>
            <a:r>
              <a:rPr lang="cs-CZ" sz="1200" dirty="0" err="1" smtClean="0">
                <a:solidFill>
                  <a:schemeClr val="tx1"/>
                </a:solidFill>
              </a:rPr>
              <a:t>tbnid</a:t>
            </a:r>
            <a:r>
              <a:rPr lang="cs-CZ" sz="1200" dirty="0" smtClean="0">
                <a:solidFill>
                  <a:schemeClr val="tx1"/>
                </a:solidFill>
              </a:rPr>
              <a:t>=Toj6zOMbubbv6M:&amp;</a:t>
            </a:r>
            <a:r>
              <a:rPr lang="cs-CZ" sz="1200" dirty="0" err="1" smtClean="0">
                <a:solidFill>
                  <a:schemeClr val="tx1"/>
                </a:solidFill>
              </a:rPr>
              <a:t>imgrefurl</a:t>
            </a:r>
            <a:r>
              <a:rPr lang="cs-CZ" sz="1200" dirty="0" smtClean="0">
                <a:solidFill>
                  <a:schemeClr val="tx1"/>
                </a:solidFill>
              </a:rPr>
              <a:t>=http://www.grains2mill.co.uk/</a:t>
            </a:r>
            <a:r>
              <a:rPr lang="cs-CZ" sz="1200" dirty="0" err="1" smtClean="0">
                <a:solidFill>
                  <a:schemeClr val="tx1"/>
                </a:solidFill>
              </a:rPr>
              <a:t>catalog</a:t>
            </a:r>
            <a:r>
              <a:rPr lang="cs-CZ" sz="1200" dirty="0" smtClean="0">
                <a:solidFill>
                  <a:schemeClr val="tx1"/>
                </a:solidFill>
              </a:rPr>
              <a:t>/index.</a:t>
            </a:r>
            <a:r>
              <a:rPr lang="cs-CZ" sz="1200" dirty="0" err="1" smtClean="0">
                <a:solidFill>
                  <a:schemeClr val="tx1"/>
                </a:solidFill>
              </a:rPr>
              <a:t>php</a:t>
            </a:r>
            <a:r>
              <a:rPr lang="cs-CZ" sz="1200" dirty="0" smtClean="0">
                <a:solidFill>
                  <a:schemeClr val="tx1"/>
                </a:solidFill>
              </a:rPr>
              <a:t>%3FcPath%3D22%26osCsid%3D284e1c4dea1770ebc499e815c5670e49&amp;</a:t>
            </a:r>
            <a:r>
              <a:rPr lang="cs-CZ" sz="1200" dirty="0" err="1" smtClean="0">
                <a:solidFill>
                  <a:schemeClr val="tx1"/>
                </a:solidFill>
              </a:rPr>
              <a:t>docid</a:t>
            </a:r>
            <a:r>
              <a:rPr lang="cs-CZ" sz="1200" dirty="0" smtClean="0">
                <a:solidFill>
                  <a:schemeClr val="tx1"/>
                </a:solidFill>
              </a:rPr>
              <a:t>=SqJxzUpx216rQM&amp;</a:t>
            </a:r>
            <a:r>
              <a:rPr lang="cs-CZ" sz="1200" dirty="0" err="1" smtClean="0">
                <a:solidFill>
                  <a:schemeClr val="tx1"/>
                </a:solidFill>
              </a:rPr>
              <a:t>imgurl</a:t>
            </a:r>
            <a:r>
              <a:rPr lang="cs-CZ" sz="1200" dirty="0" smtClean="0">
                <a:solidFill>
                  <a:schemeClr val="tx1"/>
                </a:solidFill>
              </a:rPr>
              <a:t>=http://www.grains2mill.co.uk/</a:t>
            </a:r>
            <a:r>
              <a:rPr lang="cs-CZ" sz="1200" dirty="0" err="1" smtClean="0">
                <a:solidFill>
                  <a:schemeClr val="tx1"/>
                </a:solidFill>
              </a:rPr>
              <a:t>catalog</a:t>
            </a:r>
            <a:r>
              <a:rPr lang="cs-CZ" sz="1200" dirty="0" smtClean="0">
                <a:solidFill>
                  <a:schemeClr val="tx1"/>
                </a:solidFill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</a:rPr>
              <a:t>images</a:t>
            </a:r>
            <a:r>
              <a:rPr lang="cs-CZ" sz="1200" dirty="0" smtClean="0">
                <a:solidFill>
                  <a:schemeClr val="tx1"/>
                </a:solidFill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</a:rPr>
              <a:t>Grain</a:t>
            </a:r>
            <a:r>
              <a:rPr lang="cs-CZ" sz="1200" dirty="0" smtClean="0">
                <a:solidFill>
                  <a:schemeClr val="tx1"/>
                </a:solidFill>
              </a:rPr>
              <a:t>%252520wheat%2525202%252520lo%252520res%252520white.JPG&amp;w=1600&amp;h=1200&amp;</a:t>
            </a:r>
            <a:r>
              <a:rPr lang="cs-CZ" sz="1200" dirty="0" err="1" smtClean="0">
                <a:solidFill>
                  <a:schemeClr val="tx1"/>
                </a:solidFill>
              </a:rPr>
              <a:t>ei</a:t>
            </a:r>
            <a:r>
              <a:rPr lang="cs-CZ" sz="1200" dirty="0" smtClean="0">
                <a:solidFill>
                  <a:schemeClr val="tx1"/>
                </a:solidFill>
              </a:rPr>
              <a:t>=sEUTT6jfEsTE4gSs64zmAw&amp;zoom=1&amp;</a:t>
            </a:r>
            <a:r>
              <a:rPr lang="cs-CZ" sz="1200" dirty="0" err="1" smtClean="0">
                <a:solidFill>
                  <a:schemeClr val="tx1"/>
                </a:solidFill>
              </a:rPr>
              <a:t>iact</a:t>
            </a:r>
            <a:r>
              <a:rPr lang="cs-CZ" sz="1200" dirty="0" smtClean="0">
                <a:solidFill>
                  <a:schemeClr val="tx1"/>
                </a:solidFill>
              </a:rPr>
              <a:t>=</a:t>
            </a:r>
            <a:r>
              <a:rPr lang="cs-CZ" sz="1200" dirty="0" err="1" smtClean="0">
                <a:solidFill>
                  <a:schemeClr val="tx1"/>
                </a:solidFill>
              </a:rPr>
              <a:t>rc</a:t>
            </a:r>
            <a:r>
              <a:rPr lang="cs-CZ" sz="1200" dirty="0" smtClean="0">
                <a:solidFill>
                  <a:schemeClr val="tx1"/>
                </a:solidFill>
              </a:rPr>
              <a:t>&amp;dur=390&amp;</a:t>
            </a:r>
            <a:r>
              <a:rPr lang="cs-CZ" sz="1200" dirty="0" err="1" smtClean="0">
                <a:solidFill>
                  <a:schemeClr val="tx1"/>
                </a:solidFill>
              </a:rPr>
              <a:t>sig</a:t>
            </a:r>
            <a:r>
              <a:rPr lang="cs-CZ" sz="1200" dirty="0" smtClean="0">
                <a:solidFill>
                  <a:schemeClr val="tx1"/>
                </a:solidFill>
              </a:rPr>
              <a:t>=103603217643259461057&amp;</a:t>
            </a:r>
            <a:r>
              <a:rPr lang="cs-CZ" sz="1200" dirty="0" err="1" smtClean="0">
                <a:solidFill>
                  <a:schemeClr val="tx1"/>
                </a:solidFill>
              </a:rPr>
              <a:t>page</a:t>
            </a:r>
            <a:r>
              <a:rPr lang="cs-CZ" sz="1200" dirty="0" smtClean="0">
                <a:solidFill>
                  <a:schemeClr val="tx1"/>
                </a:solidFill>
              </a:rPr>
              <a:t>=15&amp;</a:t>
            </a:r>
            <a:r>
              <a:rPr lang="cs-CZ" sz="1200" dirty="0" err="1" smtClean="0">
                <a:solidFill>
                  <a:schemeClr val="tx1"/>
                </a:solidFill>
              </a:rPr>
              <a:t>tbnh</a:t>
            </a:r>
            <a:r>
              <a:rPr lang="cs-CZ" sz="1200" dirty="0" smtClean="0">
                <a:solidFill>
                  <a:schemeClr val="tx1"/>
                </a:solidFill>
              </a:rPr>
              <a:t>=129&amp;</a:t>
            </a:r>
            <a:r>
              <a:rPr lang="cs-CZ" sz="1200" dirty="0" err="1" smtClean="0">
                <a:solidFill>
                  <a:schemeClr val="tx1"/>
                </a:solidFill>
              </a:rPr>
              <a:t>tbnw</a:t>
            </a:r>
            <a:r>
              <a:rPr lang="cs-CZ" sz="1200" dirty="0" smtClean="0">
                <a:solidFill>
                  <a:schemeClr val="tx1"/>
                </a:solidFill>
              </a:rPr>
              <a:t>=172&amp;start=208&amp;</a:t>
            </a:r>
            <a:r>
              <a:rPr lang="cs-CZ" sz="1200" dirty="0" err="1" smtClean="0">
                <a:solidFill>
                  <a:schemeClr val="tx1"/>
                </a:solidFill>
              </a:rPr>
              <a:t>ndsp</a:t>
            </a:r>
            <a:r>
              <a:rPr lang="cs-CZ" sz="1200" dirty="0" smtClean="0">
                <a:solidFill>
                  <a:schemeClr val="tx1"/>
                </a:solidFill>
              </a:rPr>
              <a:t>=18&amp;</a:t>
            </a:r>
            <a:r>
              <a:rPr lang="cs-CZ" sz="1200" dirty="0" err="1" smtClean="0">
                <a:solidFill>
                  <a:schemeClr val="tx1"/>
                </a:solidFill>
              </a:rPr>
              <a:t>ved</a:t>
            </a:r>
            <a:r>
              <a:rPr lang="cs-CZ" sz="1200" dirty="0" smtClean="0">
                <a:solidFill>
                  <a:schemeClr val="tx1"/>
                </a:solidFill>
              </a:rPr>
              <a:t>=1t:429,r:6,s:20</a:t>
            </a:r>
          </a:p>
          <a:p>
            <a:pPr marL="0" indent="0"/>
            <a:endParaRPr lang="cs-CZ" sz="1200" dirty="0" smtClean="0"/>
          </a:p>
          <a:p>
            <a:pPr marL="0" indent="0"/>
            <a:r>
              <a:rPr lang="cs-CZ" sz="1200" dirty="0" smtClean="0"/>
              <a:t>Obilí.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?q=obil%C3%AD&amp;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=DlHdD5jzFRhftM:&amp;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fantaghira.blog.cz/1007/obili&amp;docid=HhioOcDlEPdnMM&amp;imgurl=http://nd03.jxs.cz/308/628/d37c7d9bcf_67140781_o2.jpg&amp;w=2048&amp;h=1536&amp;ei=sEUTT6jfEsTE4gSs64zmAw&amp;zoom=1&amp;iact=rc&amp;dur=0&amp;sig=103603217643259461057&amp;page=5&amp;tbnh=165&amp;tbnw=242&amp;start=56&amp;ndsp=15&amp;ved=1t:429,r:8,s:56&amp;tx=112&amp;ty=91 </a:t>
            </a:r>
          </a:p>
          <a:p>
            <a:pPr marL="0" indent="0"/>
            <a:endParaRPr lang="cs-CZ" sz="1200" dirty="0" smtClean="0"/>
          </a:p>
          <a:p>
            <a:pPr marL="0" indent="0"/>
            <a:r>
              <a:rPr lang="cs-CZ" sz="1200" dirty="0" smtClean="0"/>
              <a:t>Obilí.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?q=obil%C3%AD&amp;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=SZ6RW9U8jZeBbM:&amp;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mediafax.cz</a:t>
            </a:r>
            <a:r>
              <a:rPr lang="cs-CZ" sz="1200" dirty="0" smtClean="0"/>
              <a:t>/ekonomika/3040508-</a:t>
            </a:r>
            <a:r>
              <a:rPr lang="cs-CZ" sz="1200" dirty="0" err="1" smtClean="0"/>
              <a:t>Zasoby</a:t>
            </a:r>
            <a:r>
              <a:rPr lang="cs-CZ" sz="1200" dirty="0" smtClean="0"/>
              <a:t>-obili-v-CR-</a:t>
            </a:r>
            <a:r>
              <a:rPr lang="cs-CZ" sz="1200" dirty="0" err="1" smtClean="0"/>
              <a:t>dosahly</a:t>
            </a:r>
            <a:r>
              <a:rPr lang="cs-CZ" sz="1200" dirty="0" smtClean="0"/>
              <a:t>-na-konci-</a:t>
            </a:r>
            <a:r>
              <a:rPr lang="cs-CZ" sz="1200" dirty="0" err="1" smtClean="0"/>
              <a:t>lonskeho</a:t>
            </a:r>
            <a:r>
              <a:rPr lang="cs-CZ" sz="1200" dirty="0" smtClean="0"/>
              <a:t>-roku-</a:t>
            </a:r>
            <a:r>
              <a:rPr lang="cs-CZ" sz="1200" dirty="0" err="1" smtClean="0"/>
              <a:t>temer</a:t>
            </a:r>
            <a:r>
              <a:rPr lang="cs-CZ" sz="1200" dirty="0" smtClean="0"/>
              <a:t>-3-5-milionu-tun&amp;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=0uSt9_rQ7sJqAM&amp;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=http://storage0.dms.mediafax.cz/media/1/1/1686/3040508/1/obili.</a:t>
            </a:r>
            <a:r>
              <a:rPr lang="cs-CZ" sz="1200" dirty="0" err="1" smtClean="0"/>
              <a:t>jpg</a:t>
            </a:r>
            <a:r>
              <a:rPr lang="cs-CZ" sz="1200" dirty="0" smtClean="0"/>
              <a:t>%253Fwidth%253D300%2526height%253D300&amp;w=300&amp;h=224&amp;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=LkQTT7PBA_D74QTbz82_</a:t>
            </a:r>
            <a:r>
              <a:rPr lang="cs-CZ" sz="1200" dirty="0" err="1" smtClean="0"/>
              <a:t>Aw</a:t>
            </a:r>
            <a:r>
              <a:rPr lang="cs-CZ" sz="1200" dirty="0" smtClean="0"/>
              <a:t>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=748&amp;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=248&amp;dur=1170&amp;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=179&amp;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=240&amp;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=122&amp;ty=109&amp;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=11&amp;t </a:t>
            </a:r>
          </a:p>
          <a:p>
            <a:pPr marL="0" indent="0"/>
            <a:endParaRPr lang="cs-CZ" sz="1200" dirty="0" smtClean="0"/>
          </a:p>
          <a:p>
            <a:pPr marL="0" indent="0"/>
            <a:r>
              <a:rPr lang="cs-CZ" sz="1200" dirty="0" smtClean="0"/>
              <a:t>Mlýny na mouku.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?q=ml%C3%</a:t>
            </a:r>
            <a:r>
              <a:rPr lang="cs-CZ" sz="1200" dirty="0" err="1" smtClean="0"/>
              <a:t>BDny</a:t>
            </a:r>
            <a:r>
              <a:rPr lang="cs-CZ" sz="1200" dirty="0" smtClean="0"/>
              <a:t>+na+mouku&amp;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JXf</a:t>
            </a:r>
            <a:r>
              <a:rPr lang="cs-CZ" sz="1200" dirty="0" smtClean="0"/>
              <a:t>-</a:t>
            </a:r>
            <a:r>
              <a:rPr lang="cs-CZ" sz="1200" dirty="0" err="1" smtClean="0"/>
              <a:t>FXsgRULkAM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nizozemi.biz</a:t>
            </a:r>
            <a:r>
              <a:rPr lang="cs-CZ" sz="1200" dirty="0" smtClean="0"/>
              <a:t>/</a:t>
            </a:r>
            <a:r>
              <a:rPr lang="cs-CZ" sz="1200" dirty="0" err="1" smtClean="0"/>
              <a:t>mlyny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ZHahCRYnAjfQbM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nizozemi.biz</a:t>
            </a:r>
            <a:r>
              <a:rPr lang="cs-CZ" sz="1200" dirty="0" smtClean="0"/>
              <a:t>/</a:t>
            </a:r>
            <a:r>
              <a:rPr lang="cs-CZ" sz="1200" dirty="0" err="1" smtClean="0"/>
              <a:t>photo</a:t>
            </a:r>
            <a:r>
              <a:rPr lang="cs-CZ" sz="1200" dirty="0" smtClean="0"/>
              <a:t>/</a:t>
            </a:r>
            <a:r>
              <a:rPr lang="cs-CZ" sz="1200" dirty="0" err="1" smtClean="0"/>
              <a:t>mlyny</a:t>
            </a:r>
            <a:r>
              <a:rPr lang="cs-CZ" sz="1200" dirty="0" smtClean="0"/>
              <a:t>-</a:t>
            </a:r>
            <a:r>
              <a:rPr lang="cs-CZ" sz="1200" dirty="0" err="1" smtClean="0"/>
              <a:t>podel</a:t>
            </a:r>
            <a:r>
              <a:rPr lang="cs-CZ" sz="1200" dirty="0" smtClean="0"/>
              <a:t>-reky.</a:t>
            </a:r>
            <a:r>
              <a:rPr lang="cs-CZ" sz="1200" dirty="0" err="1" smtClean="0"/>
              <a:t>jpg</a:t>
            </a:r>
            <a:r>
              <a:rPr lang="cs-CZ" sz="1200" dirty="0" smtClean="0"/>
              <a:t>&amp;w=500&amp;h=318&amp;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=0EcTT4T_BsXg4QSC85HpAw&amp;zoom=1&amp;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&amp;dur=172&amp;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=176&amp;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=246&amp;start=0&amp;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=11&amp;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=1t:429,r:6,s:0&amp;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=190&amp;ty=119</a:t>
            </a:r>
          </a:p>
          <a:p>
            <a:pPr marL="0" indent="0"/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2675505291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332656"/>
            <a:ext cx="878497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/>
              <a:t>Mlýny na mouku.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?q=ml%C3%</a:t>
            </a:r>
            <a:r>
              <a:rPr lang="cs-CZ" sz="1200" dirty="0" err="1" smtClean="0"/>
              <a:t>BDny</a:t>
            </a:r>
            <a:r>
              <a:rPr lang="cs-CZ" sz="1200" dirty="0" smtClean="0"/>
              <a:t>+na+mouku&amp;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OgBChvvSaGfqMM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zatkove.cz</a:t>
            </a:r>
            <a:r>
              <a:rPr lang="cs-CZ" sz="1200" dirty="0" smtClean="0"/>
              <a:t>/sortiment_2.htm&amp;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=avcpV0Bruzu58M&amp;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zatkove.cz</a:t>
            </a:r>
            <a:r>
              <a:rPr lang="cs-CZ" sz="1200" dirty="0" smtClean="0"/>
              <a:t>/grafika/sortiment_03.jpg&amp;w=470&amp;h=340&amp;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=0EcTT4T_BsXg4QSC85HpAw&amp;zoom=1&amp;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=282&amp;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=2&amp;dur=1591&amp;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=191&amp;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=264&amp;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=142&amp;ty=91&amp;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=6&amp;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=158&amp;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=211&amp;start=79&amp;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=16&amp;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=1t:429,r:1,s:79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Obilí.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?q=obil%C3%AD&amp;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pMJaF</a:t>
            </a:r>
            <a:r>
              <a:rPr lang="cs-CZ" sz="1200" dirty="0" smtClean="0"/>
              <a:t>_</a:t>
            </a:r>
            <a:r>
              <a:rPr lang="cs-CZ" sz="1200" dirty="0" err="1" smtClean="0"/>
              <a:t>aByJLBxM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nspresearchnutrition.com</a:t>
            </a:r>
            <a:r>
              <a:rPr lang="cs-CZ" sz="1200" dirty="0" smtClean="0"/>
              <a:t>/</a:t>
            </a:r>
            <a:r>
              <a:rPr lang="cs-CZ" sz="1200" dirty="0" err="1" smtClean="0"/>
              <a:t>article</a:t>
            </a:r>
            <a:r>
              <a:rPr lang="cs-CZ" sz="1200" dirty="0" smtClean="0"/>
              <a:t>/</a:t>
            </a:r>
            <a:r>
              <a:rPr lang="cs-CZ" sz="1200" dirty="0" err="1" smtClean="0"/>
              <a:t>grains</a:t>
            </a:r>
            <a:r>
              <a:rPr lang="cs-CZ" sz="1200" dirty="0" smtClean="0"/>
              <a:t>-</a:t>
            </a:r>
            <a:r>
              <a:rPr lang="cs-CZ" sz="1200" dirty="0" err="1" smtClean="0"/>
              <a:t>the</a:t>
            </a:r>
            <a:r>
              <a:rPr lang="cs-CZ" sz="1200" dirty="0" smtClean="0"/>
              <a:t>-</a:t>
            </a:r>
            <a:r>
              <a:rPr lang="cs-CZ" sz="1200" dirty="0" err="1" smtClean="0"/>
              <a:t>great</a:t>
            </a:r>
            <a:r>
              <a:rPr lang="cs-CZ" sz="1200" dirty="0" smtClean="0"/>
              <a:t>-</a:t>
            </a:r>
            <a:r>
              <a:rPr lang="cs-CZ" sz="1200" dirty="0" err="1" smtClean="0"/>
              <a:t>cover</a:t>
            </a:r>
            <a:r>
              <a:rPr lang="cs-CZ" sz="1200" dirty="0" smtClean="0"/>
              <a:t>-</a:t>
            </a:r>
            <a:r>
              <a:rPr lang="cs-CZ" sz="1200" dirty="0" err="1" smtClean="0"/>
              <a:t>up</a:t>
            </a:r>
            <a:r>
              <a:rPr lang="cs-CZ" sz="1200" dirty="0" smtClean="0"/>
              <a:t>-</a:t>
            </a:r>
            <a:r>
              <a:rPr lang="cs-CZ" sz="1200" dirty="0" err="1" smtClean="0"/>
              <a:t>of</a:t>
            </a:r>
            <a:r>
              <a:rPr lang="cs-CZ" sz="1200" dirty="0" smtClean="0"/>
              <a:t>-</a:t>
            </a:r>
            <a:r>
              <a:rPr lang="cs-CZ" sz="1200" dirty="0" err="1" smtClean="0"/>
              <a:t>an</a:t>
            </a:r>
            <a:r>
              <a:rPr lang="cs-CZ" sz="1200" dirty="0" smtClean="0"/>
              <a:t>-</a:t>
            </a:r>
            <a:r>
              <a:rPr lang="cs-CZ" sz="1200" dirty="0" err="1" smtClean="0"/>
              <a:t>insidious</a:t>
            </a:r>
            <a:r>
              <a:rPr lang="cs-CZ" sz="1200" dirty="0" smtClean="0"/>
              <a:t>-</a:t>
            </a:r>
            <a:r>
              <a:rPr lang="cs-CZ" sz="1200" dirty="0" err="1" smtClean="0"/>
              <a:t>sickness</a:t>
            </a:r>
            <a:r>
              <a:rPr lang="cs-CZ" sz="1200" dirty="0" smtClean="0"/>
              <a:t>/</a:t>
            </a:r>
            <a:r>
              <a:rPr lang="cs-CZ" sz="1200" dirty="0" err="1" smtClean="0"/>
              <a:t>garcia</a:t>
            </a:r>
            <a:r>
              <a:rPr lang="cs-CZ" sz="1200" dirty="0" smtClean="0"/>
              <a:t>-studio-</a:t>
            </a:r>
            <a:r>
              <a:rPr lang="cs-CZ" sz="1200" dirty="0" err="1" smtClean="0"/>
              <a:t>inc</a:t>
            </a:r>
            <a:r>
              <a:rPr lang="cs-CZ" sz="1200" dirty="0" smtClean="0"/>
              <a:t>-933-</a:t>
            </a:r>
            <a:r>
              <a:rPr lang="cs-CZ" sz="1200" dirty="0" err="1" smtClean="0"/>
              <a:t>fielder</a:t>
            </a:r>
            <a:r>
              <a:rPr lang="cs-CZ" sz="1200" dirty="0" smtClean="0"/>
              <a:t>-avenue-</a:t>
            </a:r>
            <a:r>
              <a:rPr lang="cs-CZ" sz="1200" dirty="0" err="1" smtClean="0"/>
              <a:t>nwatlanta</a:t>
            </a:r>
            <a:r>
              <a:rPr lang="cs-CZ" sz="1200" dirty="0" smtClean="0"/>
              <a:t>-</a:t>
            </a:r>
            <a:r>
              <a:rPr lang="cs-CZ" sz="1200" dirty="0" err="1" smtClean="0"/>
              <a:t>ga</a:t>
            </a:r>
            <a:r>
              <a:rPr lang="cs-CZ" sz="1200" dirty="0" smtClean="0"/>
              <a:t>-30318404-892-2334/&amp;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CTGkm</a:t>
            </a:r>
            <a:r>
              <a:rPr lang="cs-CZ" sz="1200" dirty="0" smtClean="0"/>
              <a:t>-205S-</a:t>
            </a:r>
            <a:r>
              <a:rPr lang="cs-CZ" sz="1200" dirty="0" err="1" smtClean="0"/>
              <a:t>kMM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=http://nspresearchnutrition.com/wp-content/themes/shopperpress/thumbs//whole-grain.jpg&amp;w=1283&amp;h=960&amp;ei=sEUTT6jfEsTE4gSs64zmAw&amp;zoom=1&amp;iact=rc&amp;dur=156&amp;sig=103603217643259461057&amp;page=3&amp;tbnh=159&amp;tbnw=1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?</a:t>
            </a:r>
            <a:r>
              <a:rPr lang="cs-CZ" sz="1200" dirty="0" err="1" smtClean="0"/>
              <a:t>func</a:t>
            </a:r>
            <a:r>
              <a:rPr lang="cs-CZ" sz="1200" dirty="0" smtClean="0"/>
              <a:t>=detail&amp;id=304#</a:t>
            </a:r>
            <a:r>
              <a:rPr lang="cs-CZ" sz="1200" dirty="0" err="1" smtClean="0"/>
              <a:t>joomimg</a:t>
            </a:r>
            <a:r>
              <a:rPr lang="cs-CZ" sz="120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?</a:t>
            </a:r>
            <a:r>
              <a:rPr lang="cs-CZ" sz="1200" dirty="0" err="1" smtClean="0"/>
              <a:t>func</a:t>
            </a:r>
            <a:r>
              <a:rPr lang="cs-CZ" sz="1200" dirty="0" smtClean="0"/>
              <a:t>=detail&amp;id=307#</a:t>
            </a:r>
            <a:r>
              <a:rPr lang="cs-CZ" sz="1200" dirty="0" err="1" smtClean="0"/>
              <a:t>joomimg</a:t>
            </a:r>
            <a:r>
              <a:rPr lang="cs-CZ" sz="120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?q=kynut%C3%AD+chleba&amp;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=L_</a:t>
            </a:r>
            <a:r>
              <a:rPr lang="cs-CZ" sz="1200" dirty="0" err="1" smtClean="0"/>
              <a:t>mGhcEjafgApM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%3Ffunc%3Ddetail%26id%3D308&amp;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rp</a:t>
            </a:r>
            <a:r>
              <a:rPr lang="cs-CZ" sz="1200" dirty="0" smtClean="0"/>
              <a:t>_</a:t>
            </a:r>
            <a:r>
              <a:rPr lang="cs-CZ" sz="1200" dirty="0" err="1" smtClean="0"/>
              <a:t>oFunKaPHGsM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/index.</a:t>
            </a:r>
            <a:r>
              <a:rPr lang="cs-CZ" sz="1200" dirty="0" err="1" smtClean="0"/>
              <a:t>php</a:t>
            </a:r>
            <a:r>
              <a:rPr lang="cs-CZ" sz="1200" dirty="0" smtClean="0"/>
              <a:t>%253Foption%253Dcom_</a:t>
            </a:r>
            <a:r>
              <a:rPr lang="cs-CZ" sz="1200" dirty="0" err="1" smtClean="0"/>
              <a:t>joomgallery</a:t>
            </a:r>
            <a:r>
              <a:rPr lang="cs-CZ" sz="1200" dirty="0" smtClean="0"/>
              <a:t>%2526func%253Dwatermark%2526catid%253D28%2526id%253D308%2526Itemid%253D69&amp;w=375&amp;h=500&amp;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=L2QUT7P7IIjl4QTzgdHIAw&amp;zoom=1&amp;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&amp;dur=187&amp;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=7&amp;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=167&amp;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=124&amp;start=86&amp;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=17&amp;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?</a:t>
            </a:r>
            <a:r>
              <a:rPr lang="cs-CZ" sz="1200" dirty="0" err="1" smtClean="0"/>
              <a:t>func</a:t>
            </a:r>
            <a:r>
              <a:rPr lang="cs-CZ" sz="1200" dirty="0" smtClean="0"/>
              <a:t>=detail&amp;id=311#</a:t>
            </a:r>
            <a:r>
              <a:rPr lang="cs-CZ" sz="1200" dirty="0" err="1" smtClean="0"/>
              <a:t>joomimg</a:t>
            </a:r>
            <a:r>
              <a:rPr lang="cs-CZ" sz="12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179512" y="0"/>
            <a:ext cx="8712968" cy="8016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jerabkovapekarna.cz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?</a:t>
            </a:r>
            <a:r>
              <a:rPr lang="cs-CZ" sz="1200" dirty="0" err="1" smtClean="0"/>
              <a:t>func</a:t>
            </a:r>
            <a:r>
              <a:rPr lang="cs-CZ" sz="1200" dirty="0" smtClean="0"/>
              <a:t>=detail&amp;id=304#</a:t>
            </a:r>
            <a:r>
              <a:rPr lang="cs-CZ" sz="1200" dirty="0" err="1" smtClean="0"/>
              <a:t>joomimg</a:t>
            </a:r>
            <a:r>
              <a:rPr lang="cs-CZ" sz="120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?q=kynut%C3%AD+chleba&amp;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=m9bTo4LJPiv1lM:&amp;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life.ihned.cz/c1-52896800-konec-ceskeho-chleba-enzymy-ecka-a-rychla-zkaza-co-nevite-o-chlebu-ktery-si-kupujete&amp;docid=VIfmeAuefbnF2M&amp;imgurl=http://img.ihned.cz/attachment.php/40/33569040/ot348E7HIJKLMOPQWceghqxz01UwARVm/chleba.jpg&amp;w=600&amp;h=338&amp;ei=L2QUT7P7IIjl4QTzgdHIAw&amp;zoom=1&amp;iact=rc&amp;dur=93&amp;sig=103603217643259461057&amp;page=8&amp;tbnh=118&amp;tbnw=210&amp;start=103&amp;ndsp=16&amp;ved=1t:429,r:0,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Kynutí chleba.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?q=kynut%C3%AD+chleba&amp;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oLM</a:t>
            </a:r>
            <a:r>
              <a:rPr lang="cs-CZ" sz="1200" dirty="0" smtClean="0"/>
              <a:t>_</a:t>
            </a:r>
            <a:r>
              <a:rPr lang="cs-CZ" sz="1200" dirty="0" err="1" smtClean="0"/>
              <a:t>acQPnlvEjM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adelka.cz</a:t>
            </a:r>
            <a:r>
              <a:rPr lang="cs-CZ" sz="1200" dirty="0" smtClean="0"/>
              <a:t>/53-</a:t>
            </a:r>
            <a:r>
              <a:rPr lang="cs-CZ" sz="1200" dirty="0" err="1" smtClean="0"/>
              <a:t>Pekarna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=58qLtxsX6x-</a:t>
            </a:r>
            <a:r>
              <a:rPr lang="cs-CZ" sz="1200" dirty="0" err="1" smtClean="0"/>
              <a:t>ddM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adelka.cz</a:t>
            </a:r>
            <a:r>
              <a:rPr lang="cs-CZ" sz="1200" dirty="0" smtClean="0"/>
              <a:t>/</a:t>
            </a:r>
            <a:r>
              <a:rPr lang="cs-CZ" sz="1200" dirty="0" err="1" smtClean="0"/>
              <a:t>photos</a:t>
            </a:r>
            <a:r>
              <a:rPr lang="cs-CZ" sz="1200" dirty="0" smtClean="0"/>
              <a:t>/401_</a:t>
            </a:r>
            <a:r>
              <a:rPr lang="cs-CZ" sz="1200" dirty="0" err="1" smtClean="0"/>
              <a:t>binner.jpg</a:t>
            </a:r>
            <a:r>
              <a:rPr lang="cs-CZ" sz="1200" dirty="0" smtClean="0"/>
              <a:t>&amp;w=600&amp;h=450&amp;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=L2QUT7P7IIjl4QTzgdHIAw&amp;zoom=1&amp;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&amp;dur=266&amp;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=14&amp;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=162&amp;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=206&amp;start=196&amp;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=18&amp;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=1t:429,r:9,s:196&amp;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=102&amp;ty=88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Chleba v obchodě.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?q=chleba+v+obchod%C4%9B&amp;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=OFiXLS2dy95INM:&amp;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vitalia.cz</a:t>
            </a:r>
            <a:r>
              <a:rPr lang="cs-CZ" sz="1200" dirty="0" smtClean="0"/>
              <a:t>/</a:t>
            </a:r>
            <a:r>
              <a:rPr lang="cs-CZ" sz="1200" dirty="0" err="1" smtClean="0"/>
              <a:t>clanky</a:t>
            </a:r>
            <a:r>
              <a:rPr lang="cs-CZ" sz="1200" dirty="0" smtClean="0"/>
              <a:t>/</a:t>
            </a:r>
            <a:r>
              <a:rPr lang="cs-CZ" sz="1200" dirty="0" err="1" smtClean="0"/>
              <a:t>jaky</a:t>
            </a:r>
            <a:r>
              <a:rPr lang="cs-CZ" sz="1200" dirty="0" smtClean="0"/>
              <a:t>-chleba-</a:t>
            </a:r>
            <a:r>
              <a:rPr lang="cs-CZ" sz="1200" dirty="0" err="1" smtClean="0"/>
              <a:t>vlastne</a:t>
            </a:r>
            <a:r>
              <a:rPr lang="cs-CZ" sz="1200" dirty="0" smtClean="0"/>
              <a:t>-</a:t>
            </a:r>
            <a:r>
              <a:rPr lang="cs-CZ" sz="1200" dirty="0" err="1" smtClean="0"/>
              <a:t>jite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=h63VuXK76L3JEM&amp;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=http://i.</a:t>
            </a:r>
            <a:r>
              <a:rPr lang="cs-CZ" sz="1200" dirty="0" err="1" smtClean="0"/>
              <a:t>iinfo.cz</a:t>
            </a:r>
            <a:r>
              <a:rPr lang="cs-CZ" sz="1200" dirty="0" smtClean="0"/>
              <a:t>/</a:t>
            </a:r>
            <a:r>
              <a:rPr lang="cs-CZ" sz="1200" dirty="0" err="1" smtClean="0"/>
              <a:t>images</a:t>
            </a:r>
            <a:r>
              <a:rPr lang="cs-CZ" sz="1200" dirty="0" smtClean="0"/>
              <a:t>/290/chleba-p-1.jpg&amp;w=720&amp;h=436&amp;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=vYsUT7qVAu7c4QT12a3nAw&amp;zoom=1&amp;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=343&amp;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=195&amp;dur=109&amp;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=175&amp;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=289&amp;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=193&amp;ty=130&amp;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=3&amp;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=160&amp;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=225&amp;start=25&amp;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=1t:429,r:1,s:25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Namazaný chléb.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</a:t>
            </a:r>
            <a:r>
              <a:rPr lang="cs-CZ" sz="1200" dirty="0" err="1" smtClean="0"/>
              <a:t>namazan</a:t>
            </a:r>
            <a:r>
              <a:rPr lang="cs-CZ" sz="1200" dirty="0" smtClean="0"/>
              <a:t>%C3%BD+</a:t>
            </a:r>
            <a:r>
              <a:rPr lang="cs-CZ" sz="1200" dirty="0" err="1" smtClean="0"/>
              <a:t>chl</a:t>
            </a:r>
            <a:r>
              <a:rPr lang="cs-CZ" sz="1200" dirty="0" smtClean="0"/>
              <a:t>%C3%A9b&amp;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=h-9iHsr8aklERM:&amp;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bravantickelahudky.cz</a:t>
            </a:r>
            <a:r>
              <a:rPr lang="cs-CZ" sz="1200" dirty="0" smtClean="0"/>
              <a:t>/%3F45,chleb-s-vejcem&amp;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tlfyoDp</a:t>
            </a:r>
            <a:r>
              <a:rPr lang="cs-CZ" sz="1200" dirty="0" smtClean="0"/>
              <a:t>-1IarDM&amp;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bravantickelahudky.cz</a:t>
            </a:r>
            <a:r>
              <a:rPr lang="cs-CZ" sz="1200" dirty="0" smtClean="0"/>
              <a:t>/</a:t>
            </a:r>
            <a:r>
              <a:rPr lang="cs-CZ" sz="1200" dirty="0" err="1" smtClean="0"/>
              <a:t>files</a:t>
            </a:r>
            <a:r>
              <a:rPr lang="cs-CZ" sz="1200" dirty="0" smtClean="0"/>
              <a:t>/chleb-s-vejcem.</a:t>
            </a:r>
            <a:r>
              <a:rPr lang="cs-CZ" sz="1200" dirty="0" err="1" smtClean="0"/>
              <a:t>jpg</a:t>
            </a:r>
            <a:r>
              <a:rPr lang="cs-CZ" sz="1200" dirty="0" smtClean="0"/>
              <a:t>&amp;w=700&amp;h=622&amp;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=towUT8CTOYbl4QTA3KnsAw&amp;zoom=1&amp;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&amp;dur=93&amp;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=154&amp;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=173&amp;start=10&amp;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=1t:429,r:0,s:10&amp;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=147&amp;ty=88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Pekárna.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2012-01-16].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</a:t>
            </a:r>
            <a:r>
              <a:rPr lang="cs-CZ" sz="1200" dirty="0" err="1" smtClean="0"/>
              <a:t>pek</a:t>
            </a:r>
            <a:r>
              <a:rPr lang="cs-CZ" sz="1200" dirty="0" smtClean="0"/>
              <a:t>%C3%A1rna&amp;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=QlYBzTzR2yylZM:&amp;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phuketdining.com</a:t>
            </a:r>
            <a:r>
              <a:rPr lang="cs-CZ" sz="1200" dirty="0" smtClean="0"/>
              <a:t>/</a:t>
            </a:r>
            <a:r>
              <a:rPr lang="cs-CZ" sz="1200" dirty="0" err="1" smtClean="0"/>
              <a:t>phuket</a:t>
            </a:r>
            <a:r>
              <a:rPr lang="cs-CZ" sz="1200" dirty="0" smtClean="0"/>
              <a:t>-</a:t>
            </a:r>
            <a:r>
              <a:rPr lang="cs-CZ" sz="1200" dirty="0" err="1" smtClean="0"/>
              <a:t>bakeries.html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=532NaHlflq6E5M&amp;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phuketdining.com</a:t>
            </a:r>
            <a:r>
              <a:rPr lang="cs-CZ" sz="1200" dirty="0" smtClean="0"/>
              <a:t>/</a:t>
            </a:r>
            <a:r>
              <a:rPr lang="cs-CZ" sz="1200" dirty="0" err="1" smtClean="0"/>
              <a:t>images</a:t>
            </a:r>
            <a:r>
              <a:rPr lang="cs-CZ" sz="1200" dirty="0" smtClean="0"/>
              <a:t>/</a:t>
            </a:r>
            <a:r>
              <a:rPr lang="cs-CZ" sz="1200" dirty="0" err="1" smtClean="0"/>
              <a:t>phuket</a:t>
            </a:r>
            <a:r>
              <a:rPr lang="cs-CZ" sz="1200" dirty="0" smtClean="0"/>
              <a:t>-</a:t>
            </a:r>
            <a:r>
              <a:rPr lang="cs-CZ" sz="1200" dirty="0" err="1" smtClean="0"/>
              <a:t>bakery</a:t>
            </a:r>
            <a:r>
              <a:rPr lang="cs-CZ" sz="1200" dirty="0" smtClean="0"/>
              <a:t>-four4.jpg&amp;w=550&amp;h=350&amp;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=_2EUT9eQDK7E4gSfu9DbAw&amp;zoom=1&amp;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=313&amp;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=45&amp;dur=124&amp;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=179&amp;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=282&amp;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=168&amp;ty=102&amp;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=6&amp;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=164&amp;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=243&amp;start=70&amp;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=1t:429,r:11,s:70 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1296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/>
              <a:t>Obilí.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2010 [cit. 2012-01-15]. Dostupné z: 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?q=obil%C3%AD&amp;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=1249&amp;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=546&amp;</a:t>
            </a:r>
            <a:r>
              <a:rPr lang="cs-CZ" sz="1200" dirty="0" err="1" smtClean="0"/>
              <a:t>gbv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=51FWiRUbXz36_M:&amp;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extremeslimquick.com</a:t>
            </a:r>
            <a:r>
              <a:rPr lang="cs-CZ" sz="1200" dirty="0" smtClean="0"/>
              <a:t>/</a:t>
            </a:r>
            <a:r>
              <a:rPr lang="cs-CZ" sz="1200" dirty="0" err="1" smtClean="0"/>
              <a:t>seven</a:t>
            </a:r>
            <a:r>
              <a:rPr lang="cs-CZ" sz="1200" dirty="0" smtClean="0"/>
              <a:t>-fitness-</a:t>
            </a:r>
            <a:r>
              <a:rPr lang="cs-CZ" sz="1200" dirty="0" err="1" smtClean="0"/>
              <a:t>recommendations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=rPGW5xGQ9BDelM&amp;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extremeslimquick.com</a:t>
            </a:r>
            <a:r>
              <a:rPr lang="cs-CZ" sz="1200" dirty="0" smtClean="0"/>
              <a:t>/</a:t>
            </a:r>
            <a:r>
              <a:rPr lang="cs-CZ" sz="1200" dirty="0" err="1" smtClean="0"/>
              <a:t>wp</a:t>
            </a:r>
            <a:r>
              <a:rPr lang="cs-CZ" sz="1200" dirty="0" smtClean="0"/>
              <a:t>-</a:t>
            </a:r>
            <a:r>
              <a:rPr lang="cs-CZ" sz="1200" dirty="0" err="1" smtClean="0"/>
              <a:t>content</a:t>
            </a:r>
            <a:r>
              <a:rPr lang="cs-CZ" sz="1200" dirty="0" smtClean="0"/>
              <a:t>/</a:t>
            </a:r>
            <a:r>
              <a:rPr lang="cs-CZ" sz="1200" dirty="0" err="1" smtClean="0"/>
              <a:t>uploads</a:t>
            </a:r>
            <a:r>
              <a:rPr lang="cs-CZ" sz="1200" dirty="0" smtClean="0"/>
              <a:t>/2011/11/</a:t>
            </a:r>
            <a:r>
              <a:rPr lang="cs-CZ" sz="1200" dirty="0" err="1" smtClean="0"/>
              <a:t>whole</a:t>
            </a:r>
            <a:r>
              <a:rPr lang="cs-CZ" sz="1200" dirty="0" smtClean="0"/>
              <a:t>-</a:t>
            </a:r>
            <a:r>
              <a:rPr lang="cs-CZ" sz="1200" dirty="0" err="1" smtClean="0"/>
              <a:t>grain</a:t>
            </a:r>
            <a:r>
              <a:rPr lang="cs-CZ" sz="1200" dirty="0" smtClean="0"/>
              <a:t>-</a:t>
            </a:r>
            <a:r>
              <a:rPr lang="cs-CZ" sz="1200" dirty="0" err="1" smtClean="0"/>
              <a:t>foods</a:t>
            </a:r>
            <a:r>
              <a:rPr lang="cs-CZ" sz="1200" dirty="0" smtClean="0"/>
              <a:t>-2087.jpg&amp;w=400&amp;h=219&amp;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=LkQTT7PBA_D74QTbz82_</a:t>
            </a:r>
            <a:r>
              <a:rPr lang="cs-CZ" sz="1200" dirty="0" err="1" smtClean="0"/>
              <a:t>Aw</a:t>
            </a:r>
            <a:r>
              <a:rPr lang="cs-CZ" sz="1200" dirty="0" smtClean="0"/>
              <a:t>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=742&amp;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=120&amp;dur=967&amp;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=166&amp;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=304&amp;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=105&amp;ty=99&amp;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=103603217643259461057&amp;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=13&amp;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=116&amp;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=211&amp;start=178&amp;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=1t:429,r:3,s:178 </a:t>
            </a:r>
          </a:p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161</TotalTime>
  <Words>652</Words>
  <Application>Microsoft Office PowerPoint</Application>
  <PresentationFormat>Předvádění na obrazovce (4:3)</PresentationFormat>
  <Paragraphs>78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Cesta</vt:lpstr>
      <vt:lpstr> </vt:lpstr>
      <vt:lpstr>Anotace:</vt:lpstr>
      <vt:lpstr>Od obilí ke chlebu</vt:lpstr>
      <vt:lpstr>Nejprve musíme zasít zrní.</vt:lpstr>
      <vt:lpstr>Ze zrna vyroste na poli obilí</vt:lpstr>
      <vt:lpstr>Uzrálé obilí sklidí kombajny</vt:lpstr>
      <vt:lpstr>Traktory odvezou obilí do mlýnů</vt:lpstr>
      <vt:lpstr>Moderní mlýny na mletí mouky</vt:lpstr>
      <vt:lpstr>Suroviny na přípravu chleba</vt:lpstr>
      <vt:lpstr>Příprava chleba</vt:lpstr>
      <vt:lpstr>Příprava chleba</vt:lpstr>
      <vt:lpstr>Příprava chleba</vt:lpstr>
      <vt:lpstr>Příprava chleba – sázení do pece</vt:lpstr>
      <vt:lpstr>Příprava chleba - pečení</vt:lpstr>
      <vt:lpstr>Příprava chleba - chladnutí</vt:lpstr>
      <vt:lpstr>Upečený chléb </vt:lpstr>
      <vt:lpstr>Chléb a pečivo v obchodě</vt:lpstr>
      <vt:lpstr>Obložený chléb na našem stole</vt:lpstr>
      <vt:lpstr>Různé druhy pečiva:</vt:lpstr>
      <vt:lpstr>Citace:</vt:lpstr>
      <vt:lpstr>Snímek 21</vt:lpstr>
      <vt:lpstr>Snímek 22</vt:lpstr>
      <vt:lpstr>Snímek 23</vt:lpstr>
    </vt:vector>
  </TitlesOfParts>
  <Company>HL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Petra</cp:lastModifiedBy>
  <cp:revision>26</cp:revision>
  <dcterms:created xsi:type="dcterms:W3CDTF">2011-09-01T06:10:59Z</dcterms:created>
  <dcterms:modified xsi:type="dcterms:W3CDTF">2012-03-01T09:08:46Z</dcterms:modified>
</cp:coreProperties>
</file>