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3"/>
  </p:notesMasterIdLst>
  <p:sldIdLst>
    <p:sldId id="315" r:id="rId2"/>
    <p:sldId id="316" r:id="rId3"/>
    <p:sldId id="257" r:id="rId4"/>
    <p:sldId id="262" r:id="rId5"/>
    <p:sldId id="263" r:id="rId6"/>
    <p:sldId id="289" r:id="rId7"/>
    <p:sldId id="265" r:id="rId8"/>
    <p:sldId id="266" r:id="rId9"/>
    <p:sldId id="270" r:id="rId10"/>
    <p:sldId id="271" r:id="rId11"/>
    <p:sldId id="272" r:id="rId12"/>
    <p:sldId id="288" r:id="rId13"/>
    <p:sldId id="280" r:id="rId14"/>
    <p:sldId id="281" r:id="rId15"/>
    <p:sldId id="273" r:id="rId16"/>
    <p:sldId id="274" r:id="rId17"/>
    <p:sldId id="275" r:id="rId18"/>
    <p:sldId id="283" r:id="rId19"/>
    <p:sldId id="276" r:id="rId20"/>
    <p:sldId id="317" r:id="rId21"/>
    <p:sldId id="318" r:id="rId22"/>
    <p:sldId id="319" r:id="rId23"/>
    <p:sldId id="258" r:id="rId24"/>
    <p:sldId id="260" r:id="rId25"/>
    <p:sldId id="285" r:id="rId26"/>
    <p:sldId id="284" r:id="rId27"/>
    <p:sldId id="286" r:id="rId28"/>
    <p:sldId id="313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4" r:id="rId5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1E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0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A06E7-FDF0-433A-BB8B-2058232FFD63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EDBFE6-5661-460F-9C9E-DC9A925D0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230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 smtClean="0">
              <a:latin typeface="+mj-lt"/>
            </a:endParaRPr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E0AD2BB-46A5-40D7-8E4A-CCC1A4F24B19}" type="slidenum">
              <a:rPr lang="cs-CZ" altLang="cs-CZ" smtClean="0"/>
              <a:pPr eaLnBrk="1" hangingPunct="1"/>
              <a:t>6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B381A-92FD-4076-BC5B-A88431D55FC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B381A-92FD-4076-BC5B-A88431D55FC0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B381A-92FD-4076-BC5B-A88431D55FC0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62108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B381A-92FD-4076-BC5B-A88431D55FC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590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49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DBFE6-5661-460F-9C9E-DC9A925D0451}" type="slidenum">
              <a:rPr lang="cs-CZ" smtClean="0"/>
              <a:t>50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538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ACD4D7-8433-46B2-83CB-55AAFC030DE6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1508360-F1EC-4177-9109-C65FAB8F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13.xml"/><Relationship Id="rId7" Type="http://schemas.openxmlformats.org/officeDocument/2006/relationships/slide" Target="slide1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slide" Target="slide23.xml"/><Relationship Id="rId10" Type="http://schemas.openxmlformats.org/officeDocument/2006/relationships/slide" Target="slide28.xml"/><Relationship Id="rId4" Type="http://schemas.openxmlformats.org/officeDocument/2006/relationships/slide" Target="slide16.xml"/><Relationship Id="rId9" Type="http://schemas.openxmlformats.org/officeDocument/2006/relationships/slide" Target="slide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iYzysQKqGI" TargetMode="External"/><Relationship Id="rId2" Type="http://schemas.openxmlformats.org/officeDocument/2006/relationships/hyperlink" Target="http://www.youtube.com/watch?v=J7Fq9brpyyU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Hospodine_pomiluj_ny_Traktat_Jana_z_Holesova.jpg" TargetMode="External"/><Relationship Id="rId1" Type="http://schemas.openxmlformats.org/officeDocument/2006/relationships/slideLayout" Target="../slideLayouts/slideLayout4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f/William_IX_of_Aquitaine_-_BN_MS_fr_12473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EJlY1M65Xao&amp;feature=related" TargetMode="Externa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1/16/Charles_IV-John_Ocko_votive_picture-fragment.jp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8.jpeg"/><Relationship Id="rId7" Type="http://schemas.openxmlformats.org/officeDocument/2006/relationships/image" Target="../media/image9.png"/><Relationship Id="rId2" Type="http://schemas.openxmlformats.org/officeDocument/2006/relationships/hyperlink" Target="//upload.wikimedia.org/wikipedia/commons/3/31/Burgkarlstein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e/e7/Charles-University-symbol-2.png" TargetMode="External"/><Relationship Id="rId5" Type="http://schemas.openxmlformats.org/officeDocument/2006/relationships/hyperlink" Target="http://www.youtube.com/watch?v=KrbqWvThRyg&amp;feature=related" TargetMode="External"/><Relationship Id="rId4" Type="http://schemas.openxmlformats.org/officeDocument/2006/relationships/hyperlink" Target="http://www.youtube.com/watch?v=nFHpKxccS-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9/St_Vitus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http://www.youtube.com/watch?v=4CkaVhVBejg&amp;feature=relate" TargetMode="External"/><Relationship Id="rId7" Type="http://schemas.openxmlformats.org/officeDocument/2006/relationships/hyperlink" Target="http://www.youtube.com/watch?v=O2RaPZQQh5I&amp;feature=results_main&amp;playnext=1&amp;list=PL54BDCE34A974D46D" TargetMode="External"/><Relationship Id="rId2" Type="http://schemas.openxmlformats.org/officeDocument/2006/relationships/hyperlink" Target="http://www.youtube.com/watch?v=UNzUwO75pK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7J-9tebsHwE" TargetMode="External"/><Relationship Id="rId5" Type="http://schemas.openxmlformats.org/officeDocument/2006/relationships/hyperlink" Target="http://www.youtube.com/watch?v=wd8ONlCnnu0" TargetMode="External"/><Relationship Id="rId4" Type="http://schemas.openxmlformats.org/officeDocument/2006/relationships/hyperlink" Target="http://www.youtube.com/watch?v=3XK7rI-iBJ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48dihszU80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hyperlink" Target="http://www.youtube.com/watch?v=VoW_-Xd43rw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slide" Target="slide3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hyperlink" Target="http://www.youtube.com/watch?v=2Sh7pS0QLGw" TargetMode="External"/><Relationship Id="rId7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youtube.com/watch?v=cb86fVwf3aw" TargetMode="External"/><Relationship Id="rId5" Type="http://schemas.openxmlformats.org/officeDocument/2006/relationships/hyperlink" Target="http://www.youtube.com/watch?v=urTSuTCpN9w" TargetMode="External"/><Relationship Id="rId4" Type="http://schemas.openxmlformats.org/officeDocument/2006/relationships/hyperlink" Target="http://www.youtube.com/watch?v=fmUudanTmCU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kCWUCaYPSs" TargetMode="External"/><Relationship Id="rId7" Type="http://schemas.openxmlformats.org/officeDocument/2006/relationships/slide" Target="slide16.xml"/><Relationship Id="rId2" Type="http://schemas.openxmlformats.org/officeDocument/2006/relationships/hyperlink" Target="http://www.youtube.com/watch?v=nPnaiqVUUzY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4.jpeg"/><Relationship Id="rId4" Type="http://schemas.openxmlformats.org/officeDocument/2006/relationships/hyperlink" Target="http://upload.wikimedia.org/wikipedia/commons/2/21/Pavel_Josef_Vejvanovsk%C3%BD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://www.youtube.com/watch?v=QzFP3bRyktQ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0" r="12672"/>
          <a:stretch/>
        </p:blipFill>
        <p:spPr bwMode="auto">
          <a:xfrm>
            <a:off x="-13275" y="0"/>
            <a:ext cx="9157275" cy="6828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32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4" r="12758"/>
          <a:stretch/>
        </p:blipFill>
        <p:spPr bwMode="auto">
          <a:xfrm>
            <a:off x="-78463" y="1"/>
            <a:ext cx="9222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79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odnadpis 1"/>
          <p:cNvSpPr>
            <a:spLocks noGrp="1"/>
          </p:cNvSpPr>
          <p:nvPr>
            <p:ph type="subTitle" idx="1"/>
          </p:nvPr>
        </p:nvSpPr>
        <p:spPr>
          <a:xfrm>
            <a:off x="1763688" y="3068960"/>
            <a:ext cx="5688632" cy="3657600"/>
          </a:xfrm>
        </p:spPr>
        <p:txBody>
          <a:bodyPr>
            <a:normAutofit fontScale="92500" lnSpcReduction="10000"/>
          </a:bodyPr>
          <a:lstStyle/>
          <a:p>
            <a:pPr algn="l" eaLnBrk="1" hangingPunct="1">
              <a:lnSpc>
                <a:spcPct val="150000"/>
              </a:lnSpc>
            </a:pPr>
            <a:r>
              <a:rPr lang="cs-CZ" sz="2800" b="1" dirty="0" smtClean="0">
                <a:latin typeface="Calibri" panose="020F0502020204030204" pitchFamily="34" charset="0"/>
                <a:hlinkClick r:id="rId2" action="ppaction://hlinksldjump"/>
              </a:rPr>
              <a:t>STŘEDOVĚK</a:t>
            </a:r>
            <a:r>
              <a:rPr lang="cs-CZ" sz="2400" b="1" dirty="0" smtClean="0">
                <a:latin typeface="Calibri" panose="020F0502020204030204" pitchFamily="34" charset="0"/>
              </a:rPr>
              <a:t>     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polovina 11. století–15. století</a:t>
            </a:r>
            <a:endParaRPr lang="cs-CZ" sz="2400" dirty="0" smtClean="0">
              <a:solidFill>
                <a:schemeClr val="tx1"/>
              </a:solidFill>
              <a:latin typeface="Calibri" panose="020F0502020204030204" pitchFamily="34" charset="0"/>
              <a:hlinkClick r:id="" action="ppaction://noaction"/>
            </a:endParaRPr>
          </a:p>
          <a:p>
            <a:pPr algn="l" eaLnBrk="1" hangingPunct="1">
              <a:lnSpc>
                <a:spcPct val="150000"/>
              </a:lnSpc>
            </a:pPr>
            <a:r>
              <a:rPr lang="cs-CZ" sz="2800" b="1" dirty="0" smtClean="0">
                <a:latin typeface="Calibri" panose="020F0502020204030204" pitchFamily="34" charset="0"/>
                <a:hlinkClick r:id="rId3" action="ppaction://hlinksldjump"/>
              </a:rPr>
              <a:t>RENESANCE</a:t>
            </a:r>
            <a:r>
              <a:rPr lang="cs-CZ" sz="2800" dirty="0" smtClean="0">
                <a:latin typeface="Calibri" panose="020F0502020204030204" pitchFamily="34" charset="0"/>
              </a:rPr>
              <a:t>    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16. století</a:t>
            </a:r>
          </a:p>
          <a:p>
            <a:pPr algn="l">
              <a:lnSpc>
                <a:spcPct val="150000"/>
              </a:lnSpc>
            </a:pPr>
            <a:r>
              <a:rPr lang="cs-CZ" sz="2800" b="1" dirty="0" smtClean="0">
                <a:latin typeface="Calibri" panose="020F0502020204030204" pitchFamily="34" charset="0"/>
                <a:hlinkClick r:id="rId4" action="ppaction://hlinksldjump"/>
              </a:rPr>
              <a:t>BAROKO</a:t>
            </a:r>
            <a:r>
              <a:rPr lang="cs-CZ" b="1" dirty="0" smtClean="0">
                <a:latin typeface="Calibri" panose="020F0502020204030204" pitchFamily="34" charset="0"/>
              </a:rPr>
              <a:t>           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od </a:t>
            </a:r>
            <a:r>
              <a:rPr lang="cs-CZ" sz="2400" dirty="0">
                <a:solidFill>
                  <a:schemeClr val="tx1"/>
                </a:solidFill>
                <a:latin typeface="Calibri" panose="020F0502020204030204" pitchFamily="34" charset="0"/>
              </a:rPr>
              <a:t>20. let 17.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století–1750</a:t>
            </a:r>
          </a:p>
          <a:p>
            <a:pPr algn="l" eaLnBrk="1" hangingPunct="1">
              <a:lnSpc>
                <a:spcPct val="150000"/>
              </a:lnSpc>
            </a:pPr>
            <a:r>
              <a:rPr lang="cs-CZ" sz="2800" b="1" dirty="0" smtClean="0">
                <a:latin typeface="Calibri" panose="020F0502020204030204" pitchFamily="34" charset="0"/>
                <a:hlinkClick r:id="rId5" action="ppaction://hlinksldjump"/>
              </a:rPr>
              <a:t>KLASICISMUS</a:t>
            </a:r>
            <a:r>
              <a:rPr lang="cs-CZ" dirty="0" smtClean="0">
                <a:latin typeface="Calibri" panose="020F0502020204030204" pitchFamily="34" charset="0"/>
              </a:rPr>
              <a:t>  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2. polovina 18. století</a:t>
            </a:r>
          </a:p>
          <a:p>
            <a:pPr eaLnBrk="1" hangingPunct="1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   úkoly 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hlinkClick r:id="rId6" action="ppaction://hlinksldjump"/>
              </a:rPr>
              <a:t>1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hlinkClick r:id="rId7" action="ppaction://hlinksldjump"/>
              </a:rPr>
              <a:t>2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 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hlinkClick r:id="rId8" action="ppaction://hlinksldjump"/>
              </a:rPr>
              <a:t>3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 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hlinkClick r:id="rId9" action="ppaction://hlinksldjump"/>
              </a:rPr>
              <a:t>4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hlinkClick r:id="rId10" action="ppaction://hlinksldjump"/>
              </a:rPr>
              <a:t>pojmy</a:t>
            </a:r>
            <a:endParaRPr lang="cs-CZ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195" name="Nadpis 2"/>
          <p:cNvSpPr>
            <a:spLocks noGrp="1"/>
          </p:cNvSpPr>
          <p:nvPr>
            <p:ph type="ctrTitle"/>
          </p:nvPr>
        </p:nvSpPr>
        <p:spPr>
          <a:xfrm>
            <a:off x="457200" y="1484313"/>
            <a:ext cx="8218488" cy="1492250"/>
          </a:xfrm>
        </p:spPr>
        <p:txBody>
          <a:bodyPr/>
          <a:lstStyle/>
          <a:p>
            <a:r>
              <a:rPr lang="cs-CZ" dirty="0" smtClean="0"/>
              <a:t>ČESKÁ HUDBA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středověk — klasicismus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3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74993" cy="490537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alt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Nejstarší písemné </a:t>
            </a:r>
            <a:r>
              <a:rPr lang="cs-CZ" altLang="cs-CZ" sz="28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duchovní</a:t>
            </a:r>
            <a:r>
              <a:rPr lang="cs-CZ" alt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památky</a:t>
            </a:r>
          </a:p>
        </p:txBody>
      </p:sp>
      <p:sp>
        <p:nvSpPr>
          <p:cNvPr id="19459" name="Zástupný symbol pro obsah 4"/>
          <p:cNvSpPr>
            <a:spLocks noGrp="1"/>
          </p:cNvSpPr>
          <p:nvPr>
            <p:ph sz="quarter" idx="1"/>
          </p:nvPr>
        </p:nvSpPr>
        <p:spPr>
          <a:xfrm>
            <a:off x="611188" y="765175"/>
            <a:ext cx="8281987" cy="57594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altLang="cs-CZ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HOSPODINE, POMILUJ NY</a:t>
            </a: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vznikla 1055, zapsána ve 14. století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nejstarší, duchovní, jednohlasá, česká, lidová píseň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 eaLnBrk="1" hangingPunct="1">
              <a:buNone/>
            </a:pPr>
            <a:r>
              <a:rPr lang="cs-CZ" altLang="cs-CZ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SVATÝ VÁCLAVE</a:t>
            </a: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		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vznikla 12. století,  zapsána ve 14. století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druhá nejstarší, duchovní, jednohlasá, česká, lidová píseň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 eaLnBrk="1" hangingPunct="1">
              <a:buNone/>
            </a:pPr>
            <a:r>
              <a:rPr lang="cs-CZ" altLang="cs-CZ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KTOŽ SÚ BOŽÍ BOJOVNÍCI</a:t>
            </a:r>
            <a:r>
              <a:rPr lang="cs-CZ" altLang="cs-CZ" sz="2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 </a:t>
            </a: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vznikla v 15. století, husitský chorál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duchovní, jednohlasá, česká, lidová píseň     </a:t>
            </a:r>
            <a:r>
              <a:rPr lang="cs-CZ" altLang="cs-CZ" sz="10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2"/>
              </a:rPr>
              <a:t>http://www.youtube.com/watch?v=J7Fq9brpyyU</a:t>
            </a:r>
            <a:r>
              <a:rPr lang="cs-CZ" altLang="cs-CZ" sz="1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        </a:t>
            </a:r>
            <a:r>
              <a:rPr lang="cs-CZ" altLang="cs-CZ" sz="10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Czech </a:t>
            </a:r>
            <a:r>
              <a:rPr lang="cs-CZ" altLang="cs-CZ" sz="1000" dirty="0" err="1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hussite</a:t>
            </a:r>
            <a:r>
              <a:rPr lang="cs-CZ" altLang="cs-CZ" sz="10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 </a:t>
            </a:r>
            <a:r>
              <a:rPr lang="cs-CZ" altLang="cs-CZ" sz="1000" dirty="0" err="1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choral</a:t>
            </a:r>
            <a:r>
              <a:rPr lang="cs-CZ" altLang="cs-CZ" sz="10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 "Kdož sú boží bojovníci" - Emmy Destinn / Gabriela Beňačková - </a:t>
            </a:r>
            <a:r>
              <a:rPr lang="cs-CZ" altLang="cs-CZ" sz="1000" dirty="0" err="1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YouTube</a:t>
            </a:r>
            <a:r>
              <a:rPr lang="cs-CZ" altLang="cs-CZ" sz="1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   </a:t>
            </a: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inspirace – Bedřich Smetana : Tábor, Blaník (Má vlast)</a:t>
            </a:r>
            <a:endParaRPr lang="cs-CZ" altLang="cs-CZ" sz="20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cs-CZ" altLang="cs-CZ" dirty="0" smtClean="0"/>
          </a:p>
        </p:txBody>
      </p:sp>
      <p:sp>
        <p:nvSpPr>
          <p:cNvPr id="2" name="Tlačítko akce: Domů 1">
            <a:hlinkClick r:id="rId4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79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932967" y="1339037"/>
            <a:ext cx="3749675" cy="4572000"/>
          </a:xfrm>
        </p:spPr>
        <p:txBody>
          <a:bodyPr/>
          <a:lstStyle/>
          <a:p>
            <a:pPr marL="0" indent="0">
              <a:buNone/>
            </a:pPr>
            <a:endParaRPr lang="cs-CZ" altLang="cs-CZ" dirty="0" smtClean="0"/>
          </a:p>
        </p:txBody>
      </p:sp>
      <p:pic>
        <p:nvPicPr>
          <p:cNvPr id="15363" name="Picture 2" descr="http://upload.wikimedia.org/wikipedia/commons/c/ca/Hospodine_pomiluj_ny_Traktat_Jana_z_Holesov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169483"/>
            <a:ext cx="3240360" cy="4608511"/>
          </a:xfrm>
          <a:prstGeom prst="round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487" name="Nadpis 10"/>
          <p:cNvSpPr>
            <a:spLocks noGrp="1"/>
          </p:cNvSpPr>
          <p:nvPr>
            <p:ph type="title"/>
          </p:nvPr>
        </p:nvSpPr>
        <p:spPr>
          <a:xfrm>
            <a:off x="914400" y="274639"/>
            <a:ext cx="7772400" cy="56207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sz="3100" b="1" dirty="0">
                <a:latin typeface="Calibri" panose="020F0502020204030204" pitchFamily="34" charset="0"/>
                <a:ea typeface="+mn-ea"/>
                <a:cs typeface="+mn-cs"/>
              </a:rPr>
              <a:t>HOSPODINE, POMILUJ NY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2"/>
          </p:nvPr>
        </p:nvSpPr>
        <p:spPr>
          <a:xfrm>
            <a:off x="4966036" y="1311545"/>
            <a:ext cx="3749040" cy="4572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Staročeština</a:t>
            </a:r>
          </a:p>
          <a:p>
            <a:pPr algn="ctr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Hospodine, pomiluj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ny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!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Jezukriste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 pomiluj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ny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!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Ty, spase všeho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mira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spasiž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ny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i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uslyšiž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Hospodine, hlasy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našě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!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Daj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nám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všěm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 Hospodine,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žizn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a mír v zemi!</a:t>
            </a:r>
            <a: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000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Krleš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!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Krleš</a:t>
            </a:r>
            <a:r>
              <a:rPr lang="cs-CZ" sz="2000" i="1" dirty="0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! </a:t>
            </a:r>
            <a:r>
              <a:rPr lang="cs-CZ" sz="2000" i="1" dirty="0" err="1" smtClean="0">
                <a:ln>
                  <a:solidFill>
                    <a:srgbClr val="C00000"/>
                  </a:solidFill>
                </a:ln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Krleš</a:t>
            </a:r>
            <a:endParaRPr lang="cs-CZ" sz="2000" dirty="0" smtClean="0">
              <a:ln>
                <a:solidFill>
                  <a:srgbClr val="C00000"/>
                </a:solidFill>
              </a:ln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defRPr/>
            </a:pPr>
            <a:endParaRPr lang="cs-CZ" sz="2000" dirty="0"/>
          </a:p>
        </p:txBody>
      </p:sp>
      <p:sp>
        <p:nvSpPr>
          <p:cNvPr id="2" name="Obdélník 3"/>
          <p:cNvSpPr>
            <a:spLocks noChangeArrowheads="1"/>
          </p:cNvSpPr>
          <p:nvPr/>
        </p:nvSpPr>
        <p:spPr bwMode="auto">
          <a:xfrm>
            <a:off x="971601" y="5866587"/>
            <a:ext cx="367240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pl-PL" altLang="cs-CZ" dirty="0">
                <a:latin typeface="Calibri" pitchFamily="34" charset="0"/>
              </a:rPr>
              <a:t>Traktát Jana z Holešova o písni </a:t>
            </a:r>
            <a:r>
              <a:rPr lang="cs-CZ" altLang="cs-CZ" dirty="0" smtClean="0">
                <a:latin typeface="Calibri" pitchFamily="34" charset="0"/>
              </a:rPr>
              <a:t> </a:t>
            </a:r>
          </a:p>
          <a:p>
            <a:pPr algn="ctr"/>
            <a:r>
              <a:rPr lang="cs-CZ" altLang="cs-CZ" dirty="0" smtClean="0">
                <a:latin typeface="Calibri" pitchFamily="34" charset="0"/>
              </a:rPr>
              <a:t>(</a:t>
            </a:r>
            <a:r>
              <a:rPr lang="cs-CZ" altLang="cs-CZ" dirty="0">
                <a:latin typeface="Calibri" pitchFamily="34" charset="0"/>
              </a:rPr>
              <a:t>opis z 14. století) </a:t>
            </a:r>
          </a:p>
        </p:txBody>
      </p:sp>
      <p:sp>
        <p:nvSpPr>
          <p:cNvPr id="20488" name="TextovéPole 4"/>
          <p:cNvSpPr txBox="1">
            <a:spLocks noChangeArrowheads="1"/>
          </p:cNvSpPr>
          <p:nvPr/>
        </p:nvSpPr>
        <p:spPr bwMode="auto">
          <a:xfrm>
            <a:off x="3851275" y="5589588"/>
            <a:ext cx="2632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 dirty="0" smtClean="0">
                <a:latin typeface="Calibri" pitchFamily="34" charset="0"/>
              </a:rPr>
              <a:t>1</a:t>
            </a:r>
            <a:endParaRPr lang="cs-CZ" altLang="cs-CZ" sz="1200" dirty="0">
              <a:latin typeface="Calibri" pitchFamily="34" charset="0"/>
            </a:endParaRPr>
          </a:p>
        </p:txBody>
      </p:sp>
      <p:sp>
        <p:nvSpPr>
          <p:cNvPr id="10" name="Tlačítko akce: Domů 9">
            <a:hlinkClick r:id="rId4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696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3"/>
          <p:cNvSpPr>
            <a:spLocks noGrp="1"/>
          </p:cNvSpPr>
          <p:nvPr>
            <p:ph type="title"/>
          </p:nvPr>
        </p:nvSpPr>
        <p:spPr>
          <a:xfrm>
            <a:off x="323850" y="260351"/>
            <a:ext cx="8569325" cy="5763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altLang="cs-CZ" sz="2800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Světská</a:t>
            </a:r>
            <a:r>
              <a:rPr lang="cs-CZ" altLang="cs-CZ" sz="2800" dirty="0">
                <a:latin typeface="Calibri" pitchFamily="34" charset="0"/>
                <a:ea typeface="Calibri" pitchFamily="34" charset="0"/>
                <a:cs typeface="Calibri" pitchFamily="34" charset="0"/>
              </a:rPr>
              <a:t> hudba středověku</a:t>
            </a:r>
          </a:p>
        </p:txBody>
      </p:sp>
      <p:sp>
        <p:nvSpPr>
          <p:cNvPr id="21507" name="Zástupný symbol pro obsah 4"/>
          <p:cNvSpPr>
            <a:spLocks noGrp="1"/>
          </p:cNvSpPr>
          <p:nvPr>
            <p:ph sz="quarter" idx="1"/>
          </p:nvPr>
        </p:nvSpPr>
        <p:spPr>
          <a:xfrm>
            <a:off x="592584" y="981075"/>
            <a:ext cx="8371904" cy="2087563"/>
          </a:xfrm>
        </p:spPr>
        <p:txBody>
          <a:bodyPr>
            <a:normAutofit fontScale="32500" lnSpcReduction="20000"/>
          </a:bodyPr>
          <a:lstStyle/>
          <a:p>
            <a:pPr eaLnBrk="1" hangingPunct="1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cs-CZ" altLang="cs-CZ" sz="7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tvorba umělá </a:t>
            </a:r>
          </a:p>
          <a:p>
            <a:pPr eaLnBrk="1" hangingPunct="1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cs-CZ" altLang="cs-CZ" sz="7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písně tvořili potulní hudebníci, studenti, žebraví mniši i rytíři </a:t>
            </a:r>
          </a:p>
          <a:p>
            <a:pPr marL="0" indent="0" eaLnBrk="1" hangingPunct="1">
              <a:buClr>
                <a:srgbClr val="C00000"/>
              </a:buClr>
              <a:buNone/>
            </a:pPr>
            <a:r>
              <a:rPr lang="cs-CZ" altLang="cs-CZ" sz="7400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altLang="cs-CZ" sz="7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a panovníci</a:t>
            </a:r>
          </a:p>
          <a:p>
            <a:pPr eaLnBrk="1" hangingPunct="1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cs-CZ" altLang="cs-CZ" sz="7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oslava rytířských ctností, náměty z historie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z="20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/>
            <a:endParaRPr lang="cs-CZ" altLang="cs-CZ" sz="20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pPr eaLnBrk="1" hangingPunct="1"/>
            <a:endParaRPr lang="cs-CZ" altLang="cs-CZ" sz="2000" dirty="0" smtClean="0"/>
          </a:p>
        </p:txBody>
      </p:sp>
      <p:pic>
        <p:nvPicPr>
          <p:cNvPr id="16388" name="Picture 2" descr="Soubor:William IX of Aquitaine - BN MS fr 1247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584" y="2753745"/>
            <a:ext cx="2250069" cy="350734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1509" name="TextovéPole 5"/>
          <p:cNvSpPr txBox="1">
            <a:spLocks noChangeArrowheads="1"/>
          </p:cNvSpPr>
          <p:nvPr/>
        </p:nvSpPr>
        <p:spPr bwMode="auto">
          <a:xfrm>
            <a:off x="2936328" y="2655884"/>
            <a:ext cx="5903912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000" dirty="0" smtClean="0">
                <a:solidFill>
                  <a:schemeClr val="tx2"/>
                </a:solidFill>
                <a:latin typeface="Calibri" pitchFamily="34" charset="0"/>
              </a:rPr>
              <a:t>TRUBADÚR</a:t>
            </a:r>
            <a:r>
              <a:rPr lang="cs-CZ" altLang="cs-CZ" sz="2000" dirty="0" smtClean="0">
                <a:solidFill>
                  <a:schemeClr val="accent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latin typeface="Calibri" pitchFamily="34" charset="0"/>
              </a:rPr>
              <a:t>–</a:t>
            </a:r>
            <a:r>
              <a:rPr lang="cs-CZ" altLang="cs-CZ" sz="2000" dirty="0">
                <a:solidFill>
                  <a:schemeClr val="accent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latin typeface="Calibri" pitchFamily="34" charset="0"/>
              </a:rPr>
              <a:t>skladatel, muzikant a zpěvák v jedné  </a:t>
            </a: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000" dirty="0">
                <a:latin typeface="Calibri" pitchFamily="34" charset="0"/>
              </a:rPr>
              <a:t>                         osobě ve zejména v jižní  Francii                   </a:t>
            </a: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000" dirty="0">
                <a:solidFill>
                  <a:schemeClr val="tx2"/>
                </a:solidFill>
                <a:latin typeface="Calibri" pitchFamily="34" charset="0"/>
              </a:rPr>
              <a:t> TRUVÉR </a:t>
            </a:r>
            <a:r>
              <a:rPr lang="cs-CZ" altLang="cs-CZ" sz="2000" dirty="0">
                <a:latin typeface="Calibri" pitchFamily="34" charset="0"/>
              </a:rPr>
              <a:t>v severní Francii, </a:t>
            </a:r>
            <a:r>
              <a:rPr lang="cs-CZ" altLang="cs-CZ" sz="2000" dirty="0">
                <a:solidFill>
                  <a:schemeClr val="tx2"/>
                </a:solidFill>
                <a:latin typeface="Calibri" pitchFamily="34" charset="0"/>
              </a:rPr>
              <a:t>MINNESÄNGR</a:t>
            </a:r>
            <a:r>
              <a:rPr lang="cs-CZ" altLang="cs-CZ" sz="2000" dirty="0">
                <a:solidFill>
                  <a:schemeClr val="accent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latin typeface="Calibri" pitchFamily="34" charset="0"/>
              </a:rPr>
              <a:t>v Německu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z="24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poslech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b="1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          </a:t>
            </a:r>
            <a:r>
              <a:rPr lang="cs-CZ" altLang="cs-CZ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DŘĚVO SĚ LISTEM ODIEVÁ</a:t>
            </a:r>
            <a:r>
              <a:rPr lang="cs-CZ" altLang="cs-CZ" sz="2400" b="1" dirty="0"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altLang="cs-CZ" sz="2400" b="1" dirty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altLang="cs-CZ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        </a:t>
            </a:r>
            <a:r>
              <a:rPr lang="cs-CZ" altLang="cs-CZ" sz="2400" dirty="0" smtClean="0">
                <a:latin typeface="Calibri" pitchFamily="34" charset="0"/>
              </a:rPr>
              <a:t>světská </a:t>
            </a:r>
            <a:r>
              <a:rPr lang="cs-CZ" altLang="cs-CZ" sz="2400" dirty="0">
                <a:latin typeface="Calibri" pitchFamily="34" charset="0"/>
              </a:rPr>
              <a:t>milostná píseň, </a:t>
            </a:r>
            <a:r>
              <a:rPr lang="cs-CZ" altLang="cs-CZ" sz="2400" dirty="0" smtClean="0">
                <a:latin typeface="Calibri" pitchFamily="34" charset="0"/>
              </a:rPr>
              <a:t>jednohlasá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            doprovod (flétna, viola da gamba…)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400" dirty="0">
                <a:latin typeface="Calibri" pitchFamily="34" charset="0"/>
              </a:rPr>
              <a:t> </a:t>
            </a:r>
            <a:r>
              <a:rPr lang="cs-CZ" altLang="cs-CZ" sz="2400" dirty="0" smtClean="0">
                <a:latin typeface="Calibri" pitchFamily="34" charset="0"/>
              </a:rPr>
              <a:t>           anonym </a:t>
            </a:r>
            <a:r>
              <a:rPr lang="cs-CZ" altLang="cs-CZ" sz="2400" dirty="0">
                <a:latin typeface="Calibri" pitchFamily="34" charset="0"/>
              </a:rPr>
              <a:t>z 2. poloviny 14. </a:t>
            </a:r>
            <a:r>
              <a:rPr lang="cs-CZ" altLang="cs-CZ" sz="2400" dirty="0" smtClean="0">
                <a:latin typeface="Calibri" pitchFamily="34" charset="0"/>
              </a:rPr>
              <a:t>století</a:t>
            </a:r>
            <a:endParaRPr lang="cs-CZ" altLang="cs-CZ" sz="2400" dirty="0">
              <a:latin typeface="Calibri" pitchFamily="34" charset="0"/>
            </a:endParaRPr>
          </a:p>
          <a:p>
            <a:pPr eaLnBrk="1" hangingPunct="1"/>
            <a:endParaRPr lang="cs-CZ" altLang="cs-CZ" dirty="0"/>
          </a:p>
        </p:txBody>
      </p:sp>
      <p:sp>
        <p:nvSpPr>
          <p:cNvPr id="21510" name="TextovéPole 4"/>
          <p:cNvSpPr txBox="1">
            <a:spLocks noChangeArrowheads="1"/>
          </p:cNvSpPr>
          <p:nvPr/>
        </p:nvSpPr>
        <p:spPr bwMode="auto">
          <a:xfrm>
            <a:off x="2411413" y="5949950"/>
            <a:ext cx="2632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 dirty="0">
                <a:latin typeface="Calibri" pitchFamily="34" charset="0"/>
              </a:rPr>
              <a:t>2</a:t>
            </a:r>
          </a:p>
        </p:txBody>
      </p:sp>
      <p:sp>
        <p:nvSpPr>
          <p:cNvPr id="8" name="Tlačítko akce: Domů 7">
            <a:hlinkClick r:id="rId5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77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3"/>
          <p:cNvSpPr>
            <a:spLocks noGrp="1"/>
          </p:cNvSpPr>
          <p:nvPr>
            <p:ph type="title"/>
          </p:nvPr>
        </p:nvSpPr>
        <p:spPr>
          <a:xfrm>
            <a:off x="942676" y="116632"/>
            <a:ext cx="7772400" cy="1570186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sz="31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2"/>
              </a:rPr>
              <a:t>Karel IV.</a:t>
            </a:r>
            <a:r>
              <a:rPr lang="cs-CZ" alt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alt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altLang="cs-CZ" sz="22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římský císař  (1355) </a:t>
            </a:r>
            <a:br>
              <a:rPr lang="cs-CZ" altLang="cs-CZ" sz="22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altLang="cs-CZ" sz="22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český (1347), římsko-německý, italský a burgundský král</a:t>
            </a:r>
            <a:br>
              <a:rPr lang="cs-CZ" altLang="cs-CZ" sz="22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altLang="cs-CZ" sz="22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hrabě lucemburský a markrabě moravský</a:t>
            </a:r>
            <a:endParaRPr lang="cs-CZ" altLang="cs-CZ" sz="2200" dirty="0" smtClean="0">
              <a:solidFill>
                <a:srgbClr val="7F7F7F"/>
              </a:solidFill>
            </a:endParaRPr>
          </a:p>
        </p:txBody>
      </p:sp>
      <p:pic>
        <p:nvPicPr>
          <p:cNvPr id="12" name="Zástupný symbol pro obsah 11" descr="Kaja4Gelnhausenkodex[1]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860032" y="1844824"/>
            <a:ext cx="3351897" cy="4536504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4581" name="TextovéPole 13"/>
          <p:cNvSpPr txBox="1">
            <a:spLocks noChangeArrowheads="1"/>
          </p:cNvSpPr>
          <p:nvPr/>
        </p:nvSpPr>
        <p:spPr bwMode="auto">
          <a:xfrm>
            <a:off x="3419475" y="5805488"/>
            <a:ext cx="3429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14</a:t>
            </a:r>
          </a:p>
        </p:txBody>
      </p:sp>
      <p:sp>
        <p:nvSpPr>
          <p:cNvPr id="24582" name="TextovéPole 14"/>
          <p:cNvSpPr txBox="1">
            <a:spLocks noChangeArrowheads="1"/>
          </p:cNvSpPr>
          <p:nvPr/>
        </p:nvSpPr>
        <p:spPr bwMode="auto">
          <a:xfrm>
            <a:off x="7883214" y="5806301"/>
            <a:ext cx="2632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 dirty="0" smtClean="0">
                <a:latin typeface="Calibri" pitchFamily="34" charset="0"/>
              </a:rPr>
              <a:t>4</a:t>
            </a:r>
            <a:endParaRPr lang="cs-CZ" altLang="cs-CZ" sz="1200" dirty="0">
              <a:latin typeface="Calibri" pitchFamily="34" charset="0"/>
            </a:endParaRPr>
          </a:p>
        </p:txBody>
      </p:sp>
      <p:pic>
        <p:nvPicPr>
          <p:cNvPr id="9" name="Picture 2" descr="Soubor:Charles IV-John Ocko votive picture-fragment.jpg">
            <a:hlinkClick r:id="rId4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844824"/>
            <a:ext cx="3096344" cy="4523683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TextovéPole 14"/>
          <p:cNvSpPr txBox="1">
            <a:spLocks noChangeArrowheads="1"/>
          </p:cNvSpPr>
          <p:nvPr/>
        </p:nvSpPr>
        <p:spPr bwMode="auto">
          <a:xfrm>
            <a:off x="3835089" y="5806301"/>
            <a:ext cx="2632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 dirty="0">
                <a:latin typeface="Calibri" pitchFamily="34" charset="0"/>
              </a:rPr>
              <a:t>3</a:t>
            </a:r>
          </a:p>
        </p:txBody>
      </p:sp>
      <p:sp>
        <p:nvSpPr>
          <p:cNvPr id="14" name="Tlačítko akce: Domů 13">
            <a:hlinkClick r:id="rId6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55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3"/>
          <p:cNvSpPr>
            <a:spLocks noGrp="1"/>
          </p:cNvSpPr>
          <p:nvPr>
            <p:ph type="title"/>
          </p:nvPr>
        </p:nvSpPr>
        <p:spPr>
          <a:xfrm>
            <a:off x="611188" y="274638"/>
            <a:ext cx="4681537" cy="490537"/>
          </a:xfrm>
        </p:spPr>
        <p:txBody>
          <a:bodyPr>
            <a:noAutofit/>
          </a:bodyPr>
          <a:lstStyle/>
          <a:p>
            <a:pPr algn="ctr"/>
            <a:r>
              <a:rPr lang="cs-CZ" alt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Noc na Karlštejně, muzikál</a:t>
            </a:r>
          </a:p>
        </p:txBody>
      </p:sp>
      <p:pic>
        <p:nvPicPr>
          <p:cNvPr id="6" name="Picture 2" descr="Soubor:Burgkarlstein02.jpg">
            <a:hlinkClick r:id="rId2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552" y="908720"/>
            <a:ext cx="4911210" cy="4752528"/>
          </a:xfrm>
          <a:prstGeom prst="round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5604" name="Obdélník 11"/>
          <p:cNvSpPr>
            <a:spLocks noChangeArrowheads="1"/>
          </p:cNvSpPr>
          <p:nvPr/>
        </p:nvSpPr>
        <p:spPr bwMode="auto">
          <a:xfrm>
            <a:off x="827088" y="5516563"/>
            <a:ext cx="43942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cs-CZ" altLang="cs-CZ" sz="1400">
              <a:latin typeface="Calibri" pitchFamily="34" charset="0"/>
              <a:hlinkClick r:id="rId4"/>
            </a:endParaRPr>
          </a:p>
          <a:p>
            <a:pPr algn="ctr" eaLnBrk="1" hangingPunct="1"/>
            <a:r>
              <a:rPr lang="cs-CZ" altLang="cs-CZ" sz="1200">
                <a:latin typeface="Calibri" pitchFamily="34" charset="0"/>
                <a:hlinkClick r:id="rId4"/>
              </a:rPr>
              <a:t>http://www.youtube.com/watch?v=nFHpKxccS-0</a:t>
            </a:r>
            <a:endParaRPr lang="cs-CZ" altLang="cs-CZ" sz="1200">
              <a:latin typeface="Calibri" pitchFamily="34" charset="0"/>
            </a:endParaRPr>
          </a:p>
          <a:p>
            <a:pPr algn="ctr" eaLnBrk="1" hangingPunct="1"/>
            <a:r>
              <a:rPr lang="cs-CZ" altLang="cs-CZ" sz="1200">
                <a:latin typeface="Calibri" pitchFamily="34" charset="0"/>
                <a:hlinkClick r:id="rId5"/>
              </a:rPr>
              <a:t>http://www.youtube.com/watch?v=KrbqWvThRyg&amp;feature=related</a:t>
            </a:r>
            <a:endParaRPr lang="cs-CZ" altLang="cs-CZ" sz="1200">
              <a:latin typeface="Calibri" pitchFamily="34" charset="0"/>
            </a:endParaRPr>
          </a:p>
          <a:p>
            <a:pPr eaLnBrk="1" hangingPunct="1"/>
            <a:endParaRPr lang="cs-CZ" altLang="cs-CZ" sz="1400">
              <a:latin typeface="Calibri" pitchFamily="34" charset="0"/>
            </a:endParaRPr>
          </a:p>
          <a:p>
            <a:pPr eaLnBrk="1" hangingPunct="1"/>
            <a:endParaRPr lang="cs-CZ" altLang="cs-CZ" sz="1400">
              <a:latin typeface="Calibri" pitchFamily="34" charset="0"/>
            </a:endParaRPr>
          </a:p>
          <a:p>
            <a:pPr eaLnBrk="1" hangingPunct="1"/>
            <a:endParaRPr lang="cs-CZ" altLang="cs-CZ" sz="1400">
              <a:latin typeface="Calibri" pitchFamily="34" charset="0"/>
            </a:endParaRPr>
          </a:p>
          <a:p>
            <a:pPr eaLnBrk="1" hangingPunct="1"/>
            <a:endParaRPr lang="cs-CZ" altLang="cs-CZ" sz="1400">
              <a:latin typeface="Calibri" pitchFamily="34" charset="0"/>
            </a:endParaRPr>
          </a:p>
        </p:txBody>
      </p:sp>
      <p:pic>
        <p:nvPicPr>
          <p:cNvPr id="25605" name="Picture 6" descr="Soubor:Charles-University-symbol-2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557338"/>
            <a:ext cx="3095625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TextovéPole 7"/>
          <p:cNvSpPr txBox="1">
            <a:spLocks noChangeArrowheads="1"/>
          </p:cNvSpPr>
          <p:nvPr/>
        </p:nvSpPr>
        <p:spPr bwMode="auto">
          <a:xfrm>
            <a:off x="5867400" y="4724400"/>
            <a:ext cx="3095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cs-CZ" altLang="cs-CZ" sz="2000">
                <a:latin typeface="Calibri" pitchFamily="34" charset="0"/>
              </a:rPr>
              <a:t>Pečeť Univerzity Karlovy</a:t>
            </a:r>
          </a:p>
        </p:txBody>
      </p:sp>
      <p:sp>
        <p:nvSpPr>
          <p:cNvPr id="25607" name="TextovéPole 10"/>
          <p:cNvSpPr txBox="1">
            <a:spLocks noChangeArrowheads="1"/>
          </p:cNvSpPr>
          <p:nvPr/>
        </p:nvSpPr>
        <p:spPr bwMode="auto">
          <a:xfrm>
            <a:off x="4787900" y="5229225"/>
            <a:ext cx="2632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 dirty="0">
                <a:solidFill>
                  <a:schemeClr val="bg1"/>
                </a:solidFill>
                <a:latin typeface="Calibri" pitchFamily="34" charset="0"/>
              </a:rPr>
              <a:t>5</a:t>
            </a:r>
          </a:p>
        </p:txBody>
      </p:sp>
      <p:sp>
        <p:nvSpPr>
          <p:cNvPr id="25608" name="TextovéPole 11"/>
          <p:cNvSpPr txBox="1">
            <a:spLocks noChangeArrowheads="1"/>
          </p:cNvSpPr>
          <p:nvPr/>
        </p:nvSpPr>
        <p:spPr bwMode="auto">
          <a:xfrm>
            <a:off x="8172450" y="4437063"/>
            <a:ext cx="2632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cs-CZ" altLang="cs-CZ" sz="1200" dirty="0">
                <a:latin typeface="Calibri" pitchFamily="34" charset="0"/>
              </a:rPr>
              <a:t>6</a:t>
            </a:r>
          </a:p>
        </p:txBody>
      </p:sp>
      <p:sp>
        <p:nvSpPr>
          <p:cNvPr id="10" name="Tlačítko akce: Domů 9">
            <a:hlinkClick r:id="rId8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87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605px-Praha,_Katedrála,_JV_01[1]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30645" y="102865"/>
            <a:ext cx="6663435" cy="6597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7507489" y="6442501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8" name="Tlačítko akce: Domů 7">
            <a:hlinkClick r:id="rId4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02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St Vitus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63058"/>
            <a:ext cx="8949934" cy="5962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8802240" y="6093296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20407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401px-Interior_of_St._Vitus_Cathedral_Prague_01[1]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11759" y="111465"/>
            <a:ext cx="4423743" cy="66080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6485773" y="6304002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8" name="Tlačítko akce: Domů 7">
            <a:hlinkClick r:id="rId4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29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642350" cy="649287"/>
          </a:xfrm>
        </p:spPr>
        <p:txBody>
          <a:bodyPr>
            <a:noAutofit/>
          </a:bodyPr>
          <a:lstStyle/>
          <a:p>
            <a:pPr algn="ctr"/>
            <a:r>
              <a:rPr lang="cs-CZ" altLang="cs-CZ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Světská hudba, poslech – inspirace pro zpěv, tanec, instrumentaci</a:t>
            </a:r>
            <a:endParaRPr lang="cs-CZ" altLang="cs-CZ" sz="2400" dirty="0" smtClean="0">
              <a:solidFill>
                <a:schemeClr val="tx1"/>
              </a:solidFill>
            </a:endParaRPr>
          </a:p>
        </p:txBody>
      </p:sp>
      <p:sp>
        <p:nvSpPr>
          <p:cNvPr id="2765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650" y="908050"/>
            <a:ext cx="7561263" cy="583406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Žákovská koleda</a:t>
            </a:r>
            <a:endParaRPr lang="cs-CZ" altLang="cs-CZ" sz="240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  <a:hlinkClick r:id="rId2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2"/>
              </a:rPr>
              <a:t>http://www.youtube.com/watch?v=UNzUwO75pKc</a:t>
            </a:r>
            <a:endParaRPr lang="cs-CZ" alt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Růžička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http://www.youtube.com/watch?v=4CkaVhVBejg&amp;feature=relate</a:t>
            </a:r>
            <a:endParaRPr lang="cs-CZ" alt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Santa Maria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4"/>
              </a:rPr>
              <a:t>http://www.youtube.com/watch?v=3XK7rI-iBJ4</a:t>
            </a:r>
            <a:endParaRPr lang="cs-CZ" alt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5"/>
              </a:rPr>
              <a:t>http://www.youtube.com/watch?v=wd8ONlCnnu0</a:t>
            </a:r>
            <a:endParaRPr lang="cs-CZ" alt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6"/>
              </a:rPr>
              <a:t>http://www.youtube.com/watch?v=7J-9tebsHwE</a:t>
            </a:r>
            <a:endParaRPr lang="cs-CZ" alt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Tourdeon</a:t>
            </a: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7"/>
              </a:rPr>
              <a:t>http://www.youtube.com/watch?v=O2RaPZQQh5I&amp;feature=results_main&amp;playnext=1&amp;list=PL54BDCE34A974D46D</a:t>
            </a:r>
            <a:endParaRPr lang="cs-CZ" alt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Margot</a:t>
            </a: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5" name="Tlačítko akce: Domů 4">
            <a:hlinkClick r:id="rId8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59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88720" cy="562074"/>
          </a:xfrm>
        </p:spPr>
        <p:txBody>
          <a:bodyPr>
            <a:noAutofit/>
          </a:bodyPr>
          <a:lstStyle/>
          <a:p>
            <a:pPr algn="ctr"/>
            <a:r>
              <a:rPr lang="cs-CZ" sz="2800" b="1" spc="300" dirty="0" smtClean="0">
                <a:latin typeface="Calibri" panose="020F0502020204030204" pitchFamily="34" charset="0"/>
              </a:rPr>
              <a:t>RENESANCE</a:t>
            </a:r>
            <a:endParaRPr lang="cs-CZ" sz="2800" b="1" spc="3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331640" y="980727"/>
            <a:ext cx="6840760" cy="56886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1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literátská bratrstva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společnosti hudbymilovných zájemců (měšťané, řemeslníci)</a:t>
            </a:r>
          </a:p>
          <a:p>
            <a:pPr marL="0" indent="0">
              <a:buNone/>
            </a:pPr>
            <a:endParaRPr lang="cs-CZ" sz="2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humanisté kolem Karlovy Univerzity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</a:t>
            </a:r>
            <a:r>
              <a:rPr lang="cs-CZ" sz="2400" dirty="0" smtClean="0">
                <a:latin typeface="Calibri" panose="020F0502020204030204" pitchFamily="34" charset="0"/>
                <a:hlinkClick r:id="rId2" action="ppaction://hlinksldjump"/>
              </a:rPr>
              <a:t>Jan Campanus Vodňanský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šlechtické kapely</a:t>
            </a:r>
          </a:p>
          <a:p>
            <a:pPr marL="0" indent="0">
              <a:buNone/>
            </a:pPr>
            <a:r>
              <a:rPr lang="pl-PL" sz="2400" dirty="0" smtClean="0">
                <a:latin typeface="Calibri" panose="020F0502020204030204" pitchFamily="34" charset="0"/>
              </a:rPr>
              <a:t>    Kryštof </a:t>
            </a:r>
            <a:r>
              <a:rPr lang="pl-PL" sz="2400" dirty="0">
                <a:latin typeface="Calibri" panose="020F0502020204030204" pitchFamily="34" charset="0"/>
              </a:rPr>
              <a:t>Harant z Polžic a </a:t>
            </a:r>
            <a:r>
              <a:rPr lang="pl-PL" sz="2400" dirty="0" smtClean="0">
                <a:latin typeface="Calibri" panose="020F0502020204030204" pitchFamily="34" charset="0"/>
              </a:rPr>
              <a:t>Bezdružic</a:t>
            </a:r>
          </a:p>
          <a:p>
            <a:pPr marL="0" indent="0">
              <a:buNone/>
            </a:pPr>
            <a:r>
              <a:rPr lang="pl-PL" sz="2400" dirty="0">
                <a:latin typeface="Calibri" panose="020F0502020204030204" pitchFamily="34" charset="0"/>
              </a:rPr>
              <a:t> </a:t>
            </a:r>
            <a:r>
              <a:rPr lang="pl-PL" sz="2400" dirty="0" smtClean="0">
                <a:latin typeface="Calibri" panose="020F0502020204030204" pitchFamily="34" charset="0"/>
              </a:rPr>
              <a:t>   </a:t>
            </a:r>
            <a:r>
              <a:rPr lang="pl-PL" sz="2000" dirty="0" smtClean="0">
                <a:latin typeface="Calibri" panose="020F0502020204030204" pitchFamily="34" charset="0"/>
              </a:rPr>
              <a:t>skladatel, šlechtic, vlastnil kapelu na hradě Pecka</a:t>
            </a:r>
          </a:p>
          <a:p>
            <a:pPr marL="0" indent="0">
              <a:buNone/>
            </a:pPr>
            <a:endParaRPr lang="pl-PL" sz="2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 smtClean="0">
                <a:latin typeface="Calibri" panose="020F0502020204030204" pitchFamily="34" charset="0"/>
              </a:rPr>
              <a:t>Jan Blahoslav</a:t>
            </a:r>
          </a:p>
          <a:p>
            <a:pPr marL="0" indent="0">
              <a:buNone/>
            </a:pPr>
            <a:r>
              <a:rPr lang="pl-PL" sz="2000" dirty="0" smtClean="0">
                <a:latin typeface="Calibri" panose="020F0502020204030204" pitchFamily="34" charset="0"/>
              </a:rPr>
              <a:t>     vydával kancionály – sborníky duchovních písní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93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3"/>
          <p:cNvSpPr>
            <a:spLocks noGrp="1"/>
          </p:cNvSpPr>
          <p:nvPr>
            <p:ph type="title"/>
          </p:nvPr>
        </p:nvSpPr>
        <p:spPr>
          <a:xfrm>
            <a:off x="250825" y="188913"/>
            <a:ext cx="8642350" cy="1008062"/>
          </a:xfrm>
        </p:spPr>
        <p:txBody>
          <a:bodyPr>
            <a:normAutofit/>
          </a:bodyPr>
          <a:lstStyle/>
          <a:p>
            <a:pPr algn="ctr"/>
            <a:r>
              <a:rPr lang="cs-CZ" altLang="cs-CZ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Úkol č. 1: vyber správnou odpověď – skladba </a:t>
            </a:r>
            <a:r>
              <a:rPr lang="cs-CZ" altLang="cs-CZ" sz="24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altLang="cs-CZ" sz="24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cs-CZ" altLang="cs-CZ" sz="2400" dirty="0" smtClean="0">
              <a:solidFill>
                <a:srgbClr val="7F7F7F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675" cy="4357688"/>
          </a:xfrm>
        </p:spPr>
        <p:txBody>
          <a:bodyPr/>
          <a:lstStyle/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duchovní   </a:t>
            </a:r>
          </a:p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jednohlasá</a:t>
            </a:r>
          </a:p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bez doprovodu</a:t>
            </a:r>
          </a:p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latinsky</a:t>
            </a:r>
          </a:p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93725" indent="-457200"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doba vzniku→ </a:t>
            </a:r>
          </a:p>
          <a:p>
            <a:pPr marL="593725" indent="-457200">
              <a:buFont typeface="Wingdings 2" pitchFamily="18" charset="2"/>
              <a:buNone/>
            </a:pPr>
            <a:r>
              <a:rPr lang="cs-CZ" altLang="cs-CZ" sz="3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16. století</a:t>
            </a:r>
          </a:p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93725" indent="-457200"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93725" indent="-457200">
              <a:lnSpc>
                <a:spcPct val="150000"/>
              </a:lnSpc>
              <a:buFont typeface="Wingdings 2" pitchFamily="18" charset="2"/>
              <a:buNone/>
            </a:pPr>
            <a:endParaRPr lang="cs-CZ" altLang="cs-CZ" sz="2400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675" cy="4429472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světská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vícehlasá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 doprovodem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česky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skladba je zpívána jako</a:t>
            </a:r>
          </a:p>
          <a:p>
            <a:pPr>
              <a:buFont typeface="Wingdings 2" pitchFamily="18" charset="2"/>
              <a:buNone/>
            </a:pPr>
            <a:r>
              <a:rPr lang="cs-CZ" altLang="cs-CZ" sz="3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kánon</a:t>
            </a:r>
          </a:p>
          <a:p>
            <a:pPr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251520" y="765175"/>
            <a:ext cx="858871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cs-CZ" altLang="cs-CZ" sz="3400" dirty="0" smtClean="0">
                <a:solidFill>
                  <a:srgbClr val="C00000"/>
                </a:solidFill>
                <a:latin typeface="Calibri" pitchFamily="34" charset="0"/>
              </a:rPr>
              <a:t>Jan </a:t>
            </a:r>
            <a:r>
              <a:rPr lang="cs-CZ" altLang="cs-CZ" sz="3400" dirty="0">
                <a:solidFill>
                  <a:srgbClr val="C00000"/>
                </a:solidFill>
                <a:latin typeface="Calibri" pitchFamily="34" charset="0"/>
              </a:rPr>
              <a:t>Campanus Vodňanský: </a:t>
            </a:r>
            <a:r>
              <a:rPr lang="cs-CZ" altLang="cs-CZ" sz="3400" dirty="0" err="1">
                <a:solidFill>
                  <a:srgbClr val="C00000"/>
                </a:solidFill>
                <a:latin typeface="Calibri" pitchFamily="34" charset="0"/>
              </a:rPr>
              <a:t>Rorando</a:t>
            </a:r>
            <a:r>
              <a:rPr lang="cs-CZ" altLang="cs-CZ" sz="3400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altLang="cs-CZ" sz="3400" dirty="0" err="1">
                <a:solidFill>
                  <a:srgbClr val="C00000"/>
                </a:solidFill>
                <a:latin typeface="Calibri" pitchFamily="34" charset="0"/>
              </a:rPr>
              <a:t>coeli</a:t>
            </a:r>
            <a:r>
              <a:rPr lang="cs-CZ" altLang="cs-CZ" sz="3400" dirty="0">
                <a:solidFill>
                  <a:srgbClr val="C00000"/>
                </a:solidFill>
                <a:latin typeface="Calibri" pitchFamily="34" charset="0"/>
              </a:rPr>
              <a:t> </a:t>
            </a:r>
            <a:endParaRPr lang="cs-CZ" altLang="cs-CZ" sz="3400" dirty="0"/>
          </a:p>
        </p:txBody>
      </p:sp>
      <p:sp>
        <p:nvSpPr>
          <p:cNvPr id="10" name="Tlačítko akce: Domů 9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lačítko akce: Informace 1">
            <a:hlinkClick r:id="rId3" action="ppaction://hlinksldjump" highlightClick="1"/>
          </p:cNvPr>
          <p:cNvSpPr/>
          <p:nvPr/>
        </p:nvSpPr>
        <p:spPr>
          <a:xfrm>
            <a:off x="8308325" y="6279939"/>
            <a:ext cx="240753" cy="19717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267744" y="6184433"/>
            <a:ext cx="37197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dirty="0" err="1" smtClean="0">
                <a:latin typeface="Calibri" panose="020F0502020204030204" pitchFamily="34" charset="0"/>
              </a:rPr>
              <a:t>Zikmund</a:t>
            </a:r>
            <a:r>
              <a:rPr lang="de-DE" sz="2000" dirty="0" smtClean="0">
                <a:latin typeface="Calibri" panose="020F0502020204030204" pitchFamily="34" charset="0"/>
              </a:rPr>
              <a:t> Winter</a:t>
            </a:r>
            <a:r>
              <a:rPr lang="cs-CZ" sz="2000" dirty="0" smtClean="0">
                <a:latin typeface="Calibri" panose="020F0502020204030204" pitchFamily="34" charset="0"/>
              </a:rPr>
              <a:t>: </a:t>
            </a:r>
            <a:r>
              <a:rPr lang="de-DE" sz="2000" dirty="0" err="1" smtClean="0">
                <a:latin typeface="Calibri" panose="020F0502020204030204" pitchFamily="34" charset="0"/>
              </a:rPr>
              <a:t>Mistr</a:t>
            </a:r>
            <a:r>
              <a:rPr lang="de-DE" sz="2000" dirty="0" smtClean="0">
                <a:latin typeface="Calibri" panose="020F0502020204030204" pitchFamily="34" charset="0"/>
              </a:rPr>
              <a:t> </a:t>
            </a:r>
            <a:r>
              <a:rPr lang="de-DE" sz="2000" dirty="0" err="1">
                <a:latin typeface="Calibri" panose="020F0502020204030204" pitchFamily="34" charset="0"/>
              </a:rPr>
              <a:t>Kampanus</a:t>
            </a:r>
            <a:r>
              <a:rPr lang="de-DE" sz="2000" dirty="0">
                <a:latin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040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268760"/>
          </a:xfrm>
        </p:spPr>
        <p:txBody>
          <a:bodyPr>
            <a:noAutofit/>
          </a:bodyPr>
          <a:lstStyle/>
          <a:p>
            <a:pPr algn="ctr"/>
            <a:r>
              <a:rPr lang="cs-CZ" sz="2800" spc="3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RENESANCE</a:t>
            </a:r>
            <a:r>
              <a:rPr lang="cs-CZ" sz="2800" b="1" spc="300" dirty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sz="2800" b="1" spc="300" dirty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cs-CZ" sz="2800" b="1" spc="300" dirty="0">
              <a:solidFill>
                <a:srgbClr val="7F7F7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611560" y="980728"/>
            <a:ext cx="8064896" cy="5589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poslech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Jan Campanus Vodňanský: </a:t>
            </a:r>
            <a:r>
              <a:rPr lang="cs-CZ" sz="2400" dirty="0" err="1" smtClean="0">
                <a:latin typeface="Calibri" pitchFamily="34" charset="0"/>
                <a:hlinkClick r:id="rId3"/>
              </a:rPr>
              <a:t>Rorando</a:t>
            </a:r>
            <a:r>
              <a:rPr lang="cs-CZ" sz="2400" dirty="0" smtClean="0">
                <a:latin typeface="Calibri" pitchFamily="34" charset="0"/>
                <a:hlinkClick r:id="rId3"/>
              </a:rPr>
              <a:t> </a:t>
            </a:r>
            <a:r>
              <a:rPr lang="cs-CZ" sz="2400" dirty="0" err="1" smtClean="0">
                <a:latin typeface="Calibri" pitchFamily="34" charset="0"/>
                <a:hlinkClick r:id="rId3"/>
              </a:rPr>
              <a:t>coeli</a:t>
            </a:r>
            <a:r>
              <a:rPr lang="cs-CZ" sz="2400" dirty="0" smtClean="0">
                <a:latin typeface="Calibri" pitchFamily="34" charset="0"/>
                <a:hlinkClick r:id="rId3"/>
              </a:rPr>
              <a:t>    </a:t>
            </a: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700" dirty="0" smtClean="0">
                <a:latin typeface="Calibri" pitchFamily="34" charset="0"/>
              </a:rPr>
              <a:t>Bambini di Praga						      1.58 </a:t>
            </a:r>
            <a:r>
              <a:rPr lang="cs-CZ" sz="1700" dirty="0">
                <a:latin typeface="Calibri" pitchFamily="34" charset="0"/>
              </a:rPr>
              <a:t>min</a:t>
            </a:r>
          </a:p>
          <a:p>
            <a:pPr>
              <a:buNone/>
            </a:pPr>
            <a:endParaRPr lang="cs-CZ" sz="1700" dirty="0" smtClean="0">
              <a:latin typeface="Calibri" pitchFamily="34" charset="0"/>
            </a:endParaRPr>
          </a:p>
          <a:p>
            <a:pPr marL="0" indent="0">
              <a:buNone/>
            </a:pPr>
            <a:endParaRPr lang="cs-CZ" sz="1700" dirty="0" smtClean="0">
              <a:latin typeface="Calibri" pitchFamily="34" charset="0"/>
            </a:endParaRPr>
          </a:p>
          <a:p>
            <a:pPr marL="0" indent="0">
              <a:buNone/>
            </a:pPr>
            <a:endParaRPr lang="cs-CZ" sz="1700" dirty="0">
              <a:latin typeface="Calibri" pitchFamily="34" charset="0"/>
            </a:endParaRPr>
          </a:p>
          <a:p>
            <a:pPr marL="0" indent="0">
              <a:buNone/>
            </a:pPr>
            <a:endParaRPr lang="cs-CZ" sz="1700" dirty="0" smtClean="0"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700" dirty="0" smtClean="0">
                <a:latin typeface="Calibri" pitchFamily="34" charset="0"/>
              </a:rPr>
              <a:t>	</a:t>
            </a:r>
            <a:endParaRPr lang="cs-CZ" sz="29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Kryštof Harant z </a:t>
            </a:r>
            <a:r>
              <a:rPr lang="cs-CZ" sz="2400" dirty="0" err="1" smtClean="0">
                <a:latin typeface="Calibri" pitchFamily="34" charset="0"/>
              </a:rPr>
              <a:t>Polžic</a:t>
            </a:r>
            <a:r>
              <a:rPr lang="cs-CZ" sz="2400" dirty="0" smtClean="0">
                <a:latin typeface="Calibri" pitchFamily="34" charset="0"/>
              </a:rPr>
              <a:t> a Bezdružic: </a:t>
            </a:r>
            <a:r>
              <a:rPr lang="cs-CZ" sz="2400" dirty="0" err="1" smtClean="0">
                <a:latin typeface="Calibri" pitchFamily="34" charset="0"/>
                <a:hlinkClick r:id="rId4"/>
              </a:rPr>
              <a:t>Qui</a:t>
            </a:r>
            <a:r>
              <a:rPr lang="cs-CZ" sz="2400" dirty="0" smtClean="0">
                <a:latin typeface="Calibri" pitchFamily="34" charset="0"/>
                <a:hlinkClick r:id="rId4"/>
              </a:rPr>
              <a:t> </a:t>
            </a:r>
            <a:r>
              <a:rPr lang="cs-CZ" sz="2400" dirty="0" err="1" smtClean="0">
                <a:latin typeface="Calibri" pitchFamily="34" charset="0"/>
                <a:hlinkClick r:id="rId4"/>
              </a:rPr>
              <a:t>confidunt</a:t>
            </a:r>
            <a:r>
              <a:rPr lang="cs-CZ" sz="2400" dirty="0" smtClean="0">
                <a:latin typeface="Calibri" pitchFamily="34" charset="0"/>
                <a:hlinkClick r:id="rId4"/>
              </a:rPr>
              <a:t> in Domino </a:t>
            </a: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700" dirty="0" smtClean="0">
                <a:latin typeface="Calibri" pitchFamily="34" charset="0"/>
              </a:rPr>
              <a:t>Pražský komorní sbor, sbormistr Jaroslav Brych</a:t>
            </a:r>
            <a:r>
              <a:rPr lang="cs-CZ" sz="1700" dirty="0">
                <a:latin typeface="Calibri" pitchFamily="34" charset="0"/>
              </a:rPr>
              <a:t>	</a:t>
            </a:r>
            <a:r>
              <a:rPr lang="cs-CZ" sz="1700" dirty="0" smtClean="0">
                <a:latin typeface="Calibri" pitchFamily="34" charset="0"/>
              </a:rPr>
              <a:t>		       4.10 min</a:t>
            </a:r>
          </a:p>
          <a:p>
            <a:endParaRPr lang="cs-CZ" sz="12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Calibri" pitchFamily="34" charset="0"/>
              </a:rPr>
              <a:t>	</a:t>
            </a:r>
            <a:endParaRPr lang="cs-CZ" sz="1200" dirty="0" smtClean="0"/>
          </a:p>
          <a:p>
            <a:pPr>
              <a:buNone/>
            </a:pPr>
            <a:endParaRPr lang="cs-CZ" sz="1200" dirty="0" smtClean="0">
              <a:latin typeface="Calibri" pitchFamily="34" charset="0"/>
            </a:endParaRPr>
          </a:p>
          <a:p>
            <a:endParaRPr lang="cs-CZ" sz="1200" dirty="0" smtClean="0">
              <a:latin typeface="Calibri" pitchFamily="34" charset="0"/>
            </a:endParaRPr>
          </a:p>
          <a:p>
            <a:endParaRPr lang="cs-CZ" sz="1200" dirty="0">
              <a:latin typeface="Calibri" pitchFamily="34" charset="0"/>
            </a:endParaRPr>
          </a:p>
        </p:txBody>
      </p:sp>
      <p:sp>
        <p:nvSpPr>
          <p:cNvPr id="4" name="Tlačítko akce: Domů 3">
            <a:hlinkClick r:id="rId5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33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altLang="cs-CZ" sz="2800" b="1" spc="300" dirty="0" smtClean="0">
                <a:latin typeface="Calibri" pitchFamily="34" charset="0"/>
              </a:rPr>
              <a:t>BAROKO</a:t>
            </a:r>
          </a:p>
        </p:txBody>
      </p:sp>
      <p:sp>
        <p:nvSpPr>
          <p:cNvPr id="23555" name="Rectangle 9"/>
          <p:cNvSpPr>
            <a:spLocks noGrp="1" noChangeArrowheads="1"/>
          </p:cNvSpPr>
          <p:nvPr>
            <p:ph sz="quarter" idx="1"/>
          </p:nvPr>
        </p:nvSpPr>
        <p:spPr>
          <a:xfrm>
            <a:off x="457200" y="620713"/>
            <a:ext cx="8229600" cy="5976937"/>
          </a:xfrm>
        </p:spPr>
        <p:txBody>
          <a:bodyPr/>
          <a:lstStyle/>
          <a:p>
            <a:pPr algn="ctr" eaLnBrk="1" hangingPunct="1">
              <a:buClr>
                <a:srgbClr val="FFC000"/>
              </a:buClr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</a:endParaRPr>
          </a:p>
          <a:p>
            <a:pPr marL="0" indent="0" algn="ctr" eaLnBrk="1" hangingPunct="1">
              <a:buClr>
                <a:srgbClr val="FFC000"/>
              </a:buClr>
              <a:buNone/>
            </a:pPr>
            <a:r>
              <a:rPr lang="cs-CZ" altLang="cs-CZ" sz="2400" dirty="0" smtClean="0">
                <a:latin typeface="Calibri" pitchFamily="34" charset="0"/>
              </a:rPr>
              <a:t> </a:t>
            </a:r>
            <a:r>
              <a:rPr lang="cs-CZ" altLang="cs-CZ" sz="2000" dirty="0" smtClean="0">
                <a:latin typeface="Calibri" pitchFamily="34" charset="0"/>
              </a:rPr>
              <a:t>hudba se rozvíjí díky venkovským kantorům</a:t>
            </a:r>
          </a:p>
          <a:p>
            <a:pPr marL="0" indent="0" algn="ctr" eaLnBrk="1" hangingPunct="1">
              <a:buClr>
                <a:srgbClr val="FFC000"/>
              </a:buClr>
              <a:buNone/>
            </a:pPr>
            <a:endParaRPr lang="cs-CZ" altLang="cs-CZ" sz="24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hlinkClick r:id="rId2" action="ppaction://hlinksldjump"/>
              </a:rPr>
              <a:t>Adam Václav Michna z Otradovic</a:t>
            </a:r>
            <a:endParaRPr lang="cs-CZ" altLang="cs-CZ" sz="24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hlinkClick r:id="rId3" action="ppaction://hlinksldjump"/>
              </a:rPr>
              <a:t>Pavel Josef Vejvanovský</a:t>
            </a:r>
            <a:endParaRPr lang="cs-CZ" altLang="cs-CZ" sz="24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hlinkClick r:id="rId4" action="ppaction://hlinksldjump"/>
              </a:rPr>
              <a:t>Jan </a:t>
            </a:r>
            <a:r>
              <a:rPr lang="cs-CZ" altLang="cs-CZ" sz="2400" dirty="0" err="1" smtClean="0">
                <a:latin typeface="Calibri" pitchFamily="34" charset="0"/>
                <a:hlinkClick r:id="rId4" action="ppaction://hlinksldjump"/>
              </a:rPr>
              <a:t>Dismas</a:t>
            </a:r>
            <a:r>
              <a:rPr lang="cs-CZ" altLang="cs-CZ" sz="2400" dirty="0" smtClean="0">
                <a:latin typeface="Calibri" pitchFamily="34" charset="0"/>
                <a:hlinkClick r:id="rId4" action="ppaction://hlinksldjump"/>
              </a:rPr>
              <a:t> Zelenka</a:t>
            </a:r>
            <a:endParaRPr lang="cs-CZ" altLang="cs-CZ" sz="24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hlinkClick r:id="rId5" action="ppaction://hlinksldjump"/>
              </a:rPr>
              <a:t>Bohuslav Matěj Černohorský</a:t>
            </a:r>
            <a:endParaRPr lang="cs-CZ" altLang="cs-CZ" sz="24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  <a:hlinkClick r:id="rId6" action="ppaction://hlinksldjump"/>
              </a:rPr>
              <a:t>František Václav Míča</a:t>
            </a:r>
            <a:endParaRPr lang="cs-CZ" altLang="cs-CZ" sz="24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Šimon Brixi, 1693–1735</a:t>
            </a:r>
          </a:p>
          <a:p>
            <a:pPr algn="ctr" eaLnBrk="1" hangingPunct="1">
              <a:buClr>
                <a:srgbClr val="66CCFF"/>
              </a:buClr>
              <a:buFont typeface="Wingdings" pitchFamily="2" charset="2"/>
              <a:buChar char="Ø"/>
            </a:pPr>
            <a:endParaRPr lang="cs-CZ" altLang="cs-CZ" sz="2400" dirty="0" smtClean="0">
              <a:latin typeface="Tahoma" pitchFamily="34" charset="0"/>
            </a:endParaRPr>
          </a:p>
        </p:txBody>
      </p:sp>
      <p:sp>
        <p:nvSpPr>
          <p:cNvPr id="4" name="Tlačítko akce: Domů 3">
            <a:hlinkClick r:id="rId7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15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5619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cs-CZ" altLang="cs-CZ" sz="2800" smtClean="0">
                <a:latin typeface="Calibri" pitchFamily="34" charset="0"/>
              </a:rPr>
              <a:t>ADAM VÁCLAV MICHNA z OTRADOVIC, 1600–1676</a:t>
            </a:r>
          </a:p>
        </p:txBody>
      </p:sp>
      <p:pic>
        <p:nvPicPr>
          <p:cNvPr id="8" name="Zástupný symbol pro obsah 7" descr="Adam_michna_z_otradovic[1]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3024336" cy="4536505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sp>
        <p:nvSpPr>
          <p:cNvPr id="24580" name="Zástupný symbol pro obsah 6"/>
          <p:cNvSpPr>
            <a:spLocks noGrp="1"/>
          </p:cNvSpPr>
          <p:nvPr>
            <p:ph sz="quarter" idx="2"/>
          </p:nvPr>
        </p:nvSpPr>
        <p:spPr>
          <a:xfrm>
            <a:off x="4284663" y="908050"/>
            <a:ext cx="4176712" cy="532765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altLang="cs-CZ" sz="2400" dirty="0" smtClean="0">
                <a:latin typeface="Calibri" pitchFamily="34" charset="0"/>
              </a:rPr>
              <a:t>  varhaník, skladatel, básník </a:t>
            </a:r>
          </a:p>
          <a:p>
            <a:pPr>
              <a:spcBef>
                <a:spcPct val="2000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cs-CZ" altLang="cs-CZ" sz="2400" dirty="0" smtClean="0">
                <a:latin typeface="Calibri" pitchFamily="34" charset="0"/>
              </a:rPr>
              <a:t>  působil v Jindřichově Hradci </a:t>
            </a:r>
          </a:p>
          <a:p>
            <a:pPr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	dílo</a:t>
            </a:r>
          </a:p>
          <a:p>
            <a:pPr>
              <a:buClr>
                <a:srgbClr val="66CCFF"/>
              </a:buCl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	</a:t>
            </a:r>
            <a:r>
              <a:rPr lang="cs-CZ" altLang="cs-CZ" sz="2400" dirty="0" smtClean="0">
                <a:solidFill>
                  <a:srgbClr val="FF0000"/>
                </a:solidFill>
                <a:latin typeface="Calibri" pitchFamily="34" charset="0"/>
              </a:rPr>
              <a:t>Česká mariánská muzika</a:t>
            </a:r>
          </a:p>
          <a:p>
            <a:pP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	Loutna Česká</a:t>
            </a:r>
          </a:p>
          <a:p>
            <a:pPr>
              <a:buFont typeface="Wingdings 2" pitchFamily="18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	</a:t>
            </a:r>
            <a:r>
              <a:rPr lang="cs-CZ" altLang="cs-CZ" sz="2400" dirty="0" err="1" smtClean="0">
                <a:latin typeface="Calibri" pitchFamily="34" charset="0"/>
              </a:rPr>
              <a:t>Svatoroční</a:t>
            </a:r>
            <a:r>
              <a:rPr lang="cs-CZ" altLang="cs-CZ" sz="2400" dirty="0" smtClean="0">
                <a:latin typeface="Calibri" pitchFamily="34" charset="0"/>
              </a:rPr>
              <a:t> muzika</a:t>
            </a:r>
          </a:p>
          <a:p>
            <a:pPr>
              <a:buFont typeface="Wingdings 2" pitchFamily="18" charset="2"/>
              <a:buNone/>
            </a:pPr>
            <a:endParaRPr lang="cs-CZ" altLang="cs-CZ" sz="2400" dirty="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altLang="cs-CZ" sz="2000" dirty="0" smtClean="0">
                <a:latin typeface="Calibri" pitchFamily="34" charset="0"/>
              </a:rPr>
              <a:t>	</a:t>
            </a:r>
            <a:r>
              <a:rPr lang="cs-CZ" altLang="cs-CZ" sz="2400" dirty="0" smtClean="0">
                <a:latin typeface="Calibri" pitchFamily="34" charset="0"/>
              </a:rPr>
              <a:t>poslech</a:t>
            </a:r>
            <a:endParaRPr lang="cs-CZ" altLang="cs-CZ" sz="2000" dirty="0" smtClean="0">
              <a:latin typeface="Calibri" pitchFamily="34" charset="0"/>
            </a:endParaRPr>
          </a:p>
          <a:p>
            <a:r>
              <a:rPr lang="cs-CZ" altLang="cs-CZ" sz="2400" dirty="0" smtClean="0">
                <a:latin typeface="Calibri" pitchFamily="34" charset="0"/>
              </a:rPr>
              <a:t>Chtíc, aby spal</a:t>
            </a:r>
          </a:p>
          <a:p>
            <a:r>
              <a:rPr lang="cs-CZ" altLang="cs-CZ" sz="2400" dirty="0" smtClean="0">
                <a:latin typeface="Calibri" pitchFamily="34" charset="0"/>
              </a:rPr>
              <a:t>Nebeští </a:t>
            </a:r>
            <a:r>
              <a:rPr lang="cs-CZ" altLang="cs-CZ" sz="2400" dirty="0" err="1" smtClean="0">
                <a:latin typeface="Calibri" pitchFamily="34" charset="0"/>
              </a:rPr>
              <a:t>kavalérové</a:t>
            </a:r>
            <a:endParaRPr lang="cs-CZ" altLang="cs-CZ" sz="2400" dirty="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endParaRPr lang="cs-CZ" altLang="cs-CZ" sz="2400" dirty="0" smtClean="0"/>
          </a:p>
        </p:txBody>
      </p:sp>
      <p:sp>
        <p:nvSpPr>
          <p:cNvPr id="24581" name="TextovéPole 10"/>
          <p:cNvSpPr txBox="1">
            <a:spLocks noChangeArrowheads="1"/>
          </p:cNvSpPr>
          <p:nvPr/>
        </p:nvSpPr>
        <p:spPr bwMode="auto">
          <a:xfrm>
            <a:off x="3132138" y="5013325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cs-CZ" sz="1200" dirty="0" smtClean="0">
                <a:solidFill>
                  <a:schemeClr val="bg1"/>
                </a:solidFill>
                <a:latin typeface="Calibri" pitchFamily="34" charset="0"/>
              </a:rPr>
              <a:t>10</a:t>
            </a:r>
            <a:endParaRPr lang="cs-CZ" alt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4582" name="TextovéPole 9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95288" y="5661025"/>
            <a:ext cx="3455987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cs-CZ" altLang="cs-CZ" sz="1100">
              <a:latin typeface="Calibri" pitchFamily="34" charset="0"/>
              <a:hlinkClick r:id="rId4"/>
            </a:endParaRPr>
          </a:p>
          <a:p>
            <a:pPr eaLnBrk="1" hangingPunct="1"/>
            <a:r>
              <a:rPr lang="cs-CZ" altLang="cs-CZ" sz="1100">
                <a:latin typeface="Calibri" pitchFamily="34" charset="0"/>
                <a:hlinkClick r:id="rId5"/>
              </a:rPr>
              <a:t>Chti´c aby spal - Michna z Otradovic - Ceske marianske zpevy (Czech Music for the Virgin Mary).mp4 – YouTube</a:t>
            </a:r>
            <a:endParaRPr lang="cs-CZ" altLang="cs-CZ" sz="1100">
              <a:latin typeface="Calibri" pitchFamily="34" charset="0"/>
            </a:endParaRPr>
          </a:p>
          <a:p>
            <a:pPr eaLnBrk="1" hangingPunct="1"/>
            <a:r>
              <a:rPr lang="cs-CZ" altLang="cs-CZ" sz="1100">
                <a:latin typeface="Calibri" pitchFamily="34" charset="0"/>
                <a:hlinkClick r:id="rId6"/>
              </a:rPr>
              <a:t>Simona Mrázová - Loutna česká - Nebeští kavalérové - YouTube</a:t>
            </a:r>
            <a:endParaRPr lang="cs-CZ" altLang="cs-CZ" sz="1100">
              <a:latin typeface="Calibri" pitchFamily="34" charset="0"/>
            </a:endParaRPr>
          </a:p>
          <a:p>
            <a:pPr eaLnBrk="1" hangingPunct="1"/>
            <a:endParaRPr lang="cs-CZ" altLang="cs-CZ" sz="1200">
              <a:latin typeface="Calibri" pitchFamily="34" charset="0"/>
            </a:endParaRPr>
          </a:p>
          <a:p>
            <a:pPr eaLnBrk="1" hangingPunct="1"/>
            <a:endParaRPr lang="cs-CZ" altLang="cs-CZ" sz="1200">
              <a:latin typeface="Calibri" pitchFamily="34" charset="0"/>
            </a:endParaRPr>
          </a:p>
          <a:p>
            <a:pPr eaLnBrk="1" hangingPunct="1"/>
            <a:endParaRPr lang="cs-CZ" altLang="cs-CZ" sz="1200">
              <a:latin typeface="Calibri" pitchFamily="34" charset="0"/>
            </a:endParaRPr>
          </a:p>
        </p:txBody>
      </p:sp>
      <p:sp>
        <p:nvSpPr>
          <p:cNvPr id="10" name="Tlačítko akce: Domů 9">
            <a:hlinkClick r:id="rId7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lačítko akce: Informace 1">
            <a:hlinkClick r:id="rId8" action="ppaction://hlinksldjump" highlightClick="1"/>
          </p:cNvPr>
          <p:cNvSpPr/>
          <p:nvPr/>
        </p:nvSpPr>
        <p:spPr>
          <a:xfrm>
            <a:off x="8354819" y="6264250"/>
            <a:ext cx="161863" cy="21286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02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1008112"/>
          </a:xfrm>
        </p:spPr>
        <p:txBody>
          <a:bodyPr>
            <a:normAutofit/>
          </a:bodyPr>
          <a:lstStyle/>
          <a:p>
            <a:pPr algn="ctr"/>
            <a:r>
              <a:rPr lang="cs-CZ" sz="2800" spc="3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VÁNOČNÍ  ROZTOMILOST</a:t>
            </a:r>
            <a:r>
              <a:rPr lang="cs-CZ" sz="28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sz="28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sz="2400" dirty="0" smtClean="0">
                <a:solidFill>
                  <a:srgbClr val="7F7F7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Úkol č. 2 : po vyslechnutí ukázek doplň rozdílnosti</a:t>
            </a:r>
            <a:endParaRPr lang="cs-CZ" sz="2800" dirty="0">
              <a:solidFill>
                <a:srgbClr val="7F7F7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95536" y="1484784"/>
            <a:ext cx="3733800" cy="762000"/>
          </a:xfrm>
        </p:spPr>
        <p:txBody>
          <a:bodyPr/>
          <a:lstStyle/>
          <a:p>
            <a:pPr algn="ctr"/>
            <a:r>
              <a:rPr lang="cs-CZ" dirty="0" smtClean="0"/>
              <a:t>Noví pěvci madrigalů</a:t>
            </a:r>
            <a:endParaRPr lang="cs-CZ" dirty="0"/>
          </a:p>
          <a:p>
            <a:pPr algn="ctr"/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Musica </a:t>
            </a:r>
            <a:r>
              <a:rPr lang="cs-CZ" dirty="0" err="1"/>
              <a:t>Antiqau</a:t>
            </a:r>
            <a:r>
              <a:rPr lang="cs-CZ" dirty="0"/>
              <a:t> Praga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5536" y="2247900"/>
            <a:ext cx="3816424" cy="3341340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>
                <a:latin typeface="Calibri" panose="020F0502020204030204" pitchFamily="34" charset="0"/>
              </a:rPr>
              <a:t>zpěv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           smíšený sbor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Calibri" panose="020F0502020204030204" pitchFamily="34" charset="0"/>
              </a:rPr>
              <a:t>instrumentace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        flétny, cembalo   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         </a:t>
            </a:r>
            <a:r>
              <a:rPr lang="cs-CZ" sz="2400" dirty="0">
                <a:latin typeface="Calibri" panose="020F0502020204030204" pitchFamily="34" charset="0"/>
              </a:rPr>
              <a:t>smyčce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>
                <a:latin typeface="Calibri" panose="020F0502020204030204" pitchFamily="34" charset="0"/>
              </a:rPr>
              <a:t>tempo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            allegretto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341340"/>
          </a:xfrm>
          <a:ln>
            <a:solidFill>
              <a:schemeClr val="tx2"/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>
                <a:latin typeface="Calibri" panose="020F0502020204030204" pitchFamily="34" charset="0"/>
              </a:rPr>
              <a:t>zpěv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           soprán sólo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>
                <a:latin typeface="Calibri" panose="020F0502020204030204" pitchFamily="34" charset="0"/>
              </a:rPr>
              <a:t>instrumentace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           varhany, housle, viola 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           viola gamba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>
                <a:latin typeface="Calibri" panose="020F0502020204030204" pitchFamily="34" charset="0"/>
              </a:rPr>
              <a:t>tempo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           lento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lačítko akce: Domů 8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lačítko akce: Informace 9">
            <a:hlinkClick r:id="rId3" action="ppaction://hlinksldjump" highlightClick="1"/>
          </p:cNvPr>
          <p:cNvSpPr/>
          <p:nvPr/>
        </p:nvSpPr>
        <p:spPr>
          <a:xfrm>
            <a:off x="8354819" y="6264250"/>
            <a:ext cx="161863" cy="21286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365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5619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cs-CZ" altLang="cs-CZ" sz="2800" dirty="0" smtClean="0">
                <a:latin typeface="Calibri" pitchFamily="34" charset="0"/>
              </a:rPr>
              <a:t>PAVEL  JOSEF  VEJVANOVSKÝ, 1639–1693</a:t>
            </a:r>
          </a:p>
        </p:txBody>
      </p:sp>
      <p:sp>
        <p:nvSpPr>
          <p:cNvPr id="25603" name="Zástupný symbol pro obsah 9"/>
          <p:cNvSpPr>
            <a:spLocks noGrp="1"/>
          </p:cNvSpPr>
          <p:nvPr>
            <p:ph sz="quarter" idx="1"/>
          </p:nvPr>
        </p:nvSpPr>
        <p:spPr>
          <a:xfrm>
            <a:off x="539750" y="765175"/>
            <a:ext cx="8147050" cy="5832475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altLang="cs-CZ" sz="2400" smtClean="0">
                <a:latin typeface="Calibri" pitchFamily="34" charset="0"/>
              </a:rPr>
              <a:t>   dvorní trumpetista kroměřížského zámku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altLang="cs-CZ" sz="2400" smtClean="0">
                <a:latin typeface="Calibri" pitchFamily="34" charset="0"/>
              </a:rPr>
              <a:t>   dómský kapelník chrámu svatého Mořice v Olomouci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altLang="cs-CZ" sz="2400" smtClean="0">
                <a:latin typeface="Calibri" pitchFamily="34" charset="0"/>
              </a:rPr>
              <a:t>   Konzervatoř Pavla Josefa Vejvanovského v Kroměříži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endParaRPr lang="cs-CZ" altLang="cs-CZ" sz="240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altLang="cs-CZ" sz="2400" smtClean="0">
                <a:latin typeface="Calibri" pitchFamily="34" charset="0"/>
              </a:rPr>
              <a:t>	   poslech</a:t>
            </a:r>
          </a:p>
          <a:p>
            <a:pPr>
              <a:buSzPct val="90000"/>
              <a:buFont typeface="Calibri" pitchFamily="34" charset="0"/>
              <a:buChar char="•"/>
            </a:pPr>
            <a:r>
              <a:rPr lang="cs-CZ" altLang="cs-CZ" sz="2400" smtClean="0">
                <a:latin typeface="Calibri" pitchFamily="34" charset="0"/>
              </a:rPr>
              <a:t>   Intrada </a:t>
            </a:r>
          </a:p>
          <a:p>
            <a:pPr>
              <a:buFont typeface="Wingdings 2" pitchFamily="18" charset="2"/>
              <a:buNone/>
            </a:pPr>
            <a:r>
              <a:rPr lang="cs-CZ" altLang="cs-CZ" sz="2400" smtClean="0">
                <a:latin typeface="Calibri" pitchFamily="34" charset="0"/>
              </a:rPr>
              <a:t> 	</a:t>
            </a:r>
            <a:r>
              <a:rPr lang="cs-CZ" altLang="cs-CZ" sz="1200" smtClean="0">
                <a:latin typeface="Calibri" pitchFamily="34" charset="0"/>
                <a:hlinkClick r:id="rId2"/>
              </a:rPr>
              <a:t>Pavel Josef Vejvanovský (1633-1693) XXIV. Intrada, </a:t>
            </a:r>
          </a:p>
          <a:p>
            <a:pPr>
              <a:buFont typeface="Wingdings 2" pitchFamily="18" charset="2"/>
              <a:buNone/>
            </a:pPr>
            <a:r>
              <a:rPr lang="cs-CZ" altLang="cs-CZ" sz="1200" smtClean="0">
                <a:latin typeface="Calibri" pitchFamily="34" charset="0"/>
              </a:rPr>
              <a:t>	</a:t>
            </a:r>
            <a:r>
              <a:rPr lang="cs-CZ" altLang="cs-CZ" sz="1200" smtClean="0">
                <a:latin typeface="Calibri" pitchFamily="34" charset="0"/>
                <a:hlinkClick r:id="rId2"/>
              </a:rPr>
              <a:t>Virtuosi di Praga – YouTube</a:t>
            </a:r>
            <a:endParaRPr lang="cs-CZ" altLang="cs-CZ" sz="120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endParaRPr lang="cs-CZ" altLang="cs-CZ" sz="1200" smtClean="0">
              <a:latin typeface="Calibri" pitchFamily="34" charset="0"/>
            </a:endParaRPr>
          </a:p>
          <a:p>
            <a:pPr>
              <a:buSzPct val="88000"/>
              <a:buFont typeface="Calibri" pitchFamily="34" charset="0"/>
              <a:buChar char="•"/>
            </a:pPr>
            <a:r>
              <a:rPr lang="cs-CZ" altLang="cs-CZ" sz="2400" smtClean="0">
                <a:latin typeface="Calibri" pitchFamily="34" charset="0"/>
              </a:rPr>
              <a:t>   Serenáda </a:t>
            </a:r>
          </a:p>
          <a:p>
            <a:pPr>
              <a:buFont typeface="Wingdings 2" pitchFamily="18" charset="2"/>
              <a:buNone/>
            </a:pPr>
            <a:r>
              <a:rPr lang="cs-CZ" altLang="cs-CZ" sz="1200" smtClean="0">
                <a:latin typeface="Calibri" pitchFamily="34" charset="0"/>
              </a:rPr>
              <a:t>	</a:t>
            </a:r>
            <a:r>
              <a:rPr lang="cs-CZ" altLang="cs-CZ" sz="1200" smtClean="0">
                <a:latin typeface="Calibri" pitchFamily="34" charset="0"/>
                <a:hlinkClick r:id="rId3"/>
              </a:rPr>
              <a:t>Pavel Josef Vejvanovský (1633-1693) XXVII. Serenada, </a:t>
            </a:r>
          </a:p>
          <a:p>
            <a:pPr>
              <a:buFont typeface="Wingdings 2" pitchFamily="18" charset="2"/>
              <a:buNone/>
            </a:pPr>
            <a:r>
              <a:rPr lang="cs-CZ" altLang="cs-CZ" sz="1200" smtClean="0">
                <a:latin typeface="Calibri" pitchFamily="34" charset="0"/>
              </a:rPr>
              <a:t>	</a:t>
            </a:r>
            <a:r>
              <a:rPr lang="cs-CZ" altLang="cs-CZ" sz="1200" smtClean="0">
                <a:latin typeface="Calibri" pitchFamily="34" charset="0"/>
                <a:hlinkClick r:id="rId3"/>
              </a:rPr>
              <a:t>Virtuosi di Praga - YouTube</a:t>
            </a:r>
            <a:endParaRPr lang="cs-CZ" altLang="cs-CZ" sz="120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endParaRPr lang="cs-CZ" altLang="cs-CZ" sz="1200" smtClean="0">
              <a:latin typeface="Calibri" pitchFamily="34" charset="0"/>
            </a:endParaRPr>
          </a:p>
          <a:p>
            <a:pPr>
              <a:buFont typeface="Wingdings 2" pitchFamily="18" charset="2"/>
              <a:buNone/>
            </a:pPr>
            <a:endParaRPr lang="cs-CZ" altLang="cs-CZ" sz="2400" smtClean="0">
              <a:latin typeface="Calibri" pitchFamily="34" charset="0"/>
            </a:endParaRPr>
          </a:p>
        </p:txBody>
      </p:sp>
      <p:pic>
        <p:nvPicPr>
          <p:cNvPr id="28675" name="Picture 5" descr="Soubor:Pavel Josef Vejvanovský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2996953"/>
            <a:ext cx="3744416" cy="3110422"/>
          </a:xfrm>
          <a:prstGeom prst="round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</p:spPr>
      </p:pic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1023938" y="43053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cs-CZ" altLang="cs-CZ" sz="2400">
              <a:latin typeface="Tahoma" pitchFamily="34" charset="0"/>
            </a:endParaRPr>
          </a:p>
        </p:txBody>
      </p:sp>
      <p:sp>
        <p:nvSpPr>
          <p:cNvPr id="25606" name="Text Box 10"/>
          <p:cNvSpPr txBox="1">
            <a:spLocks noChangeArrowheads="1"/>
          </p:cNvSpPr>
          <p:nvPr/>
        </p:nvSpPr>
        <p:spPr bwMode="auto">
          <a:xfrm>
            <a:off x="4500563" y="2924175"/>
            <a:ext cx="4175125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cs-CZ" sz="2000">
                <a:solidFill>
                  <a:schemeClr val="tx1"/>
                </a:solidFill>
                <a:latin typeface="Calibri" pitchFamily="34" charset="0"/>
              </a:rPr>
              <a:t>Pamětní deska v Kroměříží </a:t>
            </a:r>
          </a:p>
        </p:txBody>
      </p:sp>
      <p:sp>
        <p:nvSpPr>
          <p:cNvPr id="25607" name="TextovéPole 10"/>
          <p:cNvSpPr txBox="1">
            <a:spLocks noChangeArrowheads="1"/>
          </p:cNvSpPr>
          <p:nvPr/>
        </p:nvSpPr>
        <p:spPr bwMode="auto">
          <a:xfrm>
            <a:off x="7596188" y="5732463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cs-CZ" sz="1200" dirty="0" smtClean="0">
                <a:solidFill>
                  <a:schemeClr val="tx1"/>
                </a:solidFill>
                <a:latin typeface="Calibri" pitchFamily="34" charset="0"/>
              </a:rPr>
              <a:t>11</a:t>
            </a:r>
            <a:endParaRPr lang="cs-CZ" altLang="cs-CZ" sz="12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" name="Tlačítko akce: Domů 9">
            <a:hlinkClick r:id="rId6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lačítko akce: Informace 8">
            <a:hlinkClick r:id="rId7" action="ppaction://hlinksldjump" highlightClick="1"/>
          </p:cNvPr>
          <p:cNvSpPr/>
          <p:nvPr/>
        </p:nvSpPr>
        <p:spPr>
          <a:xfrm>
            <a:off x="8354819" y="6264250"/>
            <a:ext cx="161863" cy="21286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31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642350" cy="1008063"/>
          </a:xfrm>
        </p:spPr>
        <p:txBody>
          <a:bodyPr/>
          <a:lstStyle/>
          <a:p>
            <a:pPr algn="ctr" eaLnBrk="1" hangingPunct="1"/>
            <a:r>
              <a:rPr lang="cs-CZ" sz="2800" smtClean="0">
                <a:latin typeface="Calibri" pitchFamily="34" charset="0"/>
              </a:rPr>
              <a:t>JAN DISMAS ZELENKA, 1679–1745</a:t>
            </a:r>
            <a:r>
              <a:rPr lang="cs-CZ" sz="2800" smtClean="0">
                <a:latin typeface="Tahoma" pitchFamily="34" charset="0"/>
              </a:rPr>
              <a:t/>
            </a:r>
            <a:br>
              <a:rPr lang="cs-CZ" sz="2800" smtClean="0">
                <a:latin typeface="Tahoma" pitchFamily="34" charset="0"/>
              </a:rPr>
            </a:br>
            <a:endParaRPr lang="cs-CZ" sz="2800" smtClean="0">
              <a:latin typeface="Tahoma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836613"/>
            <a:ext cx="8281987" cy="5688012"/>
          </a:xfrm>
        </p:spPr>
        <p:txBody>
          <a:bodyPr/>
          <a:lstStyle/>
          <a:p>
            <a:pPr marL="457200" indent="-457200" eaLnBrk="1" hangingPunct="1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</a:rPr>
              <a:t>působil u dvora v Drážďanech</a:t>
            </a:r>
          </a:p>
          <a:p>
            <a:pPr marL="457200" indent="-457200" eaLnBrk="1" hangingPunct="1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</a:rPr>
              <a:t>studoval v Praze, Vídni, Benátkách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</a:rPr>
              <a:t>   znovuobjevení – Bedřich  Smetana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</a:rPr>
              <a:t>   k jeho poctě se koná festival </a:t>
            </a:r>
            <a:r>
              <a:rPr lang="cs-CZ" sz="2400" dirty="0" err="1" smtClean="0">
                <a:latin typeface="Calibri" pitchFamily="34" charset="0"/>
              </a:rPr>
              <a:t>Podblanický</a:t>
            </a:r>
            <a:r>
              <a:rPr lang="cs-CZ" sz="2400" dirty="0" smtClean="0">
                <a:latin typeface="Calibri" pitchFamily="34" charset="0"/>
              </a:rPr>
              <a:t> hudební podzim </a:t>
            </a:r>
          </a:p>
          <a:p>
            <a:pPr eaLnBrk="1" hangingPunct="1">
              <a:buClr>
                <a:srgbClr val="66CCFF"/>
              </a:buClr>
              <a:buFont typeface="Wingdings" pitchFamily="2" charset="2"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Clr>
                <a:srgbClr val="66CCFF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itchFamily="34" charset="0"/>
              </a:rPr>
              <a:t>	  poslech</a:t>
            </a:r>
          </a:p>
          <a:p>
            <a:pPr eaLnBrk="1" hangingPunct="1">
              <a:lnSpc>
                <a:spcPct val="150000"/>
              </a:lnSpc>
              <a:buClr>
                <a:srgbClr val="FFC000"/>
              </a:buClr>
              <a:buFont typeface="Calibri" pitchFamily="34" charset="0"/>
              <a:buChar char="•"/>
              <a:defRPr/>
            </a:pPr>
            <a:r>
              <a:rPr lang="cs-CZ" sz="2400" dirty="0" smtClean="0">
                <a:latin typeface="Calibri" pitchFamily="34" charset="0"/>
              </a:rPr>
              <a:t>  CUM SANCTO SPIRITU</a:t>
            </a:r>
          </a:p>
          <a:p>
            <a:pPr eaLnBrk="1" hangingPunct="1">
              <a:lnSpc>
                <a:spcPct val="150000"/>
              </a:lnSpc>
              <a:buClr>
                <a:srgbClr val="66CCFF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itchFamily="34" charset="0"/>
              </a:rPr>
              <a:t>	  Mše nejsvětější trojice</a:t>
            </a:r>
          </a:p>
          <a:p>
            <a:pPr eaLnBrk="1" hangingPunct="1">
              <a:buClr>
                <a:srgbClr val="66CCFF"/>
              </a:buClr>
              <a:buFont typeface="Wingdings" pitchFamily="2" charset="2"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buClr>
                <a:srgbClr val="66CCFF"/>
              </a:buClr>
              <a:buFont typeface="Wingdings" pitchFamily="2" charset="2"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buClr>
                <a:srgbClr val="66CCFF"/>
              </a:buClr>
              <a:buFont typeface="Wingdings" pitchFamily="2" charset="2"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buClr>
                <a:srgbClr val="66CCFF"/>
              </a:buClr>
              <a:buFont typeface="Wingdings" pitchFamily="2" charset="2"/>
              <a:buNone/>
              <a:defRPr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9" name="Tlačítko akce: Domů 8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lačítko akce: Informace 9">
            <a:hlinkClick r:id="rId3" action="ppaction://hlinksldjump" highlightClick="1"/>
          </p:cNvPr>
          <p:cNvSpPr/>
          <p:nvPr/>
        </p:nvSpPr>
        <p:spPr>
          <a:xfrm>
            <a:off x="8354819" y="6264250"/>
            <a:ext cx="161863" cy="21286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34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437"/>
          </a:xfrm>
        </p:spPr>
        <p:txBody>
          <a:bodyPr/>
          <a:lstStyle/>
          <a:p>
            <a:pPr algn="ctr"/>
            <a:r>
              <a:rPr lang="cs-CZ" sz="2800" smtClean="0">
                <a:latin typeface="Calibri" pitchFamily="34" charset="0"/>
              </a:rPr>
              <a:t>BOHUSLAV MATĚJ ČERNOHORSKÝ, 1684–1742</a:t>
            </a:r>
          </a:p>
        </p:txBody>
      </p:sp>
      <p:sp>
        <p:nvSpPr>
          <p:cNvPr id="2765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03288" y="1268413"/>
            <a:ext cx="7772400" cy="4500562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Calibri" pitchFamily="34" charset="0"/>
              </a:rPr>
              <a:t>  varhaník, pedagog, kněz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Calibri" pitchFamily="34" charset="0"/>
              </a:rPr>
              <a:t>  působil v Praze, Římě, Padově</a:t>
            </a:r>
          </a:p>
          <a:p>
            <a:pPr eaLnBrk="1" hangingPunct="1">
              <a:lnSpc>
                <a:spcPct val="150000"/>
              </a:lnSpc>
              <a:buClr>
                <a:srgbClr val="66CCFF"/>
              </a:buClr>
              <a:buFontTx/>
              <a:buNone/>
            </a:pPr>
            <a:r>
              <a:rPr lang="cs-CZ" dirty="0" smtClean="0">
                <a:latin typeface="Calibri" pitchFamily="34" charset="0"/>
              </a:rPr>
              <a:t>    </a:t>
            </a:r>
          </a:p>
          <a:p>
            <a:pPr eaLnBrk="1" hangingPunct="1">
              <a:lnSpc>
                <a:spcPct val="150000"/>
              </a:lnSpc>
              <a:buClr>
                <a:srgbClr val="66CCFF"/>
              </a:buClr>
              <a:buFontTx/>
              <a:buNone/>
            </a:pPr>
            <a:r>
              <a:rPr lang="cs-CZ" dirty="0" smtClean="0">
                <a:latin typeface="Calibri" pitchFamily="34" charset="0"/>
              </a:rPr>
              <a:t>    poslech</a:t>
            </a:r>
          </a:p>
          <a:p>
            <a:pPr eaLnBrk="1" hangingPunct="1">
              <a:lnSpc>
                <a:spcPct val="150000"/>
              </a:lnSpc>
              <a:buSzPct val="90000"/>
              <a:buFont typeface="Calibri" pitchFamily="34" charset="0"/>
              <a:buChar char="•"/>
            </a:pPr>
            <a:r>
              <a:rPr lang="cs-CZ" dirty="0" smtClean="0">
                <a:latin typeface="Calibri" pitchFamily="34" charset="0"/>
              </a:rPr>
              <a:t>Regina </a:t>
            </a:r>
            <a:r>
              <a:rPr lang="cs-CZ" dirty="0" err="1" smtClean="0">
                <a:latin typeface="Calibri" pitchFamily="34" charset="0"/>
              </a:rPr>
              <a:t>coeli</a:t>
            </a:r>
            <a:r>
              <a:rPr lang="cs-CZ" dirty="0" smtClean="0">
                <a:latin typeface="Calibri" pitchFamily="34" charset="0"/>
              </a:rPr>
              <a:t> 			</a:t>
            </a: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cs-CZ" dirty="0" smtClean="0">
                <a:latin typeface="Calibri" pitchFamily="34" charset="0"/>
              </a:rPr>
              <a:t>    pro soprán, 8 hlasů, </a:t>
            </a:r>
            <a:r>
              <a:rPr lang="cs-CZ" dirty="0" err="1" smtClean="0">
                <a:latin typeface="Calibri" pitchFamily="34" charset="0"/>
              </a:rPr>
              <a:t>vcl</a:t>
            </a:r>
            <a:r>
              <a:rPr lang="cs-CZ" dirty="0" smtClean="0">
                <a:latin typeface="Calibri" pitchFamily="34" charset="0"/>
              </a:rPr>
              <a:t> a varhany</a:t>
            </a:r>
          </a:p>
          <a:p>
            <a:pPr eaLnBrk="1" hangingPunct="1">
              <a:lnSpc>
                <a:spcPct val="150000"/>
              </a:lnSpc>
            </a:pPr>
            <a:r>
              <a:rPr lang="cs-CZ" dirty="0" err="1" smtClean="0">
                <a:latin typeface="Calibri" pitchFamily="34" charset="0"/>
              </a:rPr>
              <a:t>Laudetur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Jesus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Christus</a:t>
            </a: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cs-CZ" sz="2400" dirty="0" smtClean="0">
                <a:latin typeface="Calibri" pitchFamily="34" charset="0"/>
              </a:rPr>
              <a:t>	</a:t>
            </a:r>
            <a:r>
              <a:rPr lang="cs-CZ" sz="1200" dirty="0" smtClean="0">
                <a:latin typeface="Calibri" pitchFamily="34" charset="0"/>
                <a:hlinkClick r:id="rId2"/>
              </a:rPr>
              <a:t>http://www.youtube.com/watch?v=QzFP3bRyktQ</a:t>
            </a:r>
            <a:endParaRPr lang="cs-CZ" sz="1200" dirty="0" smtClean="0"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8" name="Tlačítko akce: Domů 7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lačítko akce: Informace 8">
            <a:hlinkClick r:id="rId4" action="ppaction://hlinksldjump" highlightClick="1"/>
          </p:cNvPr>
          <p:cNvSpPr/>
          <p:nvPr/>
        </p:nvSpPr>
        <p:spPr>
          <a:xfrm>
            <a:off x="8354819" y="6264250"/>
            <a:ext cx="161863" cy="21286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71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437"/>
          </a:xfrm>
        </p:spPr>
        <p:txBody>
          <a:bodyPr/>
          <a:lstStyle/>
          <a:p>
            <a:pPr algn="ctr"/>
            <a:r>
              <a:rPr lang="cs-CZ" sz="2800" smtClean="0">
                <a:latin typeface="Calibri" pitchFamily="34" charset="0"/>
              </a:rPr>
              <a:t>FRANTIŠEK VÁCLAV MÍČA, 1694–1744</a:t>
            </a:r>
          </a:p>
        </p:txBody>
      </p:sp>
      <p:sp>
        <p:nvSpPr>
          <p:cNvPr id="2867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8313" y="1341438"/>
            <a:ext cx="8296275" cy="45720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</a:rPr>
              <a:t>   kapelník a zpěvák v hraběcí kapele  v   Jaroměřicích 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>
                <a:latin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</a:rPr>
              <a:t>      nad   Rokytnou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  autor první české opery</a:t>
            </a:r>
          </a:p>
          <a:p>
            <a:pPr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  <a:defRPr/>
            </a:pPr>
            <a:r>
              <a:rPr lang="cs-CZ" sz="2400" dirty="0" smtClean="0">
                <a:latin typeface="Calibri" pitchFamily="34" charset="0"/>
              </a:rPr>
              <a:t>       O původu Jaroměřic na Moravě</a:t>
            </a:r>
          </a:p>
          <a:p>
            <a:pPr eaLnBrk="1" hangingPunct="1">
              <a:lnSpc>
                <a:spcPct val="150000"/>
              </a:lnSpc>
              <a:buClr>
                <a:srgbClr val="66CCFF"/>
              </a:buClr>
              <a:buFont typeface="Wingdings 2" pitchFamily="18" charset="2"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Calibri" pitchFamily="34" charset="0"/>
              </a:rPr>
              <a:t>   Mezinárodní hudební festival Petra Dvorského v Jaroměřicích </a:t>
            </a:r>
            <a:endParaRPr lang="cs-CZ" sz="2400" dirty="0" smtClean="0">
              <a:latin typeface="Calibri" pitchFamily="34" charset="0"/>
              <a:cs typeface="Times New Roman" pitchFamily="18" charset="0"/>
            </a:endParaRPr>
          </a:p>
          <a:p>
            <a:pPr>
              <a:defRPr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8" name="Tlačítko akce: Domů 7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lačítko akce: Informace 8">
            <a:hlinkClick r:id="rId3" action="ppaction://hlinksldjump" highlightClick="1"/>
          </p:cNvPr>
          <p:cNvSpPr/>
          <p:nvPr/>
        </p:nvSpPr>
        <p:spPr>
          <a:xfrm>
            <a:off x="8354819" y="6264250"/>
            <a:ext cx="161863" cy="21286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39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/>
          </a:bodyPr>
          <a:lstStyle/>
          <a:p>
            <a:pPr algn="ctr"/>
            <a:r>
              <a:rPr lang="cs-CZ" sz="2800" spc="300" dirty="0" smtClean="0">
                <a:latin typeface="Calibri" panose="020F0502020204030204" pitchFamily="34" charset="0"/>
              </a:rPr>
              <a:t>KLASICISMUS 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076822"/>
            <a:ext cx="7772400" cy="57606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Josef </a:t>
            </a:r>
            <a:r>
              <a:rPr lang="cs-CZ" sz="2400" dirty="0" smtClean="0">
                <a:latin typeface="Calibri" panose="020F0502020204030204" pitchFamily="34" charset="0"/>
              </a:rPr>
              <a:t>Ignác Linek, 1725–1791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kantor, správce kúru v Bakově nad Jizerou</a:t>
            </a:r>
          </a:p>
          <a:p>
            <a:pPr marL="0" indent="0">
              <a:buNone/>
            </a:pPr>
            <a:endParaRPr lang="cs-CZ" sz="2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František Xaver </a:t>
            </a:r>
            <a:r>
              <a:rPr lang="cs-CZ" sz="2400" dirty="0">
                <a:latin typeface="Calibri" panose="020F0502020204030204" pitchFamily="34" charset="0"/>
              </a:rPr>
              <a:t>Brixi, </a:t>
            </a:r>
            <a:r>
              <a:rPr lang="cs-CZ" sz="2400" dirty="0" smtClean="0">
                <a:latin typeface="Calibri" panose="020F0502020204030204" pitchFamily="34" charset="0"/>
              </a:rPr>
              <a:t>1732–1771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kapelník v katedrále svatého Víta v Praze</a:t>
            </a: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František </a:t>
            </a:r>
            <a:r>
              <a:rPr lang="cs-CZ" sz="2400" dirty="0">
                <a:latin typeface="Calibri" panose="020F0502020204030204" pitchFamily="34" charset="0"/>
              </a:rPr>
              <a:t>Xaver </a:t>
            </a:r>
            <a:r>
              <a:rPr lang="cs-CZ" sz="2400" dirty="0" smtClean="0">
                <a:latin typeface="Calibri" panose="020F0502020204030204" pitchFamily="34" charset="0"/>
              </a:rPr>
              <a:t>Dušek, 1731–1799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harfeník, klavírista, pedagog, přítel Mozarta— Bertramka</a:t>
            </a:r>
          </a:p>
          <a:p>
            <a:pPr marL="0" indent="0">
              <a:buNone/>
            </a:pPr>
            <a:endParaRPr lang="cs-CZ" sz="2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Václav Jan Tomášek, 1774–1850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 varhaník, kantor, předchůdce Bedřicha Smetany</a:t>
            </a:r>
          </a:p>
          <a:p>
            <a:pPr marL="0" indent="0">
              <a:buNone/>
            </a:pPr>
            <a:endParaRPr lang="cs-CZ" sz="1000" dirty="0" smtClean="0">
              <a:latin typeface="Calibri" panose="020F0502020204030204" pitchFamily="34" charset="0"/>
            </a:endParaRPr>
          </a:p>
          <a:p>
            <a:r>
              <a:rPr lang="cs-CZ" sz="2400" dirty="0" smtClean="0">
                <a:latin typeface="Calibri" panose="020F0502020204030204" pitchFamily="34" charset="0"/>
              </a:rPr>
              <a:t>ředitelé kůru=regenschori</a:t>
            </a:r>
          </a:p>
          <a:p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latin typeface="Calibri" panose="020F0502020204030204" pitchFamily="34" charset="0"/>
              </a:rPr>
              <a:t>JAKUB JAN RYBA, </a:t>
            </a:r>
            <a:r>
              <a:rPr lang="cs-CZ" sz="3100" dirty="0">
                <a:latin typeface="Calibri" panose="020F0502020204030204" pitchFamily="34" charset="0"/>
              </a:rPr>
              <a:t>1765–1815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268760"/>
            <a:ext cx="3749040" cy="45720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učitel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sbíral lidové písně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1300 kompozic</a:t>
            </a: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Česká </a:t>
            </a: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</a:rPr>
              <a:t>mše vánoční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skladba pro 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soprán, alt, tenor, bas       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smíšený sbor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varhany 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orchestr</a:t>
            </a:r>
            <a:endParaRPr lang="cs-CZ" sz="2400" dirty="0">
              <a:latin typeface="Calibri" panose="020F050202020403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68760"/>
            <a:ext cx="3293480" cy="4464496"/>
          </a:xfrm>
          <a:prstGeom prst="roundRect">
            <a:avLst>
              <a:gd name="adj" fmla="val 16667"/>
            </a:avLst>
          </a:prstGeom>
          <a:ln>
            <a:solidFill>
              <a:schemeClr val="tx2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470328" y="5301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cs-CZ" sz="1200" dirty="0" smtClean="0">
                <a:solidFill>
                  <a:schemeClr val="tx1"/>
                </a:solidFill>
                <a:latin typeface="Calibri" pitchFamily="34" charset="0"/>
              </a:rPr>
              <a:t>12</a:t>
            </a:r>
            <a:endParaRPr lang="cs-CZ" altLang="cs-CZ" sz="12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" name="Tlačítko akce: Domů 6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55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100" spc="3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ČESKÁ MŠE VÁNOČNÍ</a:t>
            </a:r>
            <a:r>
              <a:rPr lang="cs-CZ" sz="3100" spc="3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sz="3100" spc="3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Úkol </a:t>
            </a:r>
            <a:r>
              <a:rPr lang="cs-CZ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č</a:t>
            </a:r>
            <a:r>
              <a:rPr lang="cs-CZ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3: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 vyslechnutí </a:t>
            </a:r>
            <a:r>
              <a:rPr lang="cs-CZ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ukázek </a:t>
            </a:r>
            <a:r>
              <a:rPr lang="cs-CZ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doplň zpěv</a:t>
            </a:r>
            <a:r>
              <a:rPr lang="cs-CZ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  instrumentaci.</a:t>
            </a:r>
            <a:endParaRPr lang="cs-CZ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Kyrie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sóla tenor a bas</a:t>
            </a:r>
          </a:p>
          <a:p>
            <a:r>
              <a:rPr lang="cs-CZ" sz="2400" dirty="0" err="1" smtClean="0">
                <a:solidFill>
                  <a:srgbClr val="FF0000"/>
                </a:solidFill>
                <a:latin typeface="Calibri" panose="020F0502020204030204" pitchFamily="34" charset="0"/>
              </a:rPr>
              <a:t>Sanctus</a:t>
            </a:r>
            <a:endParaRPr lang="cs-CZ" sz="24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sóla soprán a alt   </a:t>
            </a:r>
          </a:p>
          <a:p>
            <a:r>
              <a:rPr lang="cs-CZ" sz="2400" dirty="0" err="1" smtClean="0">
                <a:solidFill>
                  <a:srgbClr val="FF0000"/>
                </a:solidFill>
                <a:latin typeface="Calibri" panose="020F0502020204030204" pitchFamily="34" charset="0"/>
              </a:rPr>
              <a:t>Benedictus</a:t>
            </a:r>
            <a:endParaRPr lang="cs-CZ" sz="24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   </a:t>
            </a:r>
            <a:r>
              <a:rPr lang="cs-CZ" sz="2400" dirty="0" smtClean="0">
                <a:latin typeface="Calibri" panose="020F0502020204030204" pitchFamily="34" charset="0"/>
              </a:rPr>
              <a:t>sóla soprán, alt, tenor, bas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Závěr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smíšený sbor</a:t>
            </a:r>
          </a:p>
          <a:p>
            <a:endParaRPr lang="cs-CZ" sz="2400" dirty="0">
              <a:latin typeface="Calibri" panose="020F0502020204030204" pitchFamily="34" charset="0"/>
            </a:endParaRPr>
          </a:p>
          <a:p>
            <a:r>
              <a:rPr lang="cs-CZ" sz="2000" dirty="0" smtClean="0">
                <a:latin typeface="Calibri" panose="020F0502020204030204" pitchFamily="34" charset="0"/>
              </a:rPr>
              <a:t>instrumentace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varhany, orchestr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04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>
            <a:normAutofit/>
          </a:bodyPr>
          <a:lstStyle/>
          <a:p>
            <a:pPr algn="ctr"/>
            <a:r>
              <a:rPr lang="cs-CZ" sz="2800" spc="300" dirty="0" smtClean="0">
                <a:latin typeface="Calibri" panose="020F0502020204030204" pitchFamily="34" charset="0"/>
              </a:rPr>
              <a:t>ČESKÁ HUDEBNÍ EMIGRACE</a:t>
            </a:r>
            <a:br>
              <a:rPr lang="cs-CZ" sz="2800" spc="300" dirty="0" smtClean="0">
                <a:latin typeface="Calibri" panose="020F0502020204030204" pitchFamily="34" charset="0"/>
              </a:rPr>
            </a:br>
            <a:endParaRPr lang="cs-CZ" sz="2800" spc="300" dirty="0">
              <a:latin typeface="Calibri" panose="020F050202020403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611560" y="980728"/>
            <a:ext cx="8064896" cy="568863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200" dirty="0" smtClean="0">
                <a:latin typeface="Calibri" panose="020F0502020204030204" pitchFamily="34" charset="0"/>
              </a:rPr>
              <a:t>Berlín, Vídeň, Londýn, Paříž…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latin typeface="Calibri" panose="020F0502020204030204" pitchFamily="34" charset="0"/>
              </a:rPr>
              <a:t>Jan </a:t>
            </a:r>
            <a:r>
              <a:rPr lang="cs-CZ" dirty="0">
                <a:latin typeface="Calibri" panose="020F0502020204030204" pitchFamily="34" charset="0"/>
              </a:rPr>
              <a:t>Václav </a:t>
            </a:r>
            <a:r>
              <a:rPr lang="cs-CZ" dirty="0" err="1" smtClean="0">
                <a:latin typeface="Calibri" panose="020F0502020204030204" pitchFamily="34" charset="0"/>
              </a:rPr>
              <a:t>Stamic</a:t>
            </a:r>
            <a:r>
              <a:rPr lang="cs-CZ" sz="2400" dirty="0" smtClean="0">
                <a:latin typeface="Calibri" panose="020F0502020204030204" pitchFamily="34" charset="0"/>
              </a:rPr>
              <a:t>, 1717–1757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 skladatel, první houslista a  dirigent v Mannheimu v Německu</a:t>
            </a:r>
          </a:p>
          <a:p>
            <a:pPr marL="0" indent="0">
              <a:buNone/>
            </a:pPr>
            <a:r>
              <a:rPr lang="cs-CZ" sz="2200" b="1" dirty="0" smtClean="0">
                <a:latin typeface="Calibri" panose="020F0502020204030204" pitchFamily="34" charset="0"/>
              </a:rPr>
              <a:t>    </a:t>
            </a:r>
            <a:r>
              <a:rPr lang="cs-CZ" sz="2200" b="1" dirty="0" err="1" smtClean="0">
                <a:latin typeface="Calibri" panose="020F0502020204030204" pitchFamily="34" charset="0"/>
              </a:rPr>
              <a:t>manheimská</a:t>
            </a:r>
            <a:r>
              <a:rPr lang="cs-CZ" sz="2200" b="1" dirty="0" smtClean="0">
                <a:latin typeface="Calibri" panose="020F0502020204030204" pitchFamily="34" charset="0"/>
              </a:rPr>
              <a:t> škola</a:t>
            </a:r>
            <a:r>
              <a:rPr lang="cs-CZ" sz="2000" dirty="0" smtClean="0">
                <a:latin typeface="Calibri" panose="020F0502020204030204" pitchFamily="34" charset="0"/>
              </a:rPr>
              <a:t>: rozšíření nástrojového obsazení orchestru</a:t>
            </a:r>
          </a:p>
          <a:p>
            <a:pPr marL="0" indent="0">
              <a:buNone/>
            </a:pP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dirty="0" smtClean="0">
                <a:latin typeface="Calibri" panose="020F0502020204030204" pitchFamily="34" charset="0"/>
              </a:rPr>
              <a:t>                                         4-větá symfonie, sonátová forma </a:t>
            </a: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    dílo:  74 symfonií, koncerty, duchovní skladby</a:t>
            </a:r>
          </a:p>
          <a:p>
            <a:pPr marL="0" indent="0">
              <a:buNone/>
            </a:pPr>
            <a:endParaRPr lang="cs-CZ" sz="2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latin typeface="Calibri" panose="020F0502020204030204" pitchFamily="34" charset="0"/>
              </a:rPr>
              <a:t>František Benda</a:t>
            </a:r>
            <a:r>
              <a:rPr lang="cs-CZ" sz="2400" dirty="0" smtClean="0">
                <a:latin typeface="Calibri" panose="020F0502020204030204" pitchFamily="34" charset="0"/>
              </a:rPr>
              <a:t>, 1709–1786 a </a:t>
            </a:r>
            <a:r>
              <a:rPr lang="cs-CZ" dirty="0" smtClean="0">
                <a:latin typeface="Calibri" panose="020F0502020204030204" pitchFamily="34" charset="0"/>
              </a:rPr>
              <a:t>Jiří </a:t>
            </a:r>
            <a:r>
              <a:rPr lang="cs-CZ" dirty="0">
                <a:latin typeface="Calibri" panose="020F0502020204030204" pitchFamily="34" charset="0"/>
              </a:rPr>
              <a:t>Antonín </a:t>
            </a:r>
            <a:r>
              <a:rPr lang="cs-CZ" dirty="0" smtClean="0">
                <a:latin typeface="Calibri" panose="020F0502020204030204" pitchFamily="34" charset="0"/>
              </a:rPr>
              <a:t>Benda</a:t>
            </a:r>
            <a:r>
              <a:rPr lang="cs-CZ" sz="2400" dirty="0" smtClean="0">
                <a:latin typeface="Calibri" panose="020F0502020204030204" pitchFamily="34" charset="0"/>
              </a:rPr>
              <a:t>, 1722–1795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latin typeface="Calibri" panose="020F0502020204030204" pitchFamily="34" charset="0"/>
              </a:rPr>
              <a:t>Jan Václav </a:t>
            </a:r>
            <a:r>
              <a:rPr lang="cs-CZ" dirty="0" err="1" smtClean="0">
                <a:latin typeface="Calibri" panose="020F0502020204030204" pitchFamily="34" charset="0"/>
              </a:rPr>
              <a:t>Stamic-Punto</a:t>
            </a:r>
            <a:r>
              <a:rPr lang="cs-CZ" sz="2400" dirty="0" smtClean="0">
                <a:latin typeface="Calibri" panose="020F0502020204030204" pitchFamily="34" charset="0"/>
              </a:rPr>
              <a:t>, </a:t>
            </a:r>
            <a:r>
              <a:rPr lang="cs-CZ" sz="2400" dirty="0" err="1" smtClean="0">
                <a:latin typeface="Calibri" panose="020F0502020204030204" pitchFamily="34" charset="0"/>
              </a:rPr>
              <a:t>Giovaani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</a:rPr>
              <a:t>Punto</a:t>
            </a:r>
            <a:r>
              <a:rPr lang="cs-CZ" sz="2400" dirty="0" smtClean="0">
                <a:latin typeface="Calibri" panose="020F0502020204030204" pitchFamily="34" charset="0"/>
              </a:rPr>
              <a:t> 1746–1803</a:t>
            </a:r>
          </a:p>
          <a:p>
            <a:pPr marL="0" indent="0">
              <a:buNone/>
            </a:pPr>
            <a:r>
              <a:rPr lang="cs-CZ" sz="2200" dirty="0" smtClean="0">
                <a:latin typeface="Calibri" panose="020F0502020204030204" pitchFamily="34" charset="0"/>
              </a:rPr>
              <a:t>    nejslavnější hornista 18. století</a:t>
            </a:r>
          </a:p>
          <a:p>
            <a:endParaRPr lang="cs-CZ" sz="24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latin typeface="Calibri" panose="020F0502020204030204" pitchFamily="34" charset="0"/>
              </a:rPr>
              <a:t>Jan Ladislav </a:t>
            </a:r>
            <a:r>
              <a:rPr lang="cs-CZ" dirty="0" smtClean="0">
                <a:latin typeface="Calibri" panose="020F0502020204030204" pitchFamily="34" charset="0"/>
              </a:rPr>
              <a:t>Dusík</a:t>
            </a:r>
            <a:r>
              <a:rPr lang="cs-CZ" sz="2400" dirty="0" smtClean="0">
                <a:latin typeface="Calibri" panose="020F0502020204030204" pitchFamily="34" charset="0"/>
              </a:rPr>
              <a:t>, 1760–1812</a:t>
            </a:r>
          </a:p>
          <a:p>
            <a:pPr marL="0" indent="0">
              <a:buNone/>
            </a:pPr>
            <a:r>
              <a:rPr lang="cs-CZ" sz="2200" dirty="0" smtClean="0">
                <a:latin typeface="Calibri" panose="020F0502020204030204" pitchFamily="34" charset="0"/>
              </a:rPr>
              <a:t>    skladatel, klavírní virtuos</a:t>
            </a:r>
          </a:p>
          <a:p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20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JOSEF MYSLIVEČEK</a:t>
            </a:r>
            <a:r>
              <a:rPr lang="cs-CZ" sz="2800" spc="3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cs-CZ" sz="2800" dirty="0">
                <a:latin typeface="Calibri" pitchFamily="34" charset="0"/>
                <a:ea typeface="Calibri" pitchFamily="34" charset="0"/>
                <a:cs typeface="Calibri" pitchFamily="34" charset="0"/>
              </a:rPr>
              <a:t>1737–1781 </a:t>
            </a:r>
            <a:r>
              <a:rPr lang="cs-CZ" sz="2800" spc="300" dirty="0"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cs-CZ" sz="2800" spc="300" dirty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cs-CZ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Úkol </a:t>
            </a:r>
            <a:r>
              <a:rPr lang="cs-CZ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č.4:  </a:t>
            </a:r>
            <a:r>
              <a:rPr lang="cs-CZ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 vyslechnutí ukázek doplň zpěv a  instrumentaci</a:t>
            </a:r>
            <a:endParaRPr lang="cs-CZ" sz="28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68760"/>
            <a:ext cx="2733040" cy="4572000"/>
          </a:xfrm>
          <a:prstGeom prst="roundRect">
            <a:avLst>
              <a:gd name="adj" fmla="val 16667"/>
            </a:avLst>
          </a:prstGeom>
          <a:ln>
            <a:solidFill>
              <a:schemeClr val="tx2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499992" y="1447800"/>
            <a:ext cx="4320480" cy="4572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400" dirty="0" err="1">
                <a:latin typeface="Calibri" panose="020F0502020204030204" pitchFamily="34" charset="0"/>
              </a:rPr>
              <a:t>Il</a:t>
            </a:r>
            <a:r>
              <a:rPr lang="cs-CZ" sz="2400" dirty="0">
                <a:latin typeface="Calibri" panose="020F0502020204030204" pitchFamily="34" charset="0"/>
              </a:rPr>
              <a:t> divino </a:t>
            </a:r>
            <a:r>
              <a:rPr lang="cs-CZ" sz="2400" dirty="0" err="1" smtClean="0">
                <a:latin typeface="Calibri" panose="020F0502020204030204" pitchFamily="34" charset="0"/>
              </a:rPr>
              <a:t>Boemo</a:t>
            </a:r>
            <a:r>
              <a:rPr lang="cs-CZ" sz="2400" dirty="0" smtClean="0">
                <a:latin typeface="Calibri" panose="020F0502020204030204" pitchFamily="34" charset="0"/>
              </a:rPr>
              <a:t> – Božský Čech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skladatel</a:t>
            </a:r>
            <a:r>
              <a:rPr lang="cs-CZ" sz="2400" dirty="0">
                <a:latin typeface="Calibri" panose="020F0502020204030204" pitchFamily="34" charset="0"/>
              </a:rPr>
              <a:t>, působil v </a:t>
            </a:r>
            <a:r>
              <a:rPr lang="cs-CZ" sz="2400" dirty="0" smtClean="0">
                <a:latin typeface="Calibri" panose="020F0502020204030204" pitchFamily="34" charset="0"/>
              </a:rPr>
              <a:t>Itálii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Calibri" panose="020F0502020204030204" pitchFamily="34" charset="0"/>
              </a:rPr>
              <a:t>přítel Mozarta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dílo: 30 oper, </a:t>
            </a:r>
            <a:r>
              <a:rPr lang="cs-CZ" sz="2400" dirty="0" smtClean="0">
                <a:latin typeface="Calibri" panose="020F0502020204030204" pitchFamily="34" charset="0"/>
              </a:rPr>
              <a:t>koncerty, oratoria…</a:t>
            </a:r>
            <a:endParaRPr lang="cs-CZ" dirty="0" smtClean="0"/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poslech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Nokturno č. 1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s</a:t>
            </a:r>
            <a:r>
              <a:rPr lang="cs-CZ" sz="2400" dirty="0" smtClean="0">
                <a:latin typeface="Calibri" panose="020F0502020204030204" pitchFamily="34" charset="0"/>
              </a:rPr>
              <a:t>kladba pro soprán, alt a klavír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7" name="TextovéPole 5"/>
          <p:cNvSpPr txBox="1">
            <a:spLocks noChangeArrowheads="1"/>
          </p:cNvSpPr>
          <p:nvPr/>
        </p:nvSpPr>
        <p:spPr bwMode="auto">
          <a:xfrm>
            <a:off x="3131840" y="5478075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1pPr>
            <a:lvl2pPr marL="742950" indent="-28575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2pPr>
            <a:lvl3pPr marL="11430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3pPr>
            <a:lvl4pPr marL="16002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4pPr>
            <a:lvl5pPr marL="2057400" indent="-228600" eaLnBrk="0" hangingPunct="0">
              <a:defRPr sz="300">
                <a:solidFill>
                  <a:srgbClr val="008000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00">
                <a:solidFill>
                  <a:srgbClr val="008000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cs-CZ" sz="1200" dirty="0" smtClean="0">
                <a:solidFill>
                  <a:schemeClr val="bg1"/>
                </a:solidFill>
                <a:latin typeface="Calibri" pitchFamily="34" charset="0"/>
              </a:rPr>
              <a:t>13</a:t>
            </a:r>
            <a:endParaRPr lang="cs-CZ" alt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Tlačítko akce: Domů 7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49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</a:rPr>
              <a:t>OPAKOVÁNÍ    POJMŮ</a:t>
            </a:r>
            <a:endParaRPr lang="cs-CZ" sz="28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971600" y="1988840"/>
            <a:ext cx="7200800" cy="36004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Clr>
                <a:srgbClr val="FFC000"/>
              </a:buCl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Vybraný student, sedící zády k interaktivní tabuli,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     má vyslovit slovo/slova, jež se na tabuli objeví.</a:t>
            </a:r>
          </a:p>
          <a:p>
            <a:pPr>
              <a:lnSpc>
                <a:spcPct val="150000"/>
              </a:lnSpc>
            </a:pPr>
            <a:endParaRPr lang="cs-CZ" sz="28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  <a:buClr>
                <a:srgbClr val="FFC000"/>
              </a:buCl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 Ostatní studenti pokládají vybranému otázky tak, 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      aby dané slovo uhodl.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69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Hospodine, </a:t>
            </a:r>
            <a:r>
              <a:rPr lang="cs-CZ" sz="9600" dirty="0" err="1" smtClean="0">
                <a:solidFill>
                  <a:srgbClr val="FA1EC0"/>
                </a:solidFill>
                <a:latin typeface="Calibri" panose="020F0502020204030204" pitchFamily="34" charset="0"/>
              </a:rPr>
              <a:t>pomyluj</a:t>
            </a: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 </a:t>
            </a:r>
            <a:r>
              <a:rPr lang="cs-CZ" sz="9600" dirty="0" err="1" smtClean="0">
                <a:solidFill>
                  <a:srgbClr val="FA1EC0"/>
                </a:solidFill>
                <a:latin typeface="Calibri" panose="020F0502020204030204" pitchFamily="34" charset="0"/>
              </a:rPr>
              <a:t>ny</a:t>
            </a:r>
            <a:endParaRPr lang="cs-CZ" sz="9600" dirty="0">
              <a:solidFill>
                <a:srgbClr val="FA1E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65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>
                <a:solidFill>
                  <a:srgbClr val="FA1EC0"/>
                </a:solidFill>
                <a:latin typeface="Calibri" panose="020F0502020204030204" pitchFamily="34" charset="0"/>
              </a:rPr>
              <a:t>b</a:t>
            </a: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oží bojovníci</a:t>
            </a:r>
            <a:endParaRPr lang="cs-CZ" sz="9600" dirty="0">
              <a:solidFill>
                <a:srgbClr val="FA1E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2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vznikla 1055</a:t>
            </a:r>
            <a:endParaRPr lang="cs-CZ" sz="9600" dirty="0">
              <a:solidFill>
                <a:srgbClr val="FA1E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2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duchovní</a:t>
            </a:r>
            <a:endParaRPr lang="cs-CZ" sz="9600" dirty="0">
              <a:solidFill>
                <a:srgbClr val="FA1E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2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err="1" smtClean="0">
                <a:solidFill>
                  <a:srgbClr val="FA1EC0"/>
                </a:solidFill>
                <a:latin typeface="Calibri" panose="020F0502020204030204" pitchFamily="34" charset="0"/>
              </a:rPr>
              <a:t>Dřěvo</a:t>
            </a: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 </a:t>
            </a:r>
            <a:r>
              <a:rPr lang="cs-CZ" sz="9600" dirty="0" err="1" smtClean="0">
                <a:solidFill>
                  <a:srgbClr val="FA1EC0"/>
                </a:solidFill>
                <a:latin typeface="Calibri" panose="020F0502020204030204" pitchFamily="34" charset="0"/>
              </a:rPr>
              <a:t>sě</a:t>
            </a: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 listem </a:t>
            </a:r>
            <a:r>
              <a:rPr lang="cs-CZ" sz="9600" dirty="0" err="1" smtClean="0">
                <a:solidFill>
                  <a:srgbClr val="FA1EC0"/>
                </a:solidFill>
                <a:latin typeface="Calibri" panose="020F0502020204030204" pitchFamily="34" charset="0"/>
              </a:rPr>
              <a:t>odieva</a:t>
            </a:r>
            <a:endParaRPr lang="cs-CZ" sz="9600" dirty="0">
              <a:solidFill>
                <a:srgbClr val="FA1E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2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A1EC0"/>
                </a:solidFill>
                <a:latin typeface="Calibri" panose="020F0502020204030204" pitchFamily="34" charset="0"/>
              </a:rPr>
              <a:t>trubadúr</a:t>
            </a: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2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50"/>
                </a:solidFill>
                <a:latin typeface="Calibri" panose="020F0502020204030204" pitchFamily="34" charset="0"/>
              </a:rPr>
              <a:t>Vodňanský</a:t>
            </a:r>
            <a:endParaRPr lang="cs-CZ" sz="9600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66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err="1" smtClean="0">
                <a:solidFill>
                  <a:srgbClr val="00B050"/>
                </a:solidFill>
                <a:latin typeface="Calibri" panose="020F0502020204030204" pitchFamily="34" charset="0"/>
              </a:rPr>
              <a:t>coeli</a:t>
            </a:r>
            <a:endParaRPr lang="cs-CZ" sz="9600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44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50"/>
                </a:solidFill>
                <a:latin typeface="Calibri" panose="020F0502020204030204" pitchFamily="34" charset="0"/>
              </a:rPr>
              <a:t>kánon</a:t>
            </a:r>
            <a:endParaRPr lang="cs-CZ" sz="9600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44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50"/>
                </a:solidFill>
                <a:latin typeface="Calibri" panose="020F0502020204030204" pitchFamily="34" charset="0"/>
              </a:rPr>
              <a:t>Mona Lisa</a:t>
            </a:r>
            <a:endParaRPr lang="cs-CZ" sz="9600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44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FC000"/>
                </a:solidFill>
                <a:latin typeface="Calibri" panose="020F0502020204030204" pitchFamily="34" charset="0"/>
              </a:rPr>
              <a:t>Adam Václav</a:t>
            </a:r>
            <a:endParaRPr lang="cs-CZ" sz="96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44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FC000"/>
                </a:solidFill>
                <a:latin typeface="Calibri" panose="020F0502020204030204" pitchFamily="34" charset="0"/>
              </a:rPr>
              <a:t>Chtíc, aby spal</a:t>
            </a:r>
            <a:endParaRPr lang="cs-CZ" sz="96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6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FC000"/>
                </a:solidFill>
                <a:latin typeface="Calibri" panose="020F0502020204030204" pitchFamily="34" charset="0"/>
              </a:rPr>
              <a:t>Vánoční roztomilost</a:t>
            </a:r>
            <a:endParaRPr lang="cs-CZ" sz="96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6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FFC000"/>
                </a:solidFill>
                <a:latin typeface="Calibri" panose="020F0502020204030204" pitchFamily="34" charset="0"/>
              </a:rPr>
              <a:t>Michna z Otradovic</a:t>
            </a:r>
            <a:endParaRPr lang="cs-CZ" sz="96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6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Ryba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6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Česká mše vánoční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29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bas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29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tenor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29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soprán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31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alt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31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Mysliveček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11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96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96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Mozart</a:t>
            </a:r>
            <a:endParaRPr lang="cs-CZ" sz="96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89912" y="6261087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11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6632"/>
            <a:ext cx="8784976" cy="5903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>
                <a:latin typeface="Calibri" panose="020F0502020204030204" pitchFamily="34" charset="0"/>
              </a:rPr>
              <a:t>Citace obrázku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JAN Z HOLEŠOVA. Wikipedia.cz [online]. [cit. 25.10.2012]. Dostupný na WWW: &lt;http://cs.wikipedia.org/wiki/</a:t>
            </a:r>
            <a:r>
              <a:rPr lang="cs-CZ" sz="1200" dirty="0" err="1">
                <a:latin typeface="Calibri" panose="020F0502020204030204" pitchFamily="34" charset="0"/>
              </a:rPr>
              <a:t>Soubor:Hospodine_pomiluj_ny_Traktat_Jana_z_Holesova.jpg</a:t>
            </a:r>
            <a:r>
              <a:rPr lang="cs-CZ" sz="1200" dirty="0">
                <a:latin typeface="Calibri" panose="020F0502020204030204" pitchFamily="34" charset="0"/>
              </a:rPr>
              <a:t>&gt;.</a:t>
            </a:r>
            <a:endParaRPr lang="cs-CZ" sz="1200" dirty="0" smtClean="0">
              <a:latin typeface="Calibri" panose="020F050202020403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NEZNÁMÝ. Wikipedia.cz [online]. [cit. 25.10.2012]. Dostupný na WWW: &lt;http://cs.wikipedia.org/wiki/Soubor:William_IX_of_Aquitaine_-_BN_MS_fr_12473.jpg&gt;.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SCANNED FROM BOHEMIAN ART OF THE GOTHIC AND EARLY RENAISSANCE PERIODS, PRESS FOTO, PRAHA. Wikipedia.cz [online]. [cit. 25.10.2012]. Dostupný na WWW: &lt;http://cs.wikipedia.org/wiki/</a:t>
            </a:r>
            <a:r>
              <a:rPr lang="cs-CZ" sz="1200" dirty="0" err="1">
                <a:latin typeface="Calibri" panose="020F0502020204030204" pitchFamily="34" charset="0"/>
              </a:rPr>
              <a:t>Soubor:Charles_IV-John_Ocko_votive_picture-fragment.jpg</a:t>
            </a:r>
            <a:r>
              <a:rPr lang="cs-CZ" sz="1200" dirty="0">
                <a:latin typeface="Calibri" panose="020F0502020204030204" pitchFamily="34" charset="0"/>
              </a:rPr>
              <a:t>&gt;. 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NEZNÁMÝ. Wikipedia.cz [online]. [cit. 25.10.2012]. Dostupný na WWW: &lt;http://cs.wikipedia.org/wiki/Soubor:Kaja4Gelnhausenkodex.jpg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NEZNÁMÝ. Wikipedia.cz [online]. [cit. 25.10.2012]. Dostupný na WWW: &lt;http://cs.wikipedia.org/wiki/Soubor:Burgkarlstein02.jpg&gt;. 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ČERNÍK. Wikipedia.cz [online]. [cit. 25.10.2012]. Dostupný na WWW: &lt;http://cs.wikipedia.org/wiki/Soubor:Charles-University-symbol-2.png</a:t>
            </a:r>
            <a:r>
              <a:rPr lang="cs-CZ" sz="1200" dirty="0" smtClean="0">
                <a:latin typeface="Calibri" panose="020F0502020204030204" pitchFamily="34" charset="0"/>
              </a:rPr>
              <a:t>&gt;.</a:t>
            </a:r>
          </a:p>
          <a:p>
            <a:pPr marL="228600" indent="-228600">
              <a:buFont typeface="+mj-lt"/>
              <a:buAutoNum type="arabicPeriod"/>
            </a:pPr>
            <a:r>
              <a:rPr lang="pt-BR" sz="1200" dirty="0">
                <a:latin typeface="Calibri" panose="020F0502020204030204" pitchFamily="34" charset="0"/>
              </a:rPr>
              <a:t>ACONCAGUA. Wikipedia.cz [online]. [cit. 7.10.2012]. Dostupný na WWW: http://cs.wikipedia.org/wiki/Soubor:Interior_of_St._Vitus_Cathedral_Prague_01.jpg&gt;.</a:t>
            </a:r>
          </a:p>
          <a:p>
            <a:pPr marL="228600" indent="-228600">
              <a:buFont typeface="+mj-lt"/>
              <a:buAutoNum type="arabicPeriod"/>
            </a:pPr>
            <a:r>
              <a:rPr lang="pt-BR" sz="1200" dirty="0">
                <a:latin typeface="Calibri" panose="020F0502020204030204" pitchFamily="34" charset="0"/>
              </a:rPr>
              <a:t> HELLINTERFACE. Wikipedia.cz [online]. [cit. 22.10.2012]. Dostupný na WWW: &lt;http://cs.wikipedia.org/wiki/Soubor:St_Vitus.jpg&gt;.</a:t>
            </a:r>
          </a:p>
          <a:p>
            <a:pPr marL="228600" indent="-228600">
              <a:buFont typeface="+mj-lt"/>
              <a:buAutoNum type="arabicPeriod"/>
            </a:pPr>
            <a:r>
              <a:rPr lang="pt-BR" sz="1200" dirty="0">
                <a:latin typeface="Calibri" panose="020F0502020204030204" pitchFamily="34" charset="0"/>
              </a:rPr>
              <a:t>HELLINTERFACE. Wikipedia.cz [online]. [cit. 22.10.2012]. Dostupný na WWW: &lt;http://cs.wikipedia.org/wiki/Soubor:St_Vitus.jpg&gt;.</a:t>
            </a:r>
          </a:p>
          <a:p>
            <a:pPr marL="228600" indent="-228600">
              <a:buFont typeface="+mj-lt"/>
              <a:buAutoNum type="arabicPeriod"/>
            </a:pPr>
            <a:r>
              <a:rPr lang="pt-BR" sz="1200" dirty="0">
                <a:latin typeface="Calibri" panose="020F0502020204030204" pitchFamily="34" charset="0"/>
              </a:rPr>
              <a:t>NEZNÁMÝ. Wikipedia.cz [online]. [cit. 28.3.2013]. Dostupný na WWW: http://cs.wikipedia.org/wiki/Soubor:Adam_michna_z_otradovic.jpg</a:t>
            </a:r>
          </a:p>
          <a:p>
            <a:pPr marL="228600" indent="-228600">
              <a:buFont typeface="+mj-lt"/>
              <a:buAutoNum type="arabicPeriod"/>
            </a:pPr>
            <a:r>
              <a:rPr lang="pt-BR" sz="1200" dirty="0">
                <a:latin typeface="Calibri" panose="020F0502020204030204" pitchFamily="34" charset="0"/>
              </a:rPr>
              <a:t>PERNAK. Wikipedia.cz [online]. [cit. 28.3.2013]. Dostupný na WWW: http://</a:t>
            </a:r>
            <a:r>
              <a:rPr lang="pt-BR" sz="1200" dirty="0" smtClean="0">
                <a:latin typeface="Calibri" panose="020F0502020204030204" pitchFamily="34" charset="0"/>
              </a:rPr>
              <a:t>cs.wikipedia.org/wiki/Soubor:Pavel_Josef_Vejvanovsk%C3%BD.jpg</a:t>
            </a:r>
            <a:endParaRPr lang="cs-CZ" sz="1200" dirty="0" smtClean="0">
              <a:latin typeface="Calibri" panose="020F050202020403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NEZNÁMÝ. Wikipedia.cz [online]. [cit. 22.10.2013]. Dostupný na WWW: http://cs.wikipedia.org/wiki/Soubor:JJryba.jpg 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NEZNÁMÝ. Wikipedia.cz [online]. [cit. 30.10.2013]. Dostupný na WWW: http://cs.wikipedia.org/wiki/Soubor:Myslivecek_josef1.jpg </a:t>
            </a:r>
          </a:p>
          <a:p>
            <a:pPr marL="0" indent="0">
              <a:buNone/>
            </a:pPr>
            <a:endParaRPr lang="cs-CZ" sz="12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200" dirty="0">
                <a:latin typeface="Calibri" panose="020F0502020204030204" pitchFamily="34" charset="0"/>
              </a:rPr>
              <a:t>Použité hypertextové odkazy jsou platné ke dni vytvoření díla.</a:t>
            </a:r>
          </a:p>
          <a:p>
            <a:pPr marL="0" indent="0">
              <a:buNone/>
            </a:pPr>
            <a:endParaRPr lang="cs-CZ" sz="12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45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724</TotalTime>
  <Words>1150</Words>
  <Application>Microsoft Office PowerPoint</Application>
  <PresentationFormat>Předvádění na obrazovce (4:3)</PresentationFormat>
  <Paragraphs>373</Paragraphs>
  <Slides>51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51</vt:i4>
      </vt:variant>
    </vt:vector>
  </HeadingPairs>
  <TitlesOfParts>
    <vt:vector size="52" baseType="lpstr">
      <vt:lpstr>Jmění</vt:lpstr>
      <vt:lpstr>Prezentace aplikace PowerPoint</vt:lpstr>
      <vt:lpstr>Prezentace aplikace PowerPoint</vt:lpstr>
      <vt:lpstr>ČESKÁ HUDBA středověk — klasicismus</vt:lpstr>
      <vt:lpstr>Nejstarší písemné duchovní památky</vt:lpstr>
      <vt:lpstr> HOSPODINE, POMILUJ NY</vt:lpstr>
      <vt:lpstr>Světská hudba středověku</vt:lpstr>
      <vt:lpstr>Karel IV. římský císař  (1355)  český (1347), římsko-německý, italský a burgundský král hrabě lucemburský a markrabě moravský</vt:lpstr>
      <vt:lpstr>Noc na Karlštejně, muzikál</vt:lpstr>
      <vt:lpstr>Prezentace aplikace PowerPoint</vt:lpstr>
      <vt:lpstr>Prezentace aplikace PowerPoint</vt:lpstr>
      <vt:lpstr>Prezentace aplikace PowerPoint</vt:lpstr>
      <vt:lpstr>Světská hudba, poslech – inspirace pro zpěv, tanec, instrumentaci</vt:lpstr>
      <vt:lpstr>RENESANCE</vt:lpstr>
      <vt:lpstr>Úkol č. 1: vyber správnou odpověď – skladba  </vt:lpstr>
      <vt:lpstr>RENESANCE </vt:lpstr>
      <vt:lpstr>BAROKO</vt:lpstr>
      <vt:lpstr>ADAM VÁCLAV MICHNA z OTRADOVIC, 1600–1676</vt:lpstr>
      <vt:lpstr>VÁNOČNÍ  ROZTOMILOST Úkol č. 2 : po vyslechnutí ukázek doplň rozdílnosti</vt:lpstr>
      <vt:lpstr>PAVEL  JOSEF  VEJVANOVSKÝ, 1639–1693</vt:lpstr>
      <vt:lpstr>JAN DISMAS ZELENKA, 1679–1745 </vt:lpstr>
      <vt:lpstr>BOHUSLAV MATĚJ ČERNOHORSKÝ, 1684–1742</vt:lpstr>
      <vt:lpstr>FRANTIŠEK VÁCLAV MÍČA, 1694–1744</vt:lpstr>
      <vt:lpstr>KLASICISMUS </vt:lpstr>
      <vt:lpstr>JAKUB JAN RYBA, 1765–1815  </vt:lpstr>
      <vt:lpstr>ČESKÁ MŠE VÁNOČNÍ Úkol č. 3: po vyslechnutí ukázek doplň zpěv a  instrumentaci.</vt:lpstr>
      <vt:lpstr>ČESKÁ HUDEBNÍ EMIGRACE </vt:lpstr>
      <vt:lpstr>JOSEF MYSLIVEČEK, 1737–1781  Úkol č.4:  po vyslechnutí ukázek doplň zpěv a  instrumentaci</vt:lpstr>
      <vt:lpstr>OPAKOVÁNÍ    POJMŮ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Jobeš</dc:creator>
  <cp:lastModifiedBy>bu</cp:lastModifiedBy>
  <cp:revision>54</cp:revision>
  <dcterms:created xsi:type="dcterms:W3CDTF">2013-09-02T16:38:54Z</dcterms:created>
  <dcterms:modified xsi:type="dcterms:W3CDTF">2014-02-24T15:07:36Z</dcterms:modified>
</cp:coreProperties>
</file>