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84" r:id="rId3"/>
    <p:sldId id="285" r:id="rId4"/>
    <p:sldId id="279" r:id="rId5"/>
    <p:sldId id="280" r:id="rId6"/>
    <p:sldId id="282" r:id="rId7"/>
    <p:sldId id="283" r:id="rId8"/>
    <p:sldId id="278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5613" indent="1588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2813" indent="1588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0013" indent="1588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7213" indent="1588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CC"/>
    <a:srgbClr val="00CCFF"/>
    <a:srgbClr val="F2E70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838" autoAdjust="0"/>
  </p:normalViewPr>
  <p:slideViewPr>
    <p:cSldViewPr>
      <p:cViewPr>
        <p:scale>
          <a:sx n="80" d="100"/>
          <a:sy n="80" d="100"/>
        </p:scale>
        <p:origin x="-864" y="-7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335D117-6D7E-4055-A651-14CB58297607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B867313-D609-4595-8370-7110B1C6DF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138017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A7FF16A-7EBF-48B4-80B6-B5BF0F5D34A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39B337-5BDB-40E6-9778-E861BE1E2A46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259D8C-6FEF-433E-A2F9-601B6F7339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F166D-54D2-4A84-BE56-F092037FFDCA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CE215C-4F19-440C-B62F-4378DC601E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3B183C-075C-429D-95EA-C71F99FE1B3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8938A1-E23C-4E83-A01F-FC94EAAC4A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4FE2E-E05A-4713-9AA6-00958F698C20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A34321-ACCB-45F7-9DE1-BD01AEC72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77214-2F36-4D57-8E7D-C1268FC83AFD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92CBA2-DC74-4CCE-8DF7-B953ADA62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E6D00F-DE92-4A0C-A417-FB075E0FF25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56A8D-7315-4179-B4F3-07CBE2599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F563CE-DDDF-45B6-A054-405E941B9EE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A2663-6729-4DE3-897D-A2918E03AF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A5A7E-39E1-4CF0-8511-0F7E4C829C8B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E8FB7-B89B-4AD3-8762-983A48FD37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BA6C5-ACD5-4E91-84D4-FD9CA7659BB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A638CD-167F-40E4-B5A3-3A3DC8580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44320-351A-49DE-AA93-9B3D234A668F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14A5E4-0317-40C1-85A4-7AEC48F44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2D20C-D6B6-48F2-B3C3-E8B650485ED9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57D19C-C9BE-484E-98F7-5925EC25A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wrap="square" lIns="91440" tIns="45720" rIns="4572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595959"/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DC9AA3B4-516C-4730-BB44-14939E1FBD81}" type="datetimeFigureOut">
              <a:rPr lang="cs-CZ"/>
              <a:pPr>
                <a:defRPr/>
              </a:pPr>
              <a:t>27.2.2014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wrap="square" lIns="4572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595959"/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wrap="square" lIns="27432" tIns="45720" rIns="4572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595959"/>
                </a:solidFill>
                <a:latin typeface="Century Gothic" pitchFamily="34" charset="0"/>
              </a:defRPr>
            </a:lvl1pPr>
          </a:lstStyle>
          <a:p>
            <a:pPr>
              <a:defRPr/>
            </a:pPr>
            <a:fld id="{0E4955C6-F2FB-475B-BABB-0B923F07D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 spd="slow">
    <p:fade/>
    <p:sndAc>
      <p:stSnd>
        <p:snd r:embed="rId13" name="click.wav"/>
      </p:stSnd>
    </p:sndAc>
  </p:transition>
  <p:txStyles>
    <p:titleStyle>
      <a:lvl1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eaLnBrk="0" fontAlgn="base" hangingPunct="0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1313" indent="-3413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7F7F7F"/>
          </a:solidFill>
          <a:latin typeface="+mj-lt"/>
          <a:ea typeface="+mn-ea"/>
          <a:cs typeface="+mn-cs"/>
        </a:defRPr>
      </a:lvl1pPr>
      <a:lvl2pPr marL="741363" indent="-284163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2pPr>
      <a:lvl3pPr marL="1141413" indent="-2270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3pPr>
      <a:lvl4pPr marL="1598613" indent="-227013" algn="l" rtl="0" eaLnBrk="0" fontAlgn="base" hangingPunct="0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7F7F7F"/>
          </a:solidFill>
          <a:latin typeface="+mj-lt"/>
          <a:ea typeface="+mn-ea"/>
          <a:cs typeface="+mn-cs"/>
        </a:defRPr>
      </a:lvl4pPr>
      <a:lvl5pPr marL="2055813" indent="-2270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7F7F7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hyperlink" Target="http://www.bellarose.cz/files/zbozi/9052.jpg" TargetMode="External"/><Relationship Id="rId7" Type="http://schemas.openxmlformats.org/officeDocument/2006/relationships/hyperlink" Target="http://obrazky.cz/detail?q=d%C5%99evo&amp;offset=1&amp;limit=20&amp;bUrlPar=filter=1&amp;resNum=4&amp;ref=http://obrazky.cz/?q=ocel&amp;resID=u3-hKkIkL7Byc7_1hgllbYoLKb5DxoOU2V7hH5Hdi1A&amp;imgURL=http://www.drevopal.cz/glr/obrazky/_palivove-drevo.jpg&amp;pageURL=http://www.drevopal.cz/&amp;imgX=160&amp;imgY=106&amp;imgSize=24&amp;thURL=http://media1.picsearch.com/is?u3-hKkIkL7Byc7_1hgllbYoLKb5DxoOU2V7hH5Hdi1A&amp;thX=128&amp;thY=84&amp;qNoSite=d%C5%99evo&amp;siteWWW=&amp;sId=khMCTRKXwnB8Y55CHVIY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11" Type="http://schemas.openxmlformats.org/officeDocument/2006/relationships/image" Target="../media/image7.jpeg"/><Relationship Id="rId5" Type="http://schemas.openxmlformats.org/officeDocument/2006/relationships/hyperlink" Target="http://obrazky.cz/detail?q=plast&amp;offset=1&amp;limit=20&amp;bUrlPar=filter=1&amp;resNum=15&amp;ref=http://obrazky.cz/?q=ocel&amp;resID=mea-hpNtlX_rF3TZOBOqCd9UwOJGC9lFeeKwOB3nqQ4&amp;imgURL=http://geologie.vsb.cz/loziska/suroviny/ropa/plasty_resize.jpg&amp;pageURL=http://geologie.vsb.cz/loziska/suroviny/vyuziti_ropy.html&amp;imgX=300&amp;imgY=300&amp;imgSize=63&amp;thURL=http://media5.picsearch.com/is?mea-hpNtlX_rF3TZOBOqCd9UwOJGC9lFeeKwOB3nqQ4&amp;thX=128&amp;thY=128&amp;qNoSite=plast&amp;siteWWW=&amp;sId=khMCTRKXwpBVY553iph-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obrazky.cz/detail?q=pap%C3%ADr&amp;offset=1&amp;limit=20&amp;bUrlPar=filter=1&amp;resNum=13&amp;ref=http://obrazky.cz/?q=ocel&amp;resID=4zClsvRv8APotmHjs_8Qdz73LloW5W37VHj6NTHxD98&amp;imgURL=http://i.lidovky.cz/09/053/lngal/VAL2ae187_toaletni_papir.jpg&amp;pageURL=http://relax.lidovky.cz/kvuli-sporum-dochazi-radnici-toaletni-papir-fmq-/ln-zajimavosti.asp?c=A120313_170156_ln-zajimavosti_ape&amp;imgX=460&amp;imgY=306&amp;imgSize=11&amp;thURL=http://media2.picsearch.com/is?4zClsvRv8APotmHjs_8Qdz73LloW5W37VHj6NTHxD98&amp;thX=128&amp;thY=85&amp;qNoSite=pap%C3%ADr&amp;siteWWW=&amp;sId=khMCTRKXwLNsY5s3CBBi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horvatsko.cz/stdal/pict/baska_voda_10.jpg" TargetMode="External"/><Relationship Id="rId3" Type="http://schemas.openxmlformats.org/officeDocument/2006/relationships/hyperlink" Target="http://obrazky.cz/detail?q=ml%C3%A9ko&amp;offset=1&amp;limit=20&amp;bUrlPar=filter=1&amp;resNum=3&amp;ref=http://obrazky.cz/?step=20&amp;filter=1&amp;s=&amp;size=any&amp;sId=khMCTRKXwgX4Y5tR0wS6&amp;orientation=&amp;q=d%C5%99evo&amp;resID=41FmIBEs8rKQWAYPphwSZAthXVe6XJbQVeUgZjQyrXI&amp;imgURL=http://img.aktualne.centrum.cz/12/77/127761-mleko.jpg&amp;pageURL=http://aktualne.centrum.cz/ekonomika/penize/clanek.phtml?id=642921&amp;imgX=201&amp;imgY=150&amp;imgSize=5&amp;thURL=http://media1.picsearch.com/is?41FmIBEs8rKQWAYPphwSZAthXVe6XJbQVeUgZjQyrXI&amp;thX=128&amp;thY=95&amp;qNoSite=ml%C3%A9ko&amp;siteWWW=&amp;sId=khMCTRKXwq1ZzTW7pa6d" TargetMode="External"/><Relationship Id="rId7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://obrazky.cz/detail?q=nafta%20nebo%20benzin&amp;offset=1&amp;limit=20&amp;bUrlPar=filter=1&amp;resNum=20&amp;ref=http://obrazky.cz/?step=20&amp;filter=1&amp;s=&amp;size=any&amp;sId=khMCTRKXwlmlzTs72Kxe&amp;orientation=&amp;q=benzin&amp;resID=coyOJpR8oEjXJhlsBqMJvNI84zl2Y_wdpVnEJwU7U04&amp;imgURL=http://img.aktualne.centrum.cz/246/3/2460308-benzin.jpg&amp;pageURL=http://aktualne.centrum.cz/finance/doprava/clanek.phtml?id=642342&amp;imgX=200&amp;imgY=150&amp;imgSize=10&amp;thURL=http://media1.picsearch.com/is?coyOJpR8oEjXJhlsBqMJvNI84zl2Y_wdpVnEJwU7U04&amp;thX=128&amp;thY=96&amp;qNoSite=nafta+nebo+benzin&amp;siteWWW=&amp;sId=khMCTRKXCV-HzTWd7z9E" TargetMode="External"/><Relationship Id="rId10" Type="http://schemas.openxmlformats.org/officeDocument/2006/relationships/audio" Target="../media/audio11.wav"/><Relationship Id="rId4" Type="http://schemas.openxmlformats.org/officeDocument/2006/relationships/image" Target="../media/image8.jpeg"/><Relationship Id="rId9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288" y="4048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/>
              <a:t/>
            </a:r>
            <a:br>
              <a:rPr lang="cs-CZ" sz="1800" b="1" dirty="0"/>
            </a:b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b="1" dirty="0" smtClean="0"/>
              <a:t>Tento </a:t>
            </a:r>
            <a:r>
              <a:rPr lang="cs-CZ" sz="1800" b="1" dirty="0"/>
              <a:t>materiál byl vytvořen v rámci projektu </a:t>
            </a:r>
            <a:r>
              <a:rPr lang="cs-CZ" sz="1800" b="1" dirty="0" smtClean="0"/>
              <a:t>operačního programu               Vzdělávání </a:t>
            </a:r>
            <a:r>
              <a:rPr lang="cs-CZ" sz="1800" b="1" dirty="0"/>
              <a:t>pro </a:t>
            </a:r>
            <a:r>
              <a:rPr lang="cs-CZ" sz="1800" b="1" dirty="0" smtClean="0"/>
              <a:t>konkurenceschopnost</a:t>
            </a:r>
            <a:endParaRPr lang="cs-CZ" sz="1800" dirty="0"/>
          </a:p>
        </p:txBody>
      </p:sp>
      <p:graphicFrame>
        <p:nvGraphicFramePr>
          <p:cNvPr id="14358" name="Group 22"/>
          <p:cNvGraphicFramePr>
            <a:graphicFrameLocks noGrp="1"/>
          </p:cNvGraphicFramePr>
          <p:nvPr>
            <p:ph idx="1"/>
          </p:nvPr>
        </p:nvGraphicFramePr>
        <p:xfrm>
          <a:off x="468313" y="2276475"/>
          <a:ext cx="8218487" cy="1727200"/>
        </p:xfrm>
        <a:graphic>
          <a:graphicData uri="http://schemas.openxmlformats.org/drawingml/2006/table">
            <a:tbl>
              <a:tblPr/>
              <a:tblGrid>
                <a:gridCol w="2159000"/>
                <a:gridCol w="6059487"/>
              </a:tblGrid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Název školy: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Palatino Linotype" pitchFamily="18" charset="0"/>
                        </a:rPr>
                        <a:t>Základní škola, Jičín, Soudná 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PaedDr. Jan Havlík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Název: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VY_32_INOVACE_02_c_1_Druhy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látek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AECF2"/>
                    </a:solidFill>
                  </a:tcPr>
                </a:tc>
              </a:tr>
              <a:tr h="431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Sada: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Palatino Linotype" pitchFamily="18" charset="0"/>
                        </a:rPr>
                        <a:t>Fyzika VII.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2D6E5"/>
                    </a:solidFill>
                  </a:tcPr>
                </a:tc>
              </a:tr>
            </a:tbl>
          </a:graphicData>
        </a:graphic>
      </p:graphicFrame>
      <p:pic>
        <p:nvPicPr>
          <p:cNvPr id="14355" name="Obrázek 1" descr="logolinkII_bar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188" y="4090988"/>
            <a:ext cx="8310562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56" name="TextovéPole 4"/>
          <p:cNvSpPr txBox="1">
            <a:spLocks noChangeArrowheads="1"/>
          </p:cNvSpPr>
          <p:nvPr/>
        </p:nvSpPr>
        <p:spPr bwMode="auto">
          <a:xfrm>
            <a:off x="1130300" y="6400800"/>
            <a:ext cx="669766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defTabSz="912813"/>
            <a:r>
              <a:rPr lang="cs-CZ" sz="1400">
                <a:latin typeface="Palatino Linotype" pitchFamily="18" charset="0"/>
              </a:rPr>
              <a:t>Autorem materiálu a všech jeho částí, není-li uvedeno jinak, je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3"/>
          <p:cNvSpPr>
            <a:spLocks noChangeArrowheads="1"/>
          </p:cNvSpPr>
          <p:nvPr/>
        </p:nvSpPr>
        <p:spPr bwMode="auto">
          <a:xfrm>
            <a:off x="900113" y="4508500"/>
            <a:ext cx="7127875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defTabSz="912813"/>
            <a:r>
              <a:rPr lang="cs-CZ">
                <a:solidFill>
                  <a:srgbClr val="000000"/>
                </a:solidFill>
              </a:rPr>
              <a:t>Metodické zhodnocení:</a:t>
            </a:r>
          </a:p>
          <a:p>
            <a:pPr defTabSz="912813"/>
            <a:r>
              <a:rPr lang="cs-CZ">
                <a:solidFill>
                  <a:srgbClr val="000000"/>
                </a:solidFill>
              </a:rPr>
              <a:t>Prezentace použita při výkladu, jako názorný doplněk. Tato prezentace byla odpilotována dne 9.9.2013 v VII. třídě ZŠ Jičín, Soudná 12.</a:t>
            </a:r>
          </a:p>
        </p:txBody>
      </p:sp>
      <p:sp>
        <p:nvSpPr>
          <p:cNvPr id="16386" name="Rectangle 4"/>
          <p:cNvSpPr>
            <a:spLocks noChangeArrowheads="1"/>
          </p:cNvSpPr>
          <p:nvPr/>
        </p:nvSpPr>
        <p:spPr bwMode="auto">
          <a:xfrm>
            <a:off x="900113" y="1844675"/>
            <a:ext cx="6696075" cy="311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defTabSz="912813"/>
            <a:endParaRPr lang="cs-CZ" dirty="0">
              <a:solidFill>
                <a:srgbClr val="000000"/>
              </a:solidFill>
            </a:endParaRPr>
          </a:p>
          <a:p>
            <a:pPr defTabSz="912813"/>
            <a:endParaRPr lang="cs-CZ" dirty="0">
              <a:solidFill>
                <a:srgbClr val="000000"/>
              </a:solidFill>
            </a:endParaRPr>
          </a:p>
          <a:p>
            <a:pPr defTabSz="912813"/>
            <a:r>
              <a:rPr lang="cs-CZ" dirty="0">
                <a:solidFill>
                  <a:srgbClr val="000000"/>
                </a:solidFill>
              </a:rPr>
              <a:t>Anotace: </a:t>
            </a:r>
          </a:p>
          <a:p>
            <a:pPr defTabSz="912813"/>
            <a:r>
              <a:rPr lang="cs-CZ" dirty="0">
                <a:solidFill>
                  <a:srgbClr val="000000"/>
                </a:solidFill>
              </a:rPr>
              <a:t>Prezentace slouží k výkladu učiva o jednotlivých druzích látek, které nás obklopují a se kterými se denně setkáváme.</a:t>
            </a:r>
          </a:p>
          <a:p>
            <a:pPr defTabSz="912813"/>
            <a:r>
              <a:rPr lang="cs-CZ" dirty="0">
                <a:solidFill>
                  <a:srgbClr val="000000"/>
                </a:solidFill>
              </a:rPr>
              <a:t>Tato výkladová prezentace je ukončena písemnou prověrkou.</a:t>
            </a:r>
          </a:p>
          <a:p>
            <a:pPr defTabSz="912813"/>
            <a:endParaRPr lang="cs-CZ" dirty="0">
              <a:solidFill>
                <a:srgbClr val="000000"/>
              </a:solidFill>
            </a:endParaRPr>
          </a:p>
          <a:p>
            <a:pPr defTabSz="912813"/>
            <a:endParaRPr lang="cs-CZ" dirty="0">
              <a:solidFill>
                <a:srgbClr val="000000"/>
              </a:solidFill>
            </a:endParaRPr>
          </a:p>
          <a:p>
            <a:pPr defTabSz="912813"/>
            <a:endParaRPr lang="cs-CZ" dirty="0">
              <a:solidFill>
                <a:srgbClr val="000000"/>
              </a:solidFill>
            </a:endParaRPr>
          </a:p>
          <a:p>
            <a:pPr defTabSz="912813"/>
            <a:endParaRPr lang="cs-CZ" dirty="0">
              <a:solidFill>
                <a:srgbClr val="000000"/>
              </a:solidFill>
            </a:endParaRPr>
          </a:p>
          <a:p>
            <a:pPr defTabSz="912813"/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16387" name="Rectangle 5"/>
          <p:cNvSpPr>
            <a:spLocks noChangeArrowheads="1"/>
          </p:cNvSpPr>
          <p:nvPr/>
        </p:nvSpPr>
        <p:spPr bwMode="auto">
          <a:xfrm>
            <a:off x="900113" y="620713"/>
            <a:ext cx="55864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defTabSz="912813"/>
            <a:r>
              <a:rPr lang="cs-CZ">
                <a:solidFill>
                  <a:srgbClr val="000000"/>
                </a:solidFill>
              </a:rPr>
              <a:t>Název:	   Druhy látek</a:t>
            </a:r>
          </a:p>
        </p:txBody>
      </p:sp>
      <p:sp>
        <p:nvSpPr>
          <p:cNvPr id="16388" name="Rectangle 6"/>
          <p:cNvSpPr>
            <a:spLocks noChangeArrowheads="1"/>
          </p:cNvSpPr>
          <p:nvPr/>
        </p:nvSpPr>
        <p:spPr bwMode="auto">
          <a:xfrm>
            <a:off x="827088" y="1557338"/>
            <a:ext cx="54054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defTabSz="912813"/>
            <a:r>
              <a:rPr lang="cs-CZ">
                <a:solidFill>
                  <a:srgbClr val="000000"/>
                </a:solidFill>
              </a:rPr>
              <a:t> Autor:	    PaedDr. Jan Havlík</a:t>
            </a:r>
          </a:p>
        </p:txBody>
      </p:sp>
    </p:spTree>
  </p:cSld>
  <p:clrMapOvr>
    <a:masterClrMapping/>
  </p:clrMapOvr>
  <p:transition spd="slow">
    <p:fad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50" name="Rectangle 2"/>
          <p:cNvSpPr>
            <a:spLocks noGrp="1"/>
          </p:cNvSpPr>
          <p:nvPr>
            <p:ph type="title" idx="4294967295"/>
          </p:nvPr>
        </p:nvSpPr>
        <p:spPr bwMode="auto">
          <a:xfrm>
            <a:off x="457200" y="0"/>
            <a:ext cx="8229600" cy="1412776"/>
          </a:xfrm>
          <a:noFill/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defTabSz="912813"/>
            <a:r>
              <a:rPr lang="cs-CZ" sz="4000" dirty="0" smtClean="0">
                <a:solidFill>
                  <a:srgbClr val="000066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Látky pevné, kapalné a plynné</a:t>
            </a:r>
          </a:p>
        </p:txBody>
      </p:sp>
      <p:sp>
        <p:nvSpPr>
          <p:cNvPr id="35851" name="Oval 22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57200" y="2708275"/>
            <a:ext cx="2386013" cy="230505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round/>
          </a:ln>
        </p:spPr>
        <p:txBody>
          <a:bodyPr/>
          <a:lstStyle/>
          <a:p>
            <a:pPr algn="ctr" defTabSz="912813" eaLnBrk="1" hangingPunct="1">
              <a:spcBef>
                <a:spcPct val="0"/>
              </a:spcBef>
              <a:buFontTx/>
              <a:buNone/>
            </a:pPr>
            <a:endParaRPr lang="cs-CZ" sz="2000" smtClean="0">
              <a:solidFill>
                <a:srgbClr val="F2E70C"/>
              </a:solidFill>
            </a:endParaRPr>
          </a:p>
          <a:p>
            <a:pPr algn="ctr" defTabSz="912813" eaLnBrk="1" hangingPunct="1">
              <a:spcBef>
                <a:spcPct val="0"/>
              </a:spcBef>
              <a:buFontTx/>
              <a:buNone/>
            </a:pPr>
            <a:r>
              <a:rPr lang="cs-CZ" sz="2000" b="1" i="1" smtClean="0">
                <a:solidFill>
                  <a:srgbClr val="F2E70C"/>
                </a:solidFill>
                <a:latin typeface="Times New Roman" pitchFamily="18" charset="0"/>
              </a:rPr>
              <a:t>Látky</a:t>
            </a:r>
          </a:p>
        </p:txBody>
      </p:sp>
      <p:grpSp>
        <p:nvGrpSpPr>
          <p:cNvPr id="2" name="Diagram 15"/>
          <p:cNvGrpSpPr>
            <a:grpSpLocks/>
          </p:cNvGrpSpPr>
          <p:nvPr/>
        </p:nvGrpSpPr>
        <p:grpSpPr bwMode="auto">
          <a:xfrm>
            <a:off x="3203575" y="1844675"/>
            <a:ext cx="4968875" cy="4608513"/>
            <a:chOff x="1608" y="1009"/>
            <a:chExt cx="2544" cy="2851"/>
          </a:xfrm>
        </p:grpSpPr>
        <p:sp>
          <p:nvSpPr>
            <p:cNvPr id="3" name="AutoShape 14"/>
            <p:cNvSpPr>
              <a:spLocks noChangeAspect="1" noChangeArrowheads="1" noTextEdit="1"/>
            </p:cNvSpPr>
            <p:nvPr/>
          </p:nvSpPr>
          <p:spPr bwMode="auto">
            <a:xfrm>
              <a:off x="1608" y="1009"/>
              <a:ext cx="2544" cy="2851"/>
            </a:xfrm>
            <a:prstGeom prst="rect">
              <a:avLst/>
            </a:prstGeom>
            <a:solidFill>
              <a:srgbClr val="00FFCC"/>
            </a:solidFill>
            <a:ln w="9525">
              <a:solidFill>
                <a:srgbClr val="00FFCC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_s35847"/>
            <p:cNvSpPr>
              <a:spLocks noChangeArrowheads="1"/>
            </p:cNvSpPr>
            <p:nvPr/>
          </p:nvSpPr>
          <p:spPr bwMode="auto">
            <a:xfrm flipV="1">
              <a:off x="2456" y="1333"/>
              <a:ext cx="848" cy="734"/>
            </a:xfrm>
            <a:custGeom>
              <a:avLst/>
              <a:gdLst>
                <a:gd name="G0" fmla="+- 10800 0 0"/>
                <a:gd name="G1" fmla="+- 21600 0 10800"/>
                <a:gd name="G2" fmla="*/ 10800 1 2"/>
                <a:gd name="G3" fmla="+- 21600 0 G2"/>
                <a:gd name="G4" fmla="+/ 10800 21600 2"/>
                <a:gd name="G5" fmla="+/ G1 0 2"/>
                <a:gd name="G6" fmla="*/ 21600 21600 10800"/>
                <a:gd name="G7" fmla="*/ G6 1 2"/>
                <a:gd name="G8" fmla="+- 21600 0 G7"/>
                <a:gd name="G9" fmla="*/ 21600 1 2"/>
                <a:gd name="G10" fmla="+- 10800 0 G9"/>
                <a:gd name="G11" fmla="?: G10 G8 0"/>
                <a:gd name="G12" fmla="?: G10 G7 21600"/>
                <a:gd name="T0" fmla="*/ 16200 w 21600"/>
                <a:gd name="T1" fmla="*/ 10800 h 21600"/>
                <a:gd name="T2" fmla="*/ 10800 w 21600"/>
                <a:gd name="T3" fmla="*/ 21600 h 21600"/>
                <a:gd name="T4" fmla="*/ 5400 w 21600"/>
                <a:gd name="T5" fmla="*/ 10800 h 21600"/>
                <a:gd name="T6" fmla="*/ 10800 w 21600"/>
                <a:gd name="T7" fmla="*/ 0 h 21600"/>
                <a:gd name="T8" fmla="*/ 7200 w 21600"/>
                <a:gd name="T9" fmla="*/ 7200 h 21600"/>
                <a:gd name="T10" fmla="*/ 14400 w 21600"/>
                <a:gd name="T11" fmla="*/ 144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0800" y="21600"/>
                  </a:lnTo>
                  <a:lnTo>
                    <a:pt x="108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1"/>
            </a:solidFill>
            <a:ln w="4669" algn="in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400" b="1" i="1" u="none" strike="noStrike" cap="none" normalizeH="0" baseline="0" smtClean="0">
                  <a:ln>
                    <a:noFill/>
                  </a:ln>
                  <a:solidFill>
                    <a:srgbClr val="F2E70C"/>
                  </a:solidFill>
                  <a:effectLst/>
                  <a:latin typeface="Verdana" pitchFamily="34" charset="0"/>
                  <a:cs typeface="Arial" charset="0"/>
                </a:rPr>
                <a:t>pevné</a:t>
              </a:r>
            </a:p>
          </p:txBody>
        </p:sp>
        <p:sp>
          <p:nvSpPr>
            <p:cNvPr id="5" name="_s35848"/>
            <p:cNvSpPr>
              <a:spLocks noChangeArrowheads="1"/>
            </p:cNvSpPr>
            <p:nvPr/>
          </p:nvSpPr>
          <p:spPr bwMode="auto">
            <a:xfrm flipV="1">
              <a:off x="2032" y="2067"/>
              <a:ext cx="1696" cy="735"/>
            </a:xfrm>
            <a:custGeom>
              <a:avLst/>
              <a:gdLst>
                <a:gd name="G0" fmla="+- 5400 0 0"/>
                <a:gd name="G1" fmla="+- 21600 0 5400"/>
                <a:gd name="G2" fmla="*/ 5400 1 2"/>
                <a:gd name="G3" fmla="+- 21600 0 G2"/>
                <a:gd name="G4" fmla="+/ 5400 21600 2"/>
                <a:gd name="G5" fmla="+/ G1 0 2"/>
                <a:gd name="G6" fmla="*/ 21600 21600 5400"/>
                <a:gd name="G7" fmla="*/ G6 1 2"/>
                <a:gd name="G8" fmla="+- 21600 0 G7"/>
                <a:gd name="G9" fmla="*/ 21600 1 2"/>
                <a:gd name="G10" fmla="+- 5400 0 G9"/>
                <a:gd name="G11" fmla="?: G10 G8 0"/>
                <a:gd name="G12" fmla="?: G10 G7 21600"/>
                <a:gd name="T0" fmla="*/ 18900 w 21600"/>
                <a:gd name="T1" fmla="*/ 10800 h 21600"/>
                <a:gd name="T2" fmla="*/ 10800 w 21600"/>
                <a:gd name="T3" fmla="*/ 21600 h 21600"/>
                <a:gd name="T4" fmla="*/ 2700 w 21600"/>
                <a:gd name="T5" fmla="*/ 10800 h 21600"/>
                <a:gd name="T6" fmla="*/ 10800 w 21600"/>
                <a:gd name="T7" fmla="*/ 0 h 21600"/>
                <a:gd name="T8" fmla="*/ 4500 w 21600"/>
                <a:gd name="T9" fmla="*/ 4500 h 21600"/>
                <a:gd name="T10" fmla="*/ 17100 w 21600"/>
                <a:gd name="T11" fmla="*/ 171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1"/>
            </a:solidFill>
            <a:ln w="4669" algn="in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400" b="1" i="1" u="none" strike="noStrike" cap="none" normalizeH="0" baseline="0" smtClean="0">
                  <a:ln>
                    <a:noFill/>
                  </a:ln>
                  <a:solidFill>
                    <a:srgbClr val="F2E70C"/>
                  </a:solidFill>
                  <a:effectLst/>
                  <a:latin typeface="Verdana" pitchFamily="34" charset="0"/>
                  <a:cs typeface="Arial" charset="0"/>
                </a:rPr>
                <a:t>kapalné</a:t>
              </a:r>
            </a:p>
          </p:txBody>
        </p:sp>
        <p:sp>
          <p:nvSpPr>
            <p:cNvPr id="6" name="_s35849"/>
            <p:cNvSpPr>
              <a:spLocks noChangeArrowheads="1"/>
            </p:cNvSpPr>
            <p:nvPr/>
          </p:nvSpPr>
          <p:spPr bwMode="auto">
            <a:xfrm flipV="1">
              <a:off x="1608" y="2802"/>
              <a:ext cx="2544" cy="734"/>
            </a:xfrm>
            <a:custGeom>
              <a:avLst/>
              <a:gdLst>
                <a:gd name="G0" fmla="+- 3600 0 0"/>
                <a:gd name="G1" fmla="+- 21600 0 3600"/>
                <a:gd name="G2" fmla="*/ 3600 1 2"/>
                <a:gd name="G3" fmla="+- 21600 0 G2"/>
                <a:gd name="G4" fmla="+/ 3600 21600 2"/>
                <a:gd name="G5" fmla="+/ G1 0 2"/>
                <a:gd name="G6" fmla="*/ 21600 21600 3600"/>
                <a:gd name="G7" fmla="*/ G6 1 2"/>
                <a:gd name="G8" fmla="+- 21600 0 G7"/>
                <a:gd name="G9" fmla="*/ 21600 1 2"/>
                <a:gd name="G10" fmla="+- 3600 0 G9"/>
                <a:gd name="G11" fmla="?: G10 G8 0"/>
                <a:gd name="G12" fmla="?: G10 G7 21600"/>
                <a:gd name="T0" fmla="*/ 19800 w 21600"/>
                <a:gd name="T1" fmla="*/ 10800 h 21600"/>
                <a:gd name="T2" fmla="*/ 10800 w 21600"/>
                <a:gd name="T3" fmla="*/ 21600 h 21600"/>
                <a:gd name="T4" fmla="*/ 1800 w 21600"/>
                <a:gd name="T5" fmla="*/ 10800 h 21600"/>
                <a:gd name="T6" fmla="*/ 10800 w 21600"/>
                <a:gd name="T7" fmla="*/ 0 h 21600"/>
                <a:gd name="T8" fmla="*/ 3600 w 21600"/>
                <a:gd name="T9" fmla="*/ 3600 h 21600"/>
                <a:gd name="T10" fmla="*/ 18000 w 21600"/>
                <a:gd name="T11" fmla="*/ 180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3600" y="21600"/>
                  </a:lnTo>
                  <a:lnTo>
                    <a:pt x="180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accent1"/>
            </a:solidFill>
            <a:ln w="4669" algn="in">
              <a:solidFill>
                <a:schemeClr val="tx1"/>
              </a:solidFill>
              <a:miter lim="800000"/>
              <a:headEnd/>
              <a:tailEnd/>
            </a:ln>
          </p:spPr>
          <p:txBody>
            <a:bodyPr rot="10800000" vert="horz" wrap="none" lIns="0" tIns="0" rIns="0" bIns="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400" b="1" i="1" u="none" strike="noStrike" cap="none" normalizeH="0" baseline="0" smtClean="0">
                  <a:ln>
                    <a:noFill/>
                  </a:ln>
                  <a:solidFill>
                    <a:srgbClr val="F2E70C"/>
                  </a:solidFill>
                  <a:effectLst/>
                  <a:latin typeface="Verdana" pitchFamily="34" charset="0"/>
                  <a:cs typeface="Arial" charset="0"/>
                </a:rPr>
                <a:t>plynné</a:t>
              </a:r>
              <a:endParaRPr kumimoji="0" lang="cs-CZ" sz="1200" b="0" i="0" u="none" strike="noStrike" cap="none" normalizeH="0" baseline="0" smtClean="0">
                <a:ln>
                  <a:noFill/>
                </a:ln>
                <a:solidFill>
                  <a:srgbClr val="F2E70C"/>
                </a:solidFill>
                <a:effectLst/>
                <a:latin typeface="Verdana" pitchFamily="34" charset="0"/>
                <a:cs typeface="Arial" charset="0"/>
              </a:endParaRPr>
            </a:p>
          </p:txBody>
        </p:sp>
      </p:grp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000"/>
                                        <p:tgtEl>
                                          <p:spTgt spid="3585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5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0" grpId="0"/>
      <p:bldP spid="35851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/>
          <p:cNvSpPr>
            <a:spLocks noGrp="1"/>
          </p:cNvSpPr>
          <p:nvPr>
            <p:ph type="title"/>
          </p:nvPr>
        </p:nvSpPr>
        <p:spPr bwMode="auto">
          <a:xfrm>
            <a:off x="457200" y="333375"/>
            <a:ext cx="8218488" cy="935385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dirty="0" smtClean="0">
                <a:solidFill>
                  <a:srgbClr val="000066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Látky pevné, kapalné a plynné</a:t>
            </a:r>
          </a:p>
        </p:txBody>
      </p:sp>
      <p:sp>
        <p:nvSpPr>
          <p:cNvPr id="36866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Ke změně tvaru předmětů z materiálu jako je ocel,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dřevo, papír, plast aj., tedy k rozbití,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roztržení, zlomení – je  třeba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síly</a:t>
            </a: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.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Zde jde o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předměty</a:t>
            </a: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z </a:t>
            </a:r>
            <a:r>
              <a:rPr lang="cs-CZ" dirty="0" smtClean="0">
                <a:solidFill>
                  <a:schemeClr val="accent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látek pevných.</a:t>
            </a:r>
          </a:p>
        </p:txBody>
      </p:sp>
      <p:pic>
        <p:nvPicPr>
          <p:cNvPr id="36867" name="Picture 11" descr="Hübsch / Kovová vázička Bottom">
            <a:hlinkClick r:id="rId3" tooltip="Hübsch / Kovová vázička Bottom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3734670"/>
            <a:ext cx="1916144" cy="191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11" descr="náhled obrázku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47130" y="4077072"/>
            <a:ext cx="1591520" cy="1736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13" descr="náhled obrázku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3438" y="5013176"/>
            <a:ext cx="1558671" cy="1275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9" descr="náhled obrázku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61166" y="3672722"/>
            <a:ext cx="1440943" cy="1080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7" descr="220px-Steel_wire_rope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32240" y="2915974"/>
            <a:ext cx="1891907" cy="3095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6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686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68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000"/>
                            </p:stCondLst>
                            <p:childTnLst>
                              <p:par>
                                <p:cTn id="5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/>
          </p:cNvSpPr>
          <p:nvPr>
            <p:ph type="title"/>
          </p:nvPr>
        </p:nvSpPr>
        <p:spPr bwMode="auto">
          <a:xfrm>
            <a:off x="457200" y="404813"/>
            <a:ext cx="8147050" cy="791939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3600" dirty="0" smtClean="0">
                <a:solidFill>
                  <a:srgbClr val="000066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Látky pevné, kapalné a plynné</a:t>
            </a:r>
          </a:p>
        </p:txBody>
      </p:sp>
      <p:sp>
        <p:nvSpPr>
          <p:cNvPr id="37890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Přelévejte vodu do sklenic různých tvarů. </a:t>
            </a:r>
            <a:endParaRPr lang="cs-CZ" dirty="0">
              <a:solidFill>
                <a:schemeClr val="tx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Voda se tvaru přizpůsobila. 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Totéž je možné s octem, mlékem, lihem, benzinem … 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Jsou to </a:t>
            </a:r>
            <a:r>
              <a:rPr lang="cs-CZ" dirty="0" smtClean="0">
                <a:solidFill>
                  <a:schemeClr val="accent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látky kapalné.</a:t>
            </a:r>
          </a:p>
        </p:txBody>
      </p:sp>
      <p:pic>
        <p:nvPicPr>
          <p:cNvPr id="5127" name="Picture 11" descr="náhled obrázku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0264" y="4487170"/>
            <a:ext cx="182245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9" descr="náhled obrázku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4600" y="4272813"/>
            <a:ext cx="167640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7" descr="220px-Essig-1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16463" y="3548913"/>
            <a:ext cx="182880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4" name="Picture 5" descr="Baška Voda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76256" y="3340029"/>
            <a:ext cx="1691616" cy="27282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10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78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78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78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78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78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00"/>
                            </p:stCondLst>
                            <p:childTnLst>
                              <p:par>
                                <p:cTn id="4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8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/>
          </p:cNvSpPr>
          <p:nvPr>
            <p:ph type="title"/>
          </p:nvPr>
        </p:nvSpPr>
        <p:spPr bwMode="auto">
          <a:xfrm>
            <a:off x="457200" y="620713"/>
            <a:ext cx="8291513" cy="864071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solidFill>
                  <a:srgbClr val="000066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Látky pevné, kapalné a plynné</a:t>
            </a:r>
          </a:p>
        </p:txBody>
      </p:sp>
      <p:sp>
        <p:nvSpPr>
          <p:cNvPr id="38914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Otevřete okno, podívejte se na kouřící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komín…vzduch vnikající do místnosti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oknem či kouř se rychle rozptýlí po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okolí, kouř cítíme. Tyto látky nedrží 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pohromadě, nemají 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stálý tvar. Tyto látky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jsou </a:t>
            </a:r>
            <a:r>
              <a:rPr lang="cs-CZ" sz="2000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rozpínavé</a:t>
            </a: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a 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stlačitelné.</a:t>
            </a: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</a:p>
          <a:p>
            <a:pPr marL="342900" indent="-342900" eaLnBrk="1" hangingPunct="1">
              <a:buFont typeface="Arial" charset="0"/>
              <a:buNone/>
            </a:pPr>
            <a:r>
              <a:rPr lang="cs-CZ" sz="2000" dirty="0" smtClean="0">
                <a:solidFill>
                  <a:schemeClr val="tx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Jsou to </a:t>
            </a:r>
            <a:r>
              <a:rPr lang="cs-CZ" sz="2000" dirty="0" smtClean="0">
                <a:solidFill>
                  <a:schemeClr val="accent2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látky plynné.</a:t>
            </a:r>
          </a:p>
          <a:p>
            <a:pPr marL="342900" indent="-342900" eaLnBrk="1" hangingPunct="1">
              <a:buFont typeface="Arial" charset="0"/>
              <a:buNone/>
            </a:pPr>
            <a:endParaRPr lang="cs-CZ" dirty="0" smtClean="0">
              <a:solidFill>
                <a:schemeClr val="tx1"/>
              </a:solidFill>
              <a:latin typeface="Times New Roman" pitchFamily="18" charset="0"/>
            </a:endParaRPr>
          </a:p>
        </p:txBody>
      </p:sp>
      <p:pic>
        <p:nvPicPr>
          <p:cNvPr id="38915" name="Picture 4" descr="MC900298023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374" y="4325700"/>
            <a:ext cx="1249363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6" name="Picture 5" descr="MC90016055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16025" y="1766489"/>
            <a:ext cx="1819275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7" name="Picture 6" descr="MC900348935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88014" y="4437112"/>
            <a:ext cx="798513" cy="182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8" name="Picture 7" descr="MC900433902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85715" y="4005064"/>
            <a:ext cx="1871662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  <p:sndAc>
          <p:stSnd>
            <p:snd r:embed="rId7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89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89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89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89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89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389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89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89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89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891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89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89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3500"/>
                            </p:stCondLst>
                            <p:childTnLst>
                              <p:par>
                                <p:cTn id="6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89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/>
          </p:cNvSpPr>
          <p:nvPr>
            <p:ph type="title"/>
          </p:nvPr>
        </p:nvSpPr>
        <p:spPr bwMode="auto">
          <a:xfrm>
            <a:off x="457200" y="549275"/>
            <a:ext cx="8218488" cy="863501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z="4000" dirty="0" smtClean="0">
                <a:solidFill>
                  <a:srgbClr val="000066"/>
                </a:solidFill>
                <a:effectLst/>
                <a:latin typeface="Verdana" pitchFamily="34" charset="0"/>
                <a:ea typeface="Verdana" pitchFamily="34" charset="0"/>
                <a:cs typeface="Verdana" pitchFamily="34" charset="0"/>
              </a:rPr>
              <a:t>Látky pevné, kapalné a plynné</a:t>
            </a:r>
          </a:p>
        </p:txBody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solidFill>
            <a:schemeClr val="bg1"/>
          </a:solidFill>
          <a:ln>
            <a:solidFill>
              <a:srgbClr val="00FFCC"/>
            </a:solidFill>
          </a:ln>
        </p:spPr>
        <p:txBody>
          <a:bodyPr/>
          <a:lstStyle/>
          <a:p>
            <a:pPr marL="457200" indent="-457200" eaLnBrk="1" hangingPunct="1">
              <a:buFont typeface="Arial" charset="0"/>
              <a:buNone/>
              <a:defRPr/>
            </a:pPr>
            <a:r>
              <a:rPr lang="cs-CZ" dirty="0" smtClean="0">
                <a:solidFill>
                  <a:srgbClr val="FB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Písemná práce:</a:t>
            </a:r>
          </a:p>
          <a:p>
            <a:pPr marL="457200" indent="-457200" eaLnBrk="1" hangingPunct="1">
              <a:buFont typeface="Wingdings" pitchFamily="2" charset="2"/>
              <a:buAutoNum type="arabicPeriod"/>
              <a:defRPr/>
            </a:pPr>
            <a:r>
              <a:rPr lang="cs-CZ" sz="3200" dirty="0" smtClean="0">
                <a:solidFill>
                  <a:srgbClr val="4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Vyjmenujte některé látky pevné</a:t>
            </a:r>
          </a:p>
          <a:p>
            <a:pPr marL="457200" indent="-457200" eaLnBrk="1" hangingPunct="1">
              <a:buFont typeface="Wingdings" pitchFamily="2" charset="2"/>
              <a:buAutoNum type="arabicPeriod"/>
              <a:defRPr/>
            </a:pPr>
            <a:r>
              <a:rPr lang="cs-CZ" sz="3200" dirty="0" smtClean="0">
                <a:solidFill>
                  <a:srgbClr val="4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Vyjmenujte některé látky kapalné</a:t>
            </a:r>
          </a:p>
          <a:p>
            <a:pPr marL="457200" indent="-457200" eaLnBrk="1" hangingPunct="1">
              <a:buFont typeface="Wingdings" pitchFamily="2" charset="2"/>
              <a:buAutoNum type="arabicPeriod"/>
              <a:defRPr/>
            </a:pPr>
            <a:r>
              <a:rPr lang="cs-CZ" sz="3200" dirty="0" smtClean="0">
                <a:solidFill>
                  <a:srgbClr val="40000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Vyjmenujte některé látky plynné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2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99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4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4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2"/>
          <p:cNvSpPr txBox="1">
            <a:spLocks noChangeArrowheads="1"/>
          </p:cNvSpPr>
          <p:nvPr/>
        </p:nvSpPr>
        <p:spPr bwMode="auto">
          <a:xfrm>
            <a:off x="1691680" y="930315"/>
            <a:ext cx="6193432" cy="1846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Použité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zdroje : 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PowerPoint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-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Zdrojov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á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dirty="0">
                <a:latin typeface="Verdana" pitchFamily="34" charset="0"/>
                <a:ea typeface="Verdana" pitchFamily="34" charset="0"/>
                <a:cs typeface="Verdana" pitchFamily="34" charset="0"/>
              </a:rPr>
              <a:t>banka </a:t>
            </a: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Klipart:</a:t>
            </a:r>
          </a:p>
          <a:p>
            <a:pPr algn="ctr"/>
            <a:r>
              <a:rPr lang="cs-CZ" sz="2400" dirty="0" smtClean="0"/>
              <a:t>www.office.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 algn="ctr"/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Ovr>
    <a:masterClrMapping/>
  </p:clrMapOvr>
  <p:transition spd="slow">
    <p:wipe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0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9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0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0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671</TotalTime>
  <Words>251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   Tento materiál byl vytvořen v rámci projektu operačního programu               Vzdělávání pro konkurenceschopnost</vt:lpstr>
      <vt:lpstr>Snímek 2</vt:lpstr>
      <vt:lpstr>Látky pevné, kapalné a plynné</vt:lpstr>
      <vt:lpstr>Látky pevné, kapalné a plynné</vt:lpstr>
      <vt:lpstr>Látky pevné, kapalné a plynné</vt:lpstr>
      <vt:lpstr>Látky pevné, kapalné a plynné</vt:lpstr>
      <vt:lpstr>Látky pevné, kapalné a plynné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Tento materiál byl vytvořen v rámci projektu  Operačního programu Vzdělávání pro konkurenceschopnost.</dc:title>
  <dc:creator>pc 1</dc:creator>
  <cp:lastModifiedBy>Dum</cp:lastModifiedBy>
  <cp:revision>70</cp:revision>
  <dcterms:created xsi:type="dcterms:W3CDTF">2012-02-05T17:29:41Z</dcterms:created>
  <dcterms:modified xsi:type="dcterms:W3CDTF">2014-02-27T12:59:23Z</dcterms:modified>
</cp:coreProperties>
</file>