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57" r:id="rId3"/>
    <p:sldId id="261" r:id="rId4"/>
    <p:sldId id="279" r:id="rId5"/>
    <p:sldId id="284" r:id="rId6"/>
    <p:sldId id="285" r:id="rId7"/>
    <p:sldId id="286" r:id="rId8"/>
    <p:sldId id="280" r:id="rId9"/>
    <p:sldId id="281" r:id="rId10"/>
    <p:sldId id="282" r:id="rId11"/>
    <p:sldId id="283" r:id="rId12"/>
    <p:sldId id="27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0066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355" autoAdjust="0"/>
  </p:normalViewPr>
  <p:slideViewPr>
    <p:cSldViewPr>
      <p:cViewPr>
        <p:scale>
          <a:sx n="80" d="100"/>
          <a:sy n="80" d="100"/>
        </p:scale>
        <p:origin x="-864" y="-6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00A7ED6-2067-4466-8DEF-732782A524D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A1342D3-E776-4D7C-BDD7-7EFB0774C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440608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63803C6-A313-4C75-A75D-1846A0DCB94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3F476-487E-4F9E-8AF1-DDA7604F9C4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F7371-8520-47D1-8F7E-6B6C21F62B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6F8AF-3E3E-4B14-9D91-3B1CB6C3A7B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8A580B-7B97-44FD-963B-8C4DFBD1B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250A7-9F13-41F4-8C96-5F4664D6807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469263-503E-45A1-996A-25E7CFC51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B8B43-FB47-48D9-A62B-C393CF0922E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C25CA-E7B9-4289-A4D3-1FC8FFC9AA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469E7-11D1-41E4-9FC7-2539B6B508C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175A50-DF0C-48F6-B183-7856CDAFC3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6313F-BDA0-4056-AC1A-C978BF8E32E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7DC13-D911-421E-86D9-6A07908A94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5CB7C-A874-45B4-B1BC-898915153A4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92E6F-EB6E-4399-AC7F-E2F119DB70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CD63A-46E7-4814-BEEF-BF0FC69B317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4DFB4-C45F-47E0-BC8C-CC466EE87B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30B3D-50B4-438C-9D16-31865B3A537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14E87-0D2F-4C11-A70B-8CD8AE8A2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CFAA4-C8DE-4B0B-A276-15D3EEB7D4C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424D4-6252-4253-A6F5-46D931129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4916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916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AF533-6D16-48E0-8D70-E80418E35B5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410B7-062C-43CD-8386-680939FEC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D1B541-654F-4E05-A242-A18226BDAEA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E0B423-598C-4DAE-8C48-E2A1ECA0F8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D6883F-75F9-43B8-984C-CA1BD042662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C312F1-04F3-46A6-AF70-5BF77B7AA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7903FC-6D6B-442D-A65D-289A459B83F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4B7A70-7063-4DA5-8676-D5C5B457E5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24529C-DC4A-4BA8-9582-1370DE4CC11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874A27-1A18-4ECE-9DF1-613DF2673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13CE39-CB3C-445C-B49F-E939BEF1A6F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CE8526-876C-4699-A851-77CEE19FB7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90266A-D0BD-4C73-AC51-BB98855C831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45DA50-1615-47CE-97F8-9066C5B57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AD7C3D-9642-487C-95E5-F57100EBB1D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867E64-7485-497A-8E48-530B8829C0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C27A33-4EC4-4F75-BCFE-3D954D5E32D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650F46-A991-4800-8A33-0A410F8058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690FAE-A1F7-49D7-B84A-F495F0D6ADC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B95CEF-F0A7-4A06-84CC-A7FCDEC165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B61815-398E-41BB-AC74-1D62BD62C91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572A64-AF9A-4471-9740-91A9E34D4B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80992757-44CB-4BFE-8E82-3CD406C89A2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06053B0-6B2E-47A3-97FA-8AA39CE1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</p:sldLayoutIdLst>
  <p:transition spd="slow">
    <p:fade/>
    <p:sndAc>
      <p:stSnd>
        <p:snd r:embed="rId12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48131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2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3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4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5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12291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8137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B05406AF-2AA8-4749-90BC-4BD29C61DA9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8138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139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908A12C4-8A38-4DDC-991A-F61E0597A4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295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ransition spd="slow">
    <p:fade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5" Type="http://schemas.openxmlformats.org/officeDocument/2006/relationships/audio" Target="../media/audio11.wav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11.wav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25622" name="Group 22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935480"/>
        </p:xfrm>
        <a:graphic>
          <a:graphicData uri="http://schemas.openxmlformats.org/drawingml/2006/table">
            <a:tbl>
              <a:tblPr/>
              <a:tblGrid>
                <a:gridCol w="2160587"/>
                <a:gridCol w="6057900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VY_32_INOVACE_02_c_2_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Vlastnosti pevných látek – pevnost a tvrdost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25619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20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5772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Vlastnosti pevných látek – pevnost a tvrdost</a:t>
            </a:r>
          </a:p>
        </p:txBody>
      </p:sp>
      <p:sp>
        <p:nvSpPr>
          <p:cNvPr id="27650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27651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366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rgbClr val="000000"/>
                </a:solidFill>
              </a:rPr>
              <a:t>Anotace: </a:t>
            </a:r>
          </a:p>
          <a:p>
            <a:r>
              <a:rPr lang="cs-CZ" dirty="0">
                <a:solidFill>
                  <a:srgbClr val="000000"/>
                </a:solidFill>
              </a:rPr>
              <a:t>Prezentace slouží k výkladu učiva o jednotlivých druzích pevných látek a jejich vlastnostech – pevnost a tvrdost, které nás obklopují a se kterými se denně setkáváme.</a:t>
            </a:r>
          </a:p>
          <a:p>
            <a:r>
              <a:rPr lang="cs-CZ" dirty="0">
                <a:solidFill>
                  <a:srgbClr val="000000"/>
                </a:solidFill>
              </a:rPr>
              <a:t>Tato výkladová prezentace je prokládána mnohými znalostními otázkami na procvičení a upevnění si svých vědomostí.</a:t>
            </a:r>
          </a:p>
          <a:p>
            <a:endParaRPr lang="cs-CZ" dirty="0">
              <a:solidFill>
                <a:srgbClr val="FF0000"/>
              </a:solidFill>
              <a:latin typeface="Palatino Linotype" pitchFamily="18" charset="0"/>
            </a:endParaRPr>
          </a:p>
          <a:p>
            <a:endParaRPr lang="cs-CZ" dirty="0">
              <a:solidFill>
                <a:srgbClr val="FF0000"/>
              </a:solidFill>
              <a:latin typeface="Palatino Linotype" pitchFamily="18" charset="0"/>
            </a:endParaRPr>
          </a:p>
          <a:p>
            <a:r>
              <a:rPr lang="cs-CZ" dirty="0">
                <a:solidFill>
                  <a:srgbClr val="000000"/>
                </a:solidFill>
              </a:rPr>
              <a:t>Metodické zhodnocení:</a:t>
            </a:r>
          </a:p>
          <a:p>
            <a:r>
              <a:rPr lang="cs-CZ" dirty="0">
                <a:solidFill>
                  <a:srgbClr val="000000"/>
                </a:solidFill>
              </a:rPr>
              <a:t>Prezentace použita při výkladu jako názorný doplněk. Tato prezentace byla </a:t>
            </a:r>
            <a:r>
              <a:rPr lang="cs-CZ" dirty="0" err="1">
                <a:solidFill>
                  <a:srgbClr val="000000"/>
                </a:solidFill>
              </a:rPr>
              <a:t>odpilotována</a:t>
            </a:r>
            <a:r>
              <a:rPr lang="cs-CZ" dirty="0">
                <a:solidFill>
                  <a:srgbClr val="000000"/>
                </a:solidFill>
              </a:rPr>
              <a:t> dne 16.9.2013 v VII. třídě ZŠ Jičín, Soudná 12.</a:t>
            </a: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20738"/>
            <a:ext cx="8218488" cy="596900"/>
          </a:xfrm>
        </p:spPr>
        <p:txBody>
          <a:bodyPr/>
          <a:lstStyle/>
          <a:p>
            <a:pPr eaLnBrk="1" hangingPunct="1"/>
            <a:r>
              <a:rPr lang="cs-CZ" sz="2800" dirty="0" smtClean="0"/>
              <a:t>      Vlastnosti pevných látek – pevnost a tvrdost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Vypište předměty, které lehce zlomíte :</a:t>
            </a:r>
            <a:endParaRPr lang="cs-CZ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dirty="0" smtClean="0"/>
              <a:t>sirka                         - silná fošna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dirty="0" smtClean="0"/>
              <a:t>nůžky                       - stonek květiny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dirty="0" smtClean="0"/>
              <a:t>tuha z tužky              - vlasec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dirty="0" smtClean="0"/>
              <a:t>ocelové lano             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dirty="0" smtClean="0"/>
              <a:t>špejle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dirty="0" smtClean="0"/>
              <a:t>lavička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dirty="0" smtClean="0"/>
              <a:t>tenká svíčka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28675" name="Picture 4" descr="MC90035837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174" y="4077071"/>
            <a:ext cx="1944985" cy="1944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5" descr="MP900341591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861048"/>
            <a:ext cx="2319674" cy="203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10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1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sz="2800" dirty="0" smtClean="0"/>
              <a:t>      Vlastnosti pevných látek – pevnost a tvrdost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637112"/>
          </a:xfrm>
          <a:ln>
            <a:solidFill>
              <a:srgbClr val="FF6600"/>
            </a:solidFill>
          </a:ln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sz="2800" dirty="0" smtClean="0"/>
              <a:t>Pokuste se přetrhnout jednotlivě </a:t>
            </a:r>
          </a:p>
          <a:p>
            <a:pPr algn="ctr">
              <a:buFont typeface="Wingdings" pitchFamily="2" charset="2"/>
              <a:buNone/>
            </a:pPr>
            <a:r>
              <a:rPr lang="cs-CZ" sz="2800" dirty="0" smtClean="0"/>
              <a:t>niť, sirku, špejli, provázek, lanko, fošnu….. </a:t>
            </a:r>
          </a:p>
          <a:p>
            <a:pPr algn="ctr">
              <a:buFont typeface="Wingdings" pitchFamily="2" charset="2"/>
              <a:buNone/>
            </a:pPr>
            <a:endParaRPr lang="cs-CZ" sz="2800" dirty="0" smtClean="0">
              <a:solidFill>
                <a:schemeClr val="hlink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2800" dirty="0" smtClean="0">
                <a:solidFill>
                  <a:schemeClr val="hlink"/>
                </a:solidFill>
              </a:rPr>
              <a:t>Niť, sirku, špejli – přetrhnete snadno</a:t>
            </a:r>
          </a:p>
          <a:p>
            <a:pPr algn="ctr">
              <a:buFont typeface="Wingdings" pitchFamily="2" charset="2"/>
              <a:buNone/>
            </a:pPr>
            <a:r>
              <a:rPr lang="cs-CZ" sz="2800" dirty="0" smtClean="0">
                <a:solidFill>
                  <a:schemeClr val="folHlink"/>
                </a:solidFill>
              </a:rPr>
              <a:t>Provázek – těžko</a:t>
            </a:r>
          </a:p>
          <a:p>
            <a:pPr algn="ctr">
              <a:buFont typeface="Wingdings" pitchFamily="2" charset="2"/>
              <a:buNone/>
            </a:pPr>
            <a:r>
              <a:rPr lang="cs-CZ" sz="2800" dirty="0" smtClean="0">
                <a:solidFill>
                  <a:srgbClr val="FF0066"/>
                </a:solidFill>
              </a:rPr>
              <a:t>Lanko, fošnu – nepřetrhnete</a:t>
            </a:r>
          </a:p>
          <a:p>
            <a:pPr algn="ctr">
              <a:buFont typeface="Wingdings" pitchFamily="2" charset="2"/>
              <a:buNone/>
            </a:pPr>
            <a:endParaRPr lang="cs-CZ" sz="2800" dirty="0" smtClean="0"/>
          </a:p>
          <a:p>
            <a:pPr algn="ctr">
              <a:buFont typeface="Wingdings" pitchFamily="2" charset="2"/>
              <a:buNone/>
            </a:pPr>
            <a:r>
              <a:rPr lang="cs-CZ" sz="2800" dirty="0" smtClean="0"/>
              <a:t>Zde říkáme, že </a:t>
            </a:r>
            <a:r>
              <a:rPr lang="cs-CZ" sz="2800" dirty="0" smtClean="0">
                <a:solidFill>
                  <a:srgbClr val="006600"/>
                </a:solidFill>
              </a:rPr>
              <a:t>látky jsou různě pevné v tahu.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9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500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1500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1500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      Vlastnosti pevných látek – pevnost a tvrdost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72816"/>
            <a:ext cx="8229600" cy="4061048"/>
          </a:xfrm>
          <a:ln>
            <a:solidFill>
              <a:srgbClr val="FF6600"/>
            </a:solidFill>
          </a:ln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sz="2400" dirty="0" smtClean="0"/>
              <a:t>Rozmáčkněte rukou nebo louskáčkem</a:t>
            </a:r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vlašský ořech.</a:t>
            </a:r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Rozmáčkněte rukou kámen,</a:t>
            </a:r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cihlu.</a:t>
            </a:r>
          </a:p>
          <a:p>
            <a:pPr algn="ctr">
              <a:buFont typeface="Wingdings" pitchFamily="2" charset="2"/>
              <a:buNone/>
            </a:pPr>
            <a:endParaRPr lang="cs-CZ" sz="2400" dirty="0" smtClean="0">
              <a:solidFill>
                <a:schemeClr val="hlink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2400" dirty="0" smtClean="0">
                <a:solidFill>
                  <a:schemeClr val="hlink"/>
                </a:solidFill>
              </a:rPr>
              <a:t>Vlašský ořech – rozmáčknete snadno</a:t>
            </a:r>
            <a:endParaRPr lang="cs-CZ" sz="2400" dirty="0" smtClean="0">
              <a:solidFill>
                <a:schemeClr val="folHlink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2400" dirty="0" smtClean="0">
                <a:solidFill>
                  <a:srgbClr val="FF0066"/>
                </a:solidFill>
              </a:rPr>
              <a:t>Kámen, cihlu – nerozmáčknete</a:t>
            </a:r>
          </a:p>
          <a:p>
            <a:pPr algn="ctr">
              <a:buFont typeface="Wingdings" pitchFamily="2" charset="2"/>
              <a:buNone/>
            </a:pPr>
            <a:endParaRPr lang="cs-CZ" sz="2400" dirty="0" smtClean="0"/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Zde říkáme, že </a:t>
            </a:r>
            <a:r>
              <a:rPr lang="cs-CZ" sz="2400" dirty="0" smtClean="0">
                <a:solidFill>
                  <a:srgbClr val="006600"/>
                </a:solidFill>
              </a:rPr>
              <a:t>látky jsou různě pevné v tlaku.</a:t>
            </a:r>
          </a:p>
          <a:p>
            <a:pPr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1500"/>
                                        <p:tgtEl>
                                          <p:spTgt spid="30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1500"/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7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      Vlastnosti pevných látek – pevnost a tvrdost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FF6600"/>
            </a:solidFill>
          </a:ln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Pokuste se zlomit jednotlivě křídu, sirku,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špejli, prut….. 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Pokuste se zlomit hřebík…..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solidFill>
                <a:schemeClr val="hlink"/>
              </a:solidFill>
            </a:endParaRP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chemeClr val="hlink"/>
                </a:solidFill>
              </a:rPr>
              <a:t>Křídu, sirku, špejli – zlomíte snadno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chemeClr val="hlink"/>
                </a:solidFill>
              </a:rPr>
              <a:t>Prut - obtížněji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chemeClr val="folHlink"/>
                </a:solidFill>
              </a:rPr>
              <a:t>Provázek – těžko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rgbClr val="FF0066"/>
                </a:solidFill>
              </a:rPr>
              <a:t>Hřebík – nezlomíte, maximálně ohnete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/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Zde říkáme, že </a:t>
            </a:r>
            <a:r>
              <a:rPr lang="cs-CZ" sz="2400" dirty="0" smtClean="0">
                <a:solidFill>
                  <a:srgbClr val="006600"/>
                </a:solidFill>
              </a:rPr>
              <a:t>látky jsou různě pevné v lomu.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1500"/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1500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1500"/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1500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20688"/>
            <a:ext cx="8291513" cy="835025"/>
          </a:xfrm>
        </p:spPr>
        <p:txBody>
          <a:bodyPr/>
          <a:lstStyle/>
          <a:p>
            <a:pPr eaLnBrk="1" hangingPunct="1"/>
            <a:r>
              <a:rPr lang="cs-CZ" sz="3400" dirty="0" smtClean="0"/>
              <a:t>      </a:t>
            </a:r>
            <a:r>
              <a:rPr lang="cs-CZ" sz="2800" dirty="0" smtClean="0"/>
              <a:t>Vlastnosti pevných látek – pevnost a tvrdost</a:t>
            </a:r>
            <a:endParaRPr lang="cs-CZ" sz="3400" dirty="0" smtClean="0"/>
          </a:p>
        </p:txBody>
      </p:sp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700213"/>
            <a:ext cx="8229600" cy="4530725"/>
          </a:xfrm>
          <a:ln>
            <a:solidFill>
              <a:srgbClr val="FF6600"/>
            </a:solidFill>
          </a:ln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006600"/>
                </a:solidFill>
              </a:rPr>
              <a:t>Písemná práce :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2800" b="1" dirty="0" smtClean="0"/>
              <a:t>Seřaďte tyto látky podle tvrdosti:</a:t>
            </a:r>
            <a:endParaRPr lang="cs-CZ" sz="2800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2800" dirty="0" smtClean="0"/>
              <a:t>smrkové dřevo, modelína, ocel, dubové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2800" dirty="0" smtClean="0"/>
              <a:t>dřevo, železo</a:t>
            </a:r>
          </a:p>
          <a:p>
            <a:pPr eaLnBrk="1" hangingPunct="1"/>
            <a:r>
              <a:rPr lang="cs-CZ" sz="2800" dirty="0" smtClean="0"/>
              <a:t>1.</a:t>
            </a:r>
          </a:p>
          <a:p>
            <a:pPr eaLnBrk="1" hangingPunct="1"/>
            <a:r>
              <a:rPr lang="cs-CZ" sz="2800" dirty="0" smtClean="0"/>
              <a:t>2.</a:t>
            </a:r>
          </a:p>
          <a:p>
            <a:pPr eaLnBrk="1" hangingPunct="1"/>
            <a:r>
              <a:rPr lang="cs-CZ" sz="2800" dirty="0" smtClean="0"/>
              <a:t>3.</a:t>
            </a:r>
          </a:p>
          <a:p>
            <a:pPr eaLnBrk="1" hangingPunct="1"/>
            <a:r>
              <a:rPr lang="cs-CZ" sz="2800" dirty="0" smtClean="0"/>
              <a:t>4.</a:t>
            </a:r>
          </a:p>
          <a:p>
            <a:pPr eaLnBrk="1" hangingPunct="1"/>
            <a:r>
              <a:rPr lang="cs-CZ" sz="2800" dirty="0" smtClean="0"/>
              <a:t>5.</a:t>
            </a:r>
          </a:p>
          <a:p>
            <a:pPr eaLnBrk="1" hangingPunct="1">
              <a:buFont typeface="Wingdings" pitchFamily="2" charset="2"/>
              <a:buNone/>
            </a:pPr>
            <a:endParaRPr lang="cs-CZ" sz="28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2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27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20688"/>
            <a:ext cx="8218488" cy="700088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Vlastnosti pevných látek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Určete věci z látek pružných :</a:t>
            </a: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tabule, míč na košíkovou, skříň, houba na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tabuli, školní lavice, tyč na skok o tyči, sklo,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molitan…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33795" name="Picture 4" descr="MC90037116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221088"/>
            <a:ext cx="1800225" cy="159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5" descr="MC90037086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24482" y="4350361"/>
            <a:ext cx="1963257" cy="1816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6" descr="MP900387309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585669"/>
            <a:ext cx="2383572" cy="249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17550"/>
            <a:ext cx="8218488" cy="700088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Vlastnosti pevných látek</a:t>
            </a:r>
          </a:p>
        </p:txBody>
      </p:sp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FF6600"/>
            </a:solidFill>
          </a:ln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Co udělají pružné látky, jestliže na ně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přestanete působit silou:</a:t>
            </a:r>
            <a:endParaRPr lang="cs-CZ" dirty="0" smtClean="0"/>
          </a:p>
          <a:p>
            <a:pPr eaLnBrk="1" hangingPunct="1"/>
            <a:r>
              <a:rPr lang="cs-CZ" dirty="0" smtClean="0"/>
              <a:t>vůbec nic</a:t>
            </a:r>
          </a:p>
          <a:p>
            <a:pPr eaLnBrk="1" hangingPunct="1"/>
            <a:r>
              <a:rPr lang="cs-CZ" dirty="0" smtClean="0"/>
              <a:t>zlomí se</a:t>
            </a:r>
          </a:p>
          <a:p>
            <a:pPr eaLnBrk="1" hangingPunct="1"/>
            <a:r>
              <a:rPr lang="cs-CZ" dirty="0" smtClean="0"/>
              <a:t>vrátí se do původního stavu</a:t>
            </a:r>
          </a:p>
          <a:p>
            <a:pPr eaLnBrk="1" hangingPunct="1"/>
            <a:r>
              <a:rPr lang="cs-CZ" dirty="0" smtClean="0"/>
              <a:t>rozplynou se v podobě páry do prostoru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4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48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8350"/>
            <a:ext cx="8218488" cy="649288"/>
          </a:xfrm>
        </p:spPr>
        <p:txBody>
          <a:bodyPr/>
          <a:lstStyle/>
          <a:p>
            <a:pPr eaLnBrk="1" hangingPunct="1"/>
            <a:r>
              <a:rPr lang="cs-CZ" sz="3400" dirty="0" smtClean="0"/>
              <a:t>              Vlastnosti pevných látek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2800" b="1" dirty="0" smtClean="0"/>
              <a:t>Které z těchto látek jsou </a:t>
            </a:r>
            <a:r>
              <a:rPr lang="cs-CZ" sz="2800" b="1" dirty="0" smtClean="0">
                <a:solidFill>
                  <a:srgbClr val="3333CC"/>
                </a:solidFill>
              </a:rPr>
              <a:t>látky tvárné.</a:t>
            </a:r>
            <a:r>
              <a:rPr lang="cs-CZ" sz="2800" b="1" dirty="0" smtClean="0"/>
              <a:t>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2800" b="1" dirty="0" smtClean="0"/>
              <a:t>Můžete z nich vytvářet nové věci, lehce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2800" b="1" dirty="0" smtClean="0"/>
              <a:t>z nich vymodelovat různé předměty,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2800" b="1" dirty="0" smtClean="0"/>
              <a:t>postavy nebo zvířata. </a:t>
            </a:r>
            <a:endParaRPr lang="cs-CZ" sz="2800" dirty="0" smtClean="0"/>
          </a:p>
          <a:p>
            <a:pPr eaLnBrk="1" hangingPunct="1"/>
            <a:r>
              <a:rPr lang="cs-CZ" sz="2800" dirty="0" smtClean="0"/>
              <a:t>těsto              lepidlo              cihlářská hlína</a:t>
            </a:r>
          </a:p>
          <a:p>
            <a:pPr eaLnBrk="1" hangingPunct="1"/>
            <a:r>
              <a:rPr lang="cs-CZ" sz="2800" dirty="0" smtClean="0"/>
              <a:t>plast              písek                cukr</a:t>
            </a:r>
          </a:p>
          <a:p>
            <a:pPr eaLnBrk="1" hangingPunct="1"/>
            <a:r>
              <a:rPr lang="cs-CZ" sz="2800" dirty="0" smtClean="0"/>
              <a:t>dřevo             korek               tenký drát</a:t>
            </a:r>
          </a:p>
          <a:p>
            <a:pPr eaLnBrk="1" hangingPunct="1"/>
            <a:r>
              <a:rPr lang="cs-CZ" sz="2800" dirty="0" smtClean="0"/>
              <a:t>keramika       papír                plastelína</a:t>
            </a:r>
          </a:p>
          <a:p>
            <a:pPr eaLnBrk="1" hangingPunct="1">
              <a:buFont typeface="Wingdings" pitchFamily="2" charset="2"/>
              <a:buNone/>
            </a:pPr>
            <a:endParaRPr lang="cs-CZ" sz="28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5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58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5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58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extovéPole 2"/>
          <p:cNvSpPr txBox="1">
            <a:spLocks noChangeArrowheads="1"/>
          </p:cNvSpPr>
          <p:nvPr/>
        </p:nvSpPr>
        <p:spPr bwMode="auto">
          <a:xfrm>
            <a:off x="1403648" y="2204864"/>
            <a:ext cx="6840363" cy="2215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zdroje :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PowerPoint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- zdrojová banka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Klipart:</a:t>
            </a:r>
          </a:p>
          <a:p>
            <a:pPr algn="ctr"/>
            <a:r>
              <a:rPr lang="cs-CZ" sz="2400" dirty="0" smtClean="0"/>
              <a:t>www.office.</a:t>
            </a:r>
            <a:r>
              <a:rPr lang="cs-CZ" sz="2400" dirty="0" err="1" smtClean="0"/>
              <a:t>microsoft.com</a:t>
            </a:r>
            <a:endParaRPr lang="cs-CZ" sz="2400" smtClean="0"/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587</TotalTime>
  <Words>351</Words>
  <Application>Microsoft Office PowerPoint</Application>
  <PresentationFormat>Předvádění na obrazovce (4:3)</PresentationFormat>
  <Paragraphs>94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Exekutivní</vt:lpstr>
      <vt:lpstr>Vodotisk</vt:lpstr>
      <vt:lpstr>Tento materiál byl vytvořen v rámci projektu operačního programu                   Vzdělávání pro konkurenceschopnost</vt:lpstr>
      <vt:lpstr>Snímek 2</vt:lpstr>
      <vt:lpstr>      Vlastnosti pevných látek – pevnost a tvrdost</vt:lpstr>
      <vt:lpstr>      Vlastnosti pevných látek – pevnost a tvrdost</vt:lpstr>
      <vt:lpstr>      Vlastnosti pevných látek – pevnost a tvrdost</vt:lpstr>
      <vt:lpstr>      Vlastnosti pevných látek – pevnost a tvrdost</vt:lpstr>
      <vt:lpstr>      Vlastnosti pevných látek – pevnost a tvrdost</vt:lpstr>
      <vt:lpstr>           Vlastnosti pevných látek</vt:lpstr>
      <vt:lpstr>           Vlastnosti pevných látek</vt:lpstr>
      <vt:lpstr>              Vlastnosti pevných látek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77</cp:revision>
  <dcterms:created xsi:type="dcterms:W3CDTF">2012-02-05T17:29:41Z</dcterms:created>
  <dcterms:modified xsi:type="dcterms:W3CDTF">2014-02-27T12:56:26Z</dcterms:modified>
</cp:coreProperties>
</file>