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261" r:id="rId4"/>
    <p:sldId id="284" r:id="rId5"/>
    <p:sldId id="285" r:id="rId6"/>
    <p:sldId id="286" r:id="rId7"/>
    <p:sldId id="281" r:id="rId8"/>
    <p:sldId id="282" r:id="rId9"/>
    <p:sldId id="288" r:id="rId10"/>
    <p:sldId id="289" r:id="rId11"/>
    <p:sldId id="283" r:id="rId12"/>
    <p:sldId id="27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0000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355" autoAdjust="0"/>
  </p:normalViewPr>
  <p:slideViewPr>
    <p:cSldViewPr>
      <p:cViewPr>
        <p:scale>
          <a:sx n="80" d="100"/>
          <a:sy n="80" d="100"/>
        </p:scale>
        <p:origin x="-864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0A84F6D-D5B1-4298-9BBB-3A9781A512F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8EEDF78-784E-48B7-969B-E0328AFB3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43814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49BB030-4386-4506-984D-0FF36D7EB50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858CF-3344-49D3-B85A-DD4CBE76F91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689D1-5EB2-49B8-93F7-6364092B2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60721-A6AA-477A-89A7-8705A97A196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DB9E9-CDBE-4757-B74A-04A45E897D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3FD7B-1B7D-45C0-AC58-32A61564ADB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14762-233D-4206-96D4-5EBFAB3C6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2697-FAB5-4616-A1CD-2C20C2F0AF6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F224CD-BB41-47F2-A4EC-B9820FC5F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00647-A966-4A39-8BA2-3F3DC80CCA8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A3A0E-3AFC-45D6-856B-FFB68717FA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9387E-1355-4616-B9BF-4FF86ACA81C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6A0B6-0E0D-4962-AA30-B20C256F01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5BF42-C1F8-4743-A8EF-D976274B21F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8107C2-4314-4B6E-95D5-CB9C86A68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4D75B-FD8B-4B1B-B95D-A46B44F0BBD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250F8E-B1F9-4C16-815F-6BCBA2ABF7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906E7-47A5-40EC-8522-06CDB7088E4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42976-9948-4D0F-8857-D5DD70D7E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0321-69EC-475E-8554-BC70C286598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37B06-C3EB-4601-8C26-B4AD2F2B1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4916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916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69290-25DA-4508-ADA7-599102466F3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1C9E9-8A65-472A-9CDC-72C32AFCB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42BDD9-EA55-415A-838D-0E1F9934539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84912-44FC-460F-B86D-C8DFCEF7D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4B8F69-5DDD-456F-BA2C-BF3B45F629C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9EC5A2-A2DA-4085-8D9C-DE7F7A79D5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B3789A-FBA1-4022-BA00-CB6A669D08F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49F3E-2B36-400E-9199-9F027552D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5AD67F-B7E3-44DB-95F4-3A4FD1B448F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292851-031B-4658-884D-75607B0C0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8006D2-D8A4-4EBD-BE95-BFAB559D610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E40A99-EB7A-4796-A886-03545FA7F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7DAB91-B47F-4D27-ADA1-A5D7F0AB336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74CCB5-BFD6-4A97-BB88-0D7EF479B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56FA62-FD86-4B37-82CA-A30B475A721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49585E-C240-42AB-8DD3-9EC7FEE0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D09147-0C13-4AA1-9737-227D14D620F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EB695-C832-44DB-988F-E55C8428A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670732-35AD-4042-836F-F2F3D7A9E21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2E7640-ED32-4FFF-9707-7E0FBF29AD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25997-6F31-47C4-AA40-C9970022BBB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6B5941-590B-46E3-A1D5-E81382AF03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B42D129C-45D0-4919-ADE9-474BAB2DFBA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2A92F6B-0ABD-43A3-888F-E878996BA2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</p:sldLayoutIdLst>
  <p:transition spd="slow">
    <p:fade/>
    <p:sndAc>
      <p:stSnd>
        <p:snd r:embed="rId12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48131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2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3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4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48135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2291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813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6DC0BF1F-25C1-436F-BD43-72FA51838DA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813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13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6FBC5216-5331-4D7B-A497-ABBE9D660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295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1.wav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1.wav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5" Type="http://schemas.openxmlformats.org/officeDocument/2006/relationships/audio" Target="../media/audio11.wav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25622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VY_32_INOVACE_02_c_3_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Vlastnosti pevných látek – pružnost a tvárnost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5619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0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5975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Vlastnosti pevných látek – pružnost a tvárnost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7651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Anotace: 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slouží k výkladu učiva o jednotlivých druzích pevných látek a jejich vlastnostech – pružnost a tvárnost, které nás obklopují a se kterými se denně setkáváme.</a:t>
            </a:r>
          </a:p>
          <a:p>
            <a:r>
              <a:rPr lang="cs-CZ" dirty="0">
                <a:solidFill>
                  <a:srgbClr val="000000"/>
                </a:solidFill>
              </a:rPr>
              <a:t>Tato výkladová prezentace je prokládána mnohými znalostními otázkami na procvičení a upevnění si svých vědomostí a každá část je ukončena písemnou prověrkou.</a:t>
            </a: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cs-CZ" dirty="0">
              <a:solidFill>
                <a:srgbClr val="FF0000"/>
              </a:solidFill>
              <a:latin typeface="Palatino Linotype" pitchFamily="18" charset="0"/>
            </a:endParaRPr>
          </a:p>
          <a:p>
            <a:r>
              <a:rPr lang="cs-CZ" dirty="0">
                <a:solidFill>
                  <a:srgbClr val="000000"/>
                </a:solidFill>
              </a:rPr>
              <a:t>Metodické zhodnocení:</a:t>
            </a:r>
          </a:p>
          <a:p>
            <a:r>
              <a:rPr lang="cs-CZ" dirty="0">
                <a:solidFill>
                  <a:srgbClr val="000000"/>
                </a:solidFill>
              </a:rPr>
              <a:t>Prezentace použita při výkladu jako názorný doplněk. Tato prezentace byla </a:t>
            </a:r>
            <a:r>
              <a:rPr lang="cs-CZ" dirty="0" err="1">
                <a:solidFill>
                  <a:srgbClr val="000000"/>
                </a:solidFill>
              </a:rPr>
              <a:t>odpilotována</a:t>
            </a:r>
            <a:r>
              <a:rPr lang="cs-CZ" dirty="0">
                <a:solidFill>
                  <a:srgbClr val="000000"/>
                </a:solidFill>
              </a:rPr>
              <a:t> dne 23.9.2013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 Vlastnosti pevných látek – pružnost a tvárnost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folHlink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dirty="0" smtClean="0"/>
              <a:t>Snažte se ohnout prut, pravítko.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Snažte se natáhnout gumovou hadici,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ocelovou pružinu.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Na háček siloměru zavěste závaží.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Zmáčkněte houbu na tabuli.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>
                <a:solidFill>
                  <a:srgbClr val="CC0000"/>
                </a:solidFill>
              </a:rPr>
              <a:t>Ohýbáním, natahováním nebo mačkáním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>
                <a:solidFill>
                  <a:srgbClr val="CC0000"/>
                </a:solidFill>
              </a:rPr>
              <a:t>tyto předměty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663300"/>
                </a:solidFill>
              </a:rPr>
              <a:t>mění svůj tvar.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6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6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 Vlastnosti pevných látek – pružnost a tvárnost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folHlink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dirty="0" smtClean="0">
                <a:solidFill>
                  <a:srgbClr val="FF6600"/>
                </a:solidFill>
              </a:rPr>
              <a:t>Když tyto látky přestaneme ohýbat,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>
                <a:solidFill>
                  <a:srgbClr val="FF6600"/>
                </a:solidFill>
              </a:rPr>
              <a:t>natahovat nebo mačkat, </a:t>
            </a:r>
            <a:r>
              <a:rPr lang="cs-CZ" dirty="0" err="1" smtClean="0">
                <a:solidFill>
                  <a:srgbClr val="FF6600"/>
                </a:solidFill>
              </a:rPr>
              <a:t>nabudou</a:t>
            </a:r>
            <a:r>
              <a:rPr lang="cs-CZ" dirty="0" smtClean="0">
                <a:solidFill>
                  <a:srgbClr val="FF6600"/>
                </a:solidFill>
              </a:rPr>
              <a:t> opět svůj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>
                <a:solidFill>
                  <a:srgbClr val="FF6600"/>
                </a:solidFill>
              </a:rPr>
              <a:t>původní tvar.</a:t>
            </a:r>
          </a:p>
          <a:p>
            <a:pPr>
              <a:buFont typeface="Wingdings" pitchFamily="2" charset="2"/>
              <a:buNone/>
            </a:pPr>
            <a:r>
              <a:rPr lang="cs-CZ" dirty="0" smtClean="0">
                <a:solidFill>
                  <a:srgbClr val="663300"/>
                </a:solidFill>
              </a:rPr>
              <a:t>Některé pevné látky</a:t>
            </a:r>
            <a:r>
              <a:rPr lang="cs-CZ" dirty="0" smtClean="0">
                <a:solidFill>
                  <a:srgbClr val="FF6600"/>
                </a:solidFill>
              </a:rPr>
              <a:t> </a:t>
            </a:r>
            <a:r>
              <a:rPr lang="cs-CZ" dirty="0" smtClean="0">
                <a:solidFill>
                  <a:schemeClr val="hlink"/>
                </a:solidFill>
              </a:rPr>
              <a:t>jsou pružné.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Využití :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Pružnost pera – hodinový stroj, trampolína, 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matrace.</a:t>
            </a:r>
          </a:p>
        </p:txBody>
      </p:sp>
      <p:pic>
        <p:nvPicPr>
          <p:cNvPr id="29699" name="Picture 7" descr="j023413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5121944"/>
            <a:ext cx="1027437" cy="905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8" descr="MC90008947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5121944"/>
            <a:ext cx="1080120" cy="8752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10" descr="MC900279132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7" y="3000280"/>
            <a:ext cx="1656184" cy="1379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500"/>
                            </p:stCondLst>
                            <p:childTnLst>
                              <p:par>
                                <p:cTn id="6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18488" cy="868363"/>
          </a:xfrm>
        </p:spPr>
        <p:txBody>
          <a:bodyPr/>
          <a:lstStyle/>
          <a:p>
            <a:r>
              <a:rPr lang="cs-CZ" sz="2800" dirty="0" smtClean="0"/>
              <a:t>    Vlastnosti pevných látek – pružnost a tvárnost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folHlink"/>
            </a:solidFill>
          </a:ln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cs-CZ" dirty="0" smtClean="0"/>
              <a:t>Pružnost mírní nárazy u aut, vagónů,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motocyklů.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Gumové podpatky umožňují pružnou chůzi.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Gumové zátky umožňují vzduchotěsné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uzavírání lahví.</a:t>
            </a:r>
          </a:p>
        </p:txBody>
      </p:sp>
      <p:pic>
        <p:nvPicPr>
          <p:cNvPr id="30723" name="Picture 4" descr="MP90038746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758" y="4640575"/>
            <a:ext cx="1872134" cy="1078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4" name="Picture 5" descr="MP900387627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4725144"/>
            <a:ext cx="1513554" cy="140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7" descr="MP900438812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65119" y="4221087"/>
            <a:ext cx="1511077" cy="14974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8" descr="MC90027946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5400000">
            <a:off x="1146353" y="4141743"/>
            <a:ext cx="1018645" cy="1656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17550"/>
            <a:ext cx="8218488" cy="70008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    Vlastnosti pevných látek – pružnost a tvárnost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hlink"/>
                </a:solidFill>
              </a:rPr>
              <a:t>Písemná práce: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Určete věci z látek pružných :</a:t>
            </a: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tabule, míč na košíkovou, skříň, houba na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tabuli, školní lavice, tyč na skok o tyči, sklo,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molitan…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1747" name="Picture 4" descr="MC90037116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339752" y="4395306"/>
            <a:ext cx="1584176" cy="1401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5" descr="MC90037086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465148"/>
            <a:ext cx="1736006" cy="1606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6" descr="MP900387309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005064"/>
            <a:ext cx="1728117" cy="18075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17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17550"/>
            <a:ext cx="8218488" cy="700088"/>
          </a:xfrm>
        </p:spPr>
        <p:txBody>
          <a:bodyPr/>
          <a:lstStyle/>
          <a:p>
            <a:pPr eaLnBrk="1" hangingPunct="1"/>
            <a:r>
              <a:rPr lang="cs-CZ" sz="3400" dirty="0" smtClean="0"/>
              <a:t>    </a:t>
            </a:r>
            <a:r>
              <a:rPr lang="cs-CZ" sz="2800" dirty="0" smtClean="0"/>
              <a:t>Vlastnosti pevných látek – pružnost a tvárnost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rgbClr val="FF6600"/>
            </a:solidFill>
          </a:ln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solidFill>
                  <a:schemeClr val="hlink"/>
                </a:solidFill>
              </a:rPr>
              <a:t>Písemná práce: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Co udělají pružné látky, jestliže na ně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b="1" dirty="0" smtClean="0"/>
              <a:t>přestanete působit silou:</a:t>
            </a:r>
            <a:endParaRPr lang="cs-CZ" dirty="0" smtClean="0"/>
          </a:p>
          <a:p>
            <a:pPr eaLnBrk="1" hangingPunct="1"/>
            <a:r>
              <a:rPr lang="cs-CZ" dirty="0" smtClean="0"/>
              <a:t>vůbec nic</a:t>
            </a:r>
          </a:p>
          <a:p>
            <a:pPr eaLnBrk="1" hangingPunct="1"/>
            <a:r>
              <a:rPr lang="cs-CZ" dirty="0" smtClean="0"/>
              <a:t>zlomí se</a:t>
            </a:r>
          </a:p>
          <a:p>
            <a:pPr eaLnBrk="1" hangingPunct="1"/>
            <a:r>
              <a:rPr lang="cs-CZ" dirty="0" smtClean="0"/>
              <a:t>vrátí se do původního stavu</a:t>
            </a:r>
          </a:p>
          <a:p>
            <a:pPr eaLnBrk="1" hangingPunct="1"/>
            <a:r>
              <a:rPr lang="cs-CZ" dirty="0" smtClean="0"/>
              <a:t>rozplynou se v podobě páry do prostoru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27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7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 Vlastnosti pevných látek – pružnost a tvárnost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bg2"/>
            </a:solidFill>
          </a:ln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Máme plastelínu, měděný a ocelový drát.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Co můžete vytvořit z plastelíny?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Zkuste ohýbat drát z oceli a mědi?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Plastelína, měděný i ocelový drát změnily</a:t>
            </a:r>
          </a:p>
          <a:p>
            <a:pPr algn="ctr">
              <a:buFont typeface="Wingdings" pitchFamily="2" charset="2"/>
              <a:buNone/>
            </a:pPr>
            <a:r>
              <a:rPr lang="cs-CZ" dirty="0" smtClean="0"/>
              <a:t>svůj tvar trvale.</a:t>
            </a:r>
          </a:p>
          <a:p>
            <a:pPr>
              <a:buFont typeface="Wingdings" pitchFamily="2" charset="2"/>
              <a:buNone/>
            </a:pPr>
            <a:r>
              <a:rPr lang="cs-CZ" dirty="0" smtClean="0">
                <a:solidFill>
                  <a:srgbClr val="663300"/>
                </a:solidFill>
              </a:rPr>
              <a:t>Tyto pevné látky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hlink"/>
                </a:solidFill>
              </a:rPr>
              <a:t>jsou tvárné.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3795" name="Picture 5" descr="MP90038705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5084763"/>
            <a:ext cx="36576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7" descr="MP90038283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350353"/>
            <a:ext cx="2263081" cy="1468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37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37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    Vlastnosti pevných látek – pružnost a tvárnost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bg2"/>
            </a:solidFill>
          </a:ln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Tvárnost je základem práce kováře, skláře,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keramika, cihláře, pekaře…..</a:t>
            </a:r>
          </a:p>
          <a:p>
            <a:pPr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34819" name="Picture 4" descr="MC90028216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3860800"/>
            <a:ext cx="108585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5" descr="MC900357357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2636838"/>
            <a:ext cx="163195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6" descr="MC900357327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4300" y="3789363"/>
            <a:ext cx="1743075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7" descr="MC900279208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7763" y="4005263"/>
            <a:ext cx="1820862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Picture 9" descr="MP900144293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888" y="2349500"/>
            <a:ext cx="235902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48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8350"/>
            <a:ext cx="8218488" cy="649288"/>
          </a:xfrm>
        </p:spPr>
        <p:txBody>
          <a:bodyPr/>
          <a:lstStyle/>
          <a:p>
            <a:pPr eaLnBrk="1" hangingPunct="1"/>
            <a:r>
              <a:rPr lang="cs-CZ" sz="3400" dirty="0" smtClean="0"/>
              <a:t>   </a:t>
            </a:r>
            <a:r>
              <a:rPr lang="cs-CZ" sz="2800" dirty="0" smtClean="0"/>
              <a:t>Vlastnosti pevných látek – pružnost a tvárnost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ln>
            <a:solidFill>
              <a:schemeClr val="folHlink"/>
            </a:solidFill>
          </a:ln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z="2800" b="1" dirty="0" smtClean="0">
                <a:solidFill>
                  <a:schemeClr val="hlink"/>
                </a:solidFill>
              </a:rPr>
              <a:t>Písemná práce :</a:t>
            </a:r>
          </a:p>
          <a:p>
            <a:pPr marL="609600" indent="-609600" algn="ctr" eaLnBrk="1" hangingPunct="1">
              <a:buFont typeface="Wingdings" pitchFamily="2" charset="2"/>
              <a:buNone/>
            </a:pPr>
            <a:r>
              <a:rPr lang="cs-CZ" sz="2400" dirty="0" smtClean="0"/>
              <a:t>1. Které z těchto látek jsou látky tvárné, tj. můžete z nich</a:t>
            </a:r>
          </a:p>
          <a:p>
            <a:pPr marL="609600" indent="-609600" algn="ctr" eaLnBrk="1" hangingPunct="1">
              <a:buFont typeface="Wingdings" pitchFamily="2" charset="2"/>
              <a:buNone/>
            </a:pPr>
            <a:r>
              <a:rPr lang="cs-CZ" sz="2400" dirty="0" smtClean="0"/>
              <a:t>    vytvářet nové věci, lehce z nich vymodelovat různé</a:t>
            </a:r>
          </a:p>
          <a:p>
            <a:pPr marL="609600" indent="-609600" algn="ctr" eaLnBrk="1" hangingPunct="1">
              <a:buFont typeface="Wingdings" pitchFamily="2" charset="2"/>
              <a:buNone/>
            </a:pPr>
            <a:r>
              <a:rPr lang="cs-CZ" sz="2400" dirty="0" smtClean="0"/>
              <a:t>    předměty, postavy nebo zvířata: </a:t>
            </a:r>
          </a:p>
          <a:p>
            <a:pPr marL="609600" indent="-609600" eaLnBrk="1" hangingPunct="1"/>
            <a:r>
              <a:rPr lang="cs-CZ" sz="2400" dirty="0" smtClean="0"/>
              <a:t>těsto              lepidlo              cihlářská hlína</a:t>
            </a:r>
          </a:p>
          <a:p>
            <a:pPr marL="609600" indent="-609600" eaLnBrk="1" hangingPunct="1"/>
            <a:r>
              <a:rPr lang="cs-CZ" sz="2400" dirty="0" smtClean="0"/>
              <a:t>plast              písek                cukr</a:t>
            </a:r>
          </a:p>
          <a:p>
            <a:pPr marL="609600" indent="-609600" eaLnBrk="1" hangingPunct="1"/>
            <a:r>
              <a:rPr lang="cs-CZ" sz="2400" dirty="0" smtClean="0"/>
              <a:t>dřevo             korek               tenký drát</a:t>
            </a:r>
          </a:p>
          <a:p>
            <a:pPr marL="609600" indent="-609600" eaLnBrk="1" hangingPunct="1"/>
            <a:r>
              <a:rPr lang="cs-CZ" sz="2400" dirty="0" smtClean="0"/>
              <a:t>keramika       papír                plastelína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dirty="0" smtClean="0"/>
              <a:t>2.  Ve kterých průmyslových odvětvích se využívá tvárnosti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400" dirty="0" smtClean="0"/>
              <a:t>     látek?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z="24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5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58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2"/>
          <p:cNvSpPr txBox="1">
            <a:spLocks noChangeArrowheads="1"/>
          </p:cNvSpPr>
          <p:nvPr/>
        </p:nvSpPr>
        <p:spPr bwMode="auto">
          <a:xfrm>
            <a:off x="1331640" y="2745892"/>
            <a:ext cx="6408315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- zdrojová banka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8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68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68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68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644</TotalTime>
  <Words>343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Vodotisk</vt:lpstr>
      <vt:lpstr>Tento materiál byl vytvořen v rámci projektu operačního programu                   Vzdělávání pro konkurenceschopnost</vt:lpstr>
      <vt:lpstr>Snímek 2</vt:lpstr>
      <vt:lpstr>    Vlastnosti pevných látek – pružnost a tvárnost</vt:lpstr>
      <vt:lpstr>    Vlastnosti pevných látek – pružnost a tvárnost</vt:lpstr>
      <vt:lpstr>    Vlastnosti pevných látek – pružnost a tvárnost</vt:lpstr>
      <vt:lpstr>    Vlastnosti pevných látek – pružnost a tvárnost</vt:lpstr>
      <vt:lpstr>    Vlastnosti pevných látek – pružnost a tvárnost</vt:lpstr>
      <vt:lpstr>    Vlastnosti pevných látek – pružnost a tvárnost</vt:lpstr>
      <vt:lpstr>    Vlastnosti pevných látek – pružnost a tvárnost</vt:lpstr>
      <vt:lpstr>   Vlastnosti pevných látek – pružnost a tvárnost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78</cp:revision>
  <dcterms:created xsi:type="dcterms:W3CDTF">2012-02-05T17:29:41Z</dcterms:created>
  <dcterms:modified xsi:type="dcterms:W3CDTF">2014-02-27T12:54:11Z</dcterms:modified>
</cp:coreProperties>
</file>