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57" r:id="rId3"/>
    <p:sldId id="261" r:id="rId4"/>
    <p:sldId id="279" r:id="rId5"/>
    <p:sldId id="280" r:id="rId6"/>
    <p:sldId id="281" r:id="rId7"/>
    <p:sldId id="282" r:id="rId8"/>
    <p:sldId id="283" r:id="rId9"/>
    <p:sldId id="284" r:id="rId10"/>
    <p:sldId id="27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008000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355" autoAdjust="0"/>
  </p:normalViewPr>
  <p:slideViewPr>
    <p:cSldViewPr>
      <p:cViewPr>
        <p:scale>
          <a:sx n="80" d="100"/>
          <a:sy n="80" d="100"/>
        </p:scale>
        <p:origin x="-864" y="-6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87EF9F0-78B5-47D9-83F1-5EBEBC5E212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9052324-A0B4-4DE0-A349-37D68153B3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5199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510F28A-87EF-43D6-A0BD-B2F6D3B6B8F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594D59-713E-474B-A5EA-EB7F820F17D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A83AC-8888-483E-ACC2-E9949EDCE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5E402-439E-4F25-BF4D-E1A8DB6B5B2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B0121-AF6D-4080-9AA3-D48144DDEF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5AC4E-DF90-4B21-8A56-9AA195AD062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139C7-C176-4D13-A626-C40BA35B8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884C0-5113-44C6-B2B6-7F35E911D77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256CB-5122-43D0-A15D-E43664BBE3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D1681-4141-495D-920D-758E0A82473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52BE2-84A3-4699-B572-AA8E7D907C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7AC5C2-E319-4C85-8D9E-12A34C92FD6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F4BE2-3D76-405E-A3B9-49CD611C1E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69846-2134-465B-92DF-D3A96C3AD41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18169-FDE1-45F1-A30F-AAF1D3EA4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081C1-0A19-4E71-B6C9-E15BA9EE38D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FB1EF-EC16-4991-B18A-FB7B829785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2BAF4-2BF8-42ED-AFA2-79E9F0EF652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B5993-072C-4734-B8A7-25CB6E16DC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ADED4-4FCC-450D-8FC0-35620384BD4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59367-84EA-49C5-A675-9820FEACB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4916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916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CF333-D1EF-4EBF-BFFE-4AE0C926E1C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539FF-2D97-431F-B48C-4A2012079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A5AEB0-7087-4FD2-A222-F18D996E8A2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E63F28-C2A2-4B67-8F6C-65CC6357C0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AF6306-133D-4137-AC44-EE058F39F7D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2B3461-40AD-491D-86F2-D70115517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6403C0-C903-4733-A42F-6975245E1BC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6D95F0-1A17-478F-BDE2-5C5CAF345B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C43973-B678-406A-8783-02296C60C35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BC26C6-0ABC-4157-97D1-B4E73F75C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9384D-28D0-4FFA-BD8D-58B628B5CBA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6980FA-67E5-41F9-B4D5-BE7BEA8B2D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E3232-6103-49C7-A451-BFFE39A751E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E7BE2A-2A64-4C74-90D8-5D51E68190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D26953-EFFF-4BA7-9B33-BCEC0A54C62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EA31E6-425F-40CF-A8CC-F5F681831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A88084-136B-4302-A4CD-E32245B2031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97669-412B-44A0-A43E-4B8B04537D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D9CB25-2749-46FD-9EE8-CCEA23FE382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6C420B-3EB0-4421-A2F5-1D2D65E1A8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305589-B108-4486-8726-2CA27584FA9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2D65FC-450E-479E-9241-47F1877C45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1A531395-FEC0-4AA3-86FD-2827C31D324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49EE57C8-430D-44B5-84E2-F2778AF0AA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</p:sldLayoutIdLst>
  <p:transition spd="slow">
    <p:fade/>
    <p:sndAc>
      <p:stSnd>
        <p:snd r:embed="rId12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48131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2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3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4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5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12291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8137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07E425D7-6C97-4992-BD74-9C8F391236A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8138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139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52BC20B1-066C-4968-A02B-3C76871EE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295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ransition spd="slow">
    <p:fade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11.wav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5" Type="http://schemas.openxmlformats.org/officeDocument/2006/relationships/audio" Target="../media/audio11.wav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25623" name="Group 23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935480"/>
        </p:xfrm>
        <a:graphic>
          <a:graphicData uri="http://schemas.openxmlformats.org/drawingml/2006/table">
            <a:tbl>
              <a:tblPr/>
              <a:tblGrid>
                <a:gridCol w="2160587"/>
                <a:gridCol w="6057900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4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Vlastnosti pevných látek – křehkost a pórovitost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25619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20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6140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Vlastnosti pevných látek – křehkost a pórovitost</a:t>
            </a:r>
          </a:p>
        </p:txBody>
      </p:sp>
      <p:sp>
        <p:nvSpPr>
          <p:cNvPr id="27650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27651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rgbClr val="000000"/>
                </a:solidFill>
              </a:rPr>
              <a:t>Anotace: </a:t>
            </a:r>
          </a:p>
          <a:p>
            <a:r>
              <a:rPr lang="cs-CZ" dirty="0">
                <a:solidFill>
                  <a:srgbClr val="000000"/>
                </a:solidFill>
              </a:rPr>
              <a:t>Prezentace slouží k výkladu učiva o jednotlivých druzích pevných látek a jejich vlastnostech – křehkost a pórovitost, které nás obklopují a se kterými se denně setkáváme.</a:t>
            </a:r>
          </a:p>
          <a:p>
            <a:r>
              <a:rPr lang="cs-CZ" dirty="0">
                <a:solidFill>
                  <a:srgbClr val="000000"/>
                </a:solidFill>
              </a:rPr>
              <a:t>Tato výkladová prezentace je ukončena písemnou prověrkou.</a:t>
            </a:r>
          </a:p>
          <a:p>
            <a:endParaRPr lang="cs-CZ" dirty="0">
              <a:solidFill>
                <a:srgbClr val="FF0000"/>
              </a:solidFill>
              <a:latin typeface="Palatino Linotype" pitchFamily="18" charset="0"/>
            </a:endParaRPr>
          </a:p>
          <a:p>
            <a:endParaRPr lang="cs-CZ" dirty="0">
              <a:solidFill>
                <a:srgbClr val="FF0000"/>
              </a:solidFill>
              <a:latin typeface="Palatino Linotype" pitchFamily="18" charset="0"/>
            </a:endParaRPr>
          </a:p>
          <a:p>
            <a:r>
              <a:rPr lang="cs-CZ" dirty="0">
                <a:solidFill>
                  <a:srgbClr val="000000"/>
                </a:solidFill>
              </a:rPr>
              <a:t>Metodické zhodnocení:</a:t>
            </a:r>
          </a:p>
          <a:p>
            <a:r>
              <a:rPr lang="cs-CZ" dirty="0">
                <a:solidFill>
                  <a:srgbClr val="000000"/>
                </a:solidFill>
              </a:rPr>
              <a:t>Prezentace použita při výkladu jako názorný doplněk. Tato prezentace byla </a:t>
            </a:r>
            <a:r>
              <a:rPr lang="cs-CZ" dirty="0" err="1">
                <a:solidFill>
                  <a:srgbClr val="000000"/>
                </a:solidFill>
              </a:rPr>
              <a:t>odpilotována</a:t>
            </a:r>
            <a:r>
              <a:rPr lang="cs-CZ" dirty="0">
                <a:solidFill>
                  <a:srgbClr val="000000"/>
                </a:solidFill>
              </a:rPr>
              <a:t> dne 30.9.2013 v VII. třídě ZŠ Jičín, Soudná 12.</a:t>
            </a: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</a:rPr>
              <a:t>    </a:t>
            </a:r>
            <a:r>
              <a:rPr lang="cs-CZ" sz="2800" dirty="0" smtClean="0">
                <a:solidFill>
                  <a:schemeClr val="tx1"/>
                </a:solidFill>
              </a:rPr>
              <a:t>Vlastnosti pevných látek – křehkost a pórovitost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008000"/>
            </a:solidFill>
          </a:ln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Kousky skla zabalíme do papíru. Uhodíme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mírně kladívkem. Sklo se nám roztříští na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další menší kousky.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Kousky keramiky či hliněné misky zabalíme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rovněž do papíru. </a:t>
            </a:r>
            <a:endParaRPr lang="cs-CZ" sz="2800" dirty="0"/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Uhodíme opět mírně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kladívkem. I keramika a hliněný kus se nám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roztříští na další menší kousky.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>
                <a:solidFill>
                  <a:schemeClr val="hlink"/>
                </a:solidFill>
              </a:rPr>
              <a:t>Tyto a další podobné předměty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8000"/>
                </a:solidFill>
              </a:rPr>
              <a:t>jsou křehké.</a:t>
            </a:r>
            <a:r>
              <a:rPr lang="cs-CZ" dirty="0" smtClean="0"/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86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6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6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</a:rPr>
              <a:t>     </a:t>
            </a:r>
            <a:r>
              <a:rPr lang="cs-CZ" sz="2800" dirty="0" smtClean="0">
                <a:solidFill>
                  <a:schemeClr val="tx1"/>
                </a:solidFill>
              </a:rPr>
              <a:t>Vlastnosti pevných látek – křehkost a pórovitost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008000"/>
            </a:solidFill>
          </a:ln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dirty="0" smtClean="0"/>
              <a:t>Křehké výrobky se musí opatrně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přepravovat, ale také s nimi opatrně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zacházet.</a:t>
            </a:r>
          </a:p>
        </p:txBody>
      </p:sp>
      <p:pic>
        <p:nvPicPr>
          <p:cNvPr id="29699" name="Picture 4" descr="MC90005944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284984"/>
            <a:ext cx="1535113" cy="179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5" descr="MC90029992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170809"/>
            <a:ext cx="1795463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6" descr="MM900365210[1]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33505" y="3177381"/>
            <a:ext cx="2036762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9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"/>
                            </p:stCondLst>
                            <p:childTnLst>
                              <p:par>
                                <p:cTn id="2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75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    Vlastnosti pevných látek – křehkost a pórovitost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FF6600"/>
            </a:solidFill>
          </a:ln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sz="2400" dirty="0" smtClean="0"/>
              <a:t>Máme skleněnou trubičku a uprostřed ji zahříváme</a:t>
            </a:r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nad plamenem. Při zahřívání tlačíme mírně oba</a:t>
            </a:r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konce dolů. Trubička nám nepraskne, ale začne</a:t>
            </a:r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se ohýbat. Zahřátím se stala skleněná trubička</a:t>
            </a:r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tvárnou.</a:t>
            </a:r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Některé křehké látky zahříváním ztrácejí svoji</a:t>
            </a:r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křehkost. </a:t>
            </a:r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Lze je tvarovat – měnit jejich tvar. </a:t>
            </a:r>
          </a:p>
          <a:p>
            <a:pPr algn="ctr">
              <a:buFont typeface="Wingdings" pitchFamily="2" charset="2"/>
              <a:buNone/>
            </a:pPr>
            <a:r>
              <a:rPr lang="cs-CZ" sz="3600" dirty="0" smtClean="0">
                <a:solidFill>
                  <a:srgbClr val="008000"/>
                </a:solidFill>
              </a:rPr>
              <a:t>Tyto látky se stávají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chemeClr val="hlink"/>
                </a:solidFill>
              </a:rPr>
              <a:t>tvárnými.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0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7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7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7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</a:rPr>
              <a:t>    </a:t>
            </a:r>
            <a:r>
              <a:rPr lang="cs-CZ" sz="2800" dirty="0" smtClean="0">
                <a:solidFill>
                  <a:schemeClr val="tx1"/>
                </a:solidFill>
              </a:rPr>
              <a:t>Vlastnosti pevných látek – křehkost a pórovitost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FF6600"/>
            </a:solidFill>
          </a:ln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Do nádobky s vodou ponoříme kousek cihly.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Z cihly budou vystupovat bublinky vzduchu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rychle k hladině. Voda vytlačuje vzduch ze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skulinek v cihle. Taktéž je tomu u křídy,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cukru aj. podobných látek. 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>
                <a:solidFill>
                  <a:schemeClr val="folHlink"/>
                </a:solidFill>
              </a:rPr>
              <a:t>Kapalina</a:t>
            </a:r>
            <a:r>
              <a:rPr lang="cs-CZ" dirty="0" smtClean="0"/>
              <a:t> 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těmito materiály 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>
                <a:solidFill>
                  <a:schemeClr val="folHlink"/>
                </a:solidFill>
              </a:rPr>
              <a:t>stoupá vzhůru,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8000"/>
                </a:solidFill>
              </a:rPr>
              <a:t>vzlíná.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31747" name="Picture 6" descr="MC90037978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008144"/>
            <a:ext cx="1816100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7" descr="MC90039164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149080"/>
            <a:ext cx="1746250" cy="182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"/>
                            </p:stCondLst>
                            <p:childTnLst>
                              <p:par>
                                <p:cTn id="5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   Vlastnosti pevných látek – křehkost a pórovitost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FF6600"/>
            </a:solidFill>
          </a:ln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Proto voda ve zdech vzlíná – vlhkost stěn.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Naopak velký význam má pórovitost v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přírodě. 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a) Kypříme – </a:t>
            </a:r>
            <a:r>
              <a:rPr lang="cs-CZ" sz="2400" dirty="0" err="1" smtClean="0"/>
              <a:t>li</a:t>
            </a:r>
            <a:r>
              <a:rPr lang="cs-CZ" sz="2400" dirty="0" smtClean="0"/>
              <a:t> půdu (okopáváme, ryjeme,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    oráme), přerušujeme v půdě mezery, 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    kterými vzlíná voda k povrchu. Tím omezujeme 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    nechtěnému vypařování vody z půdy. 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b) Když půdu stlačíme (válcujeme, udupáme, smýčíme),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     zvýší se vzlínavost vody a umožní se jejímu přístupu ke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/>
              <a:t>     kořínkům, ke klíčkům, k semenům.</a:t>
            </a:r>
          </a:p>
        </p:txBody>
      </p:sp>
      <p:pic>
        <p:nvPicPr>
          <p:cNvPr id="32771" name="Picture 8" descr="MC90036091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1700808"/>
            <a:ext cx="1182688" cy="180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lick.wav"/>
          </p:stSnd>
        </p:sndAc>
      </p:transition>
    </mc:Choice>
    <mc:Fallback>
      <p:transition spd="slow">
        <p:circl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2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27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27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27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27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27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27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</a:rPr>
              <a:t>    </a:t>
            </a:r>
            <a:r>
              <a:rPr lang="cs-CZ" sz="2800" dirty="0" smtClean="0">
                <a:solidFill>
                  <a:schemeClr val="tx1"/>
                </a:solidFill>
              </a:rPr>
              <a:t>Vlastnosti pevných látek – křehkost a pórovitost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FF6600"/>
            </a:solidFill>
          </a:ln>
        </p:spPr>
        <p:txBody>
          <a:bodyPr/>
          <a:lstStyle/>
          <a:p>
            <a:pPr marL="609600" indent="-609600">
              <a:buFont typeface="Wingdings" pitchFamily="2" charset="2"/>
              <a:buNone/>
            </a:pPr>
            <a:r>
              <a:rPr lang="cs-CZ" sz="4000" dirty="0" smtClean="0"/>
              <a:t>Písemná práce :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dirty="0" smtClean="0"/>
              <a:t>1. Proč staré domy mají vlhké zdi?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dirty="0" smtClean="0"/>
              <a:t>2. Proč se na zahrádkách obrývají stromy a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dirty="0" smtClean="0"/>
              <a:t>    keře?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dirty="0" smtClean="0"/>
              <a:t>3. Proč se po zorání půdy a zasetí pole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dirty="0" smtClean="0"/>
              <a:t>    válcují?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dirty="0" smtClean="0"/>
              <a:t>4. Proč se do sešitů vkládají savé papíry?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37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37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7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extovéPole 2"/>
          <p:cNvSpPr txBox="1">
            <a:spLocks noChangeArrowheads="1"/>
          </p:cNvSpPr>
          <p:nvPr/>
        </p:nvSpPr>
        <p:spPr bwMode="auto">
          <a:xfrm>
            <a:off x="1883180" y="2708920"/>
            <a:ext cx="5935856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- zdrojová banka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Klipart:</a:t>
            </a:r>
          </a:p>
          <a:p>
            <a:pPr algn="ctr"/>
            <a:r>
              <a:rPr lang="cs-CZ" sz="2400" dirty="0" smtClean="0"/>
              <a:t>www.office.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8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48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48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48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48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8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48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827</TotalTime>
  <Words>422</Words>
  <Application>Microsoft Office PowerPoint</Application>
  <PresentationFormat>Předvádění na obrazovce (4:3)</PresentationFormat>
  <Paragraphs>77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Exekutivní</vt:lpstr>
      <vt:lpstr>Vodotisk</vt:lpstr>
      <vt:lpstr>Tento materiál byl vytvořen v rámci projektu operačního programu                   Vzdělávání pro konkurenceschopnost</vt:lpstr>
      <vt:lpstr>Snímek 2</vt:lpstr>
      <vt:lpstr>    Vlastnosti pevných látek – křehkost a pórovitost</vt:lpstr>
      <vt:lpstr>     Vlastnosti pevných látek – křehkost a pórovitost</vt:lpstr>
      <vt:lpstr>    Vlastnosti pevných látek – křehkost a pórovitost</vt:lpstr>
      <vt:lpstr>    Vlastnosti pevných látek – křehkost a pórovitost</vt:lpstr>
      <vt:lpstr>   Vlastnosti pevných látek – křehkost a pórovitost</vt:lpstr>
      <vt:lpstr>    Vlastnosti pevných látek – křehkost a pórovitost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80</cp:revision>
  <dcterms:created xsi:type="dcterms:W3CDTF">2012-02-05T17:29:41Z</dcterms:created>
  <dcterms:modified xsi:type="dcterms:W3CDTF">2014-02-27T12:51:14Z</dcterms:modified>
</cp:coreProperties>
</file>