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5" r:id="rId2"/>
  </p:sldMasterIdLst>
  <p:notesMasterIdLst>
    <p:notesMasterId r:id="rId11"/>
  </p:notesMasterIdLst>
  <p:sldIdLst>
    <p:sldId id="257" r:id="rId3"/>
    <p:sldId id="261" r:id="rId4"/>
    <p:sldId id="279" r:id="rId5"/>
    <p:sldId id="280" r:id="rId6"/>
    <p:sldId id="281" r:id="rId7"/>
    <p:sldId id="282" r:id="rId8"/>
    <p:sldId id="285" r:id="rId9"/>
    <p:sldId id="27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  <a:srgbClr val="FFFF99"/>
    <a:srgbClr val="CCFF99"/>
    <a:srgbClr val="DDDDD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368" autoAdjust="0"/>
  </p:normalViewPr>
  <p:slideViewPr>
    <p:cSldViewPr>
      <p:cViewPr>
        <p:scale>
          <a:sx n="80" d="100"/>
          <a:sy n="80" d="100"/>
        </p:scale>
        <p:origin x="-864" y="-6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0F937EB-9DB3-4E7C-AB36-F7E770529E7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69E7293-7452-4F6C-9817-790F349CD7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00992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8C6E72A-ADE6-41F6-8178-C6681471EB7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F3D212-6BD1-4479-BDD9-E4AFF7DCB76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13235B-70E2-44A6-8543-3FC1A33CEF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E1C925-4B36-4238-AF3E-1F11FCF3B66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B55AD5-9794-49C7-8115-A9708641BE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001B2-AA6C-454A-90E3-EFECA95EEDF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EF90D0-D812-4949-9A9C-300CACCABF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491A76-C0BE-4A6D-9649-D3B122DAB02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E3FBE5-C986-4516-9DB6-CC90EEDFBA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92BB3-9776-4B8F-A0AF-7E0F48DF6A6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9954C-9C1F-48A0-AE51-C479A0A746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A67B4C-9A06-408F-AC9A-CAC88BF49F7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B9C51C-C7BF-47F3-B829-809A57EC4D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DEF333-9E1D-400F-91B1-3B2FCC25670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CD6747-E416-479D-A8CE-BEA15E6673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C89C58-C2D4-4B4D-8AA5-2F5A1E0D36A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A60F9B-DC3C-489D-8C9E-A427A8FC48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66579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66580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9F3A4-563B-434F-A587-AF3B84D2EEC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7D58F-D7EA-426F-8B87-252B295E46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25F0B1-BFD3-4B1A-B793-9512FC4DA8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D63958-D693-4CE3-B84F-30D95DF7598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457F39-9396-4CE7-A936-4ADA60E63A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5D4BA1-50D7-4993-82B7-C3DC02F8521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5DA83-6CB8-4E37-BD71-DCF1812E69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07CAC3-4B2B-4E54-9F97-8EA268434B8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AAF42E-4238-4440-B7BA-75F26CFFEF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664ABA-366D-4974-A05B-5F2ECEFEAF4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E95301-4D2F-4272-BECF-9CD8BF55B6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034E39-1982-410D-83CE-62E85A7E83E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14DAB3-A055-4924-A1C1-D993A00D0B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500B93-9671-4231-A229-7BEE53FAF88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4F7727-DEC7-42B8-AAB0-03F76A91D3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977304-B4AD-403B-9278-03EF9B35EF1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29905D-6381-4E4C-82FD-D2A7AA876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E32490-08AA-4E88-BEC1-04EDCE0CA17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634510-AE43-4CD5-AAF2-768A16121A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E3E94B-3AF2-49C9-864B-0B8465E0284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D665C6-81E9-4657-8302-0ABD387484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0F21BC-AE8F-4505-98A4-6C6AC67C4BA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audio" Target="../media/audio1.wav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5854F7F4-471C-4799-BE1F-91E2CAAD551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46DC3E2F-D54E-4A42-A5D0-CFF39BCDC0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</p:sldLayoutIdLst>
  <p:transition spd="slow">
    <p:fade/>
    <p:sndAc>
      <p:stSnd>
        <p:snd r:embed="rId10" name="click.wav"/>
      </p:stSnd>
    </p:sndAc>
  </p:transition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EC15C0C9-9A3D-44CD-8823-7F9DBBCB7C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44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65541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5542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5543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5544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5545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65546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5547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5548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65549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10245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46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5552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76A62ABD-0D11-4123-B791-4BDE11AECD9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04" r:id="rId2"/>
    <p:sldLayoutId id="2147483703" r:id="rId3"/>
    <p:sldLayoutId id="2147483702" r:id="rId4"/>
    <p:sldLayoutId id="2147483701" r:id="rId5"/>
    <p:sldLayoutId id="2147483700" r:id="rId6"/>
    <p:sldLayoutId id="2147483699" r:id="rId7"/>
    <p:sldLayoutId id="2147483698" r:id="rId8"/>
    <p:sldLayoutId id="2147483697" r:id="rId9"/>
    <p:sldLayoutId id="2147483696" r:id="rId10"/>
    <p:sldLayoutId id="2147483695" r:id="rId11"/>
  </p:sldLayoutIdLst>
  <p:transition spd="slow">
    <p:fade/>
    <p:sndAc>
      <p:stSnd>
        <p:snd r:embed="rId13" name="click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0.xml"/><Relationship Id="rId6" Type="http://schemas.openxmlformats.org/officeDocument/2006/relationships/audio" Target="../media/audio11.wav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0.xml"/><Relationship Id="rId5" Type="http://schemas.openxmlformats.org/officeDocument/2006/relationships/audio" Target="../media/audio11.wav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0.xml"/><Relationship Id="rId6" Type="http://schemas.openxmlformats.org/officeDocument/2006/relationships/audio" Target="../media/audio11.wav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0.xml"/><Relationship Id="rId5" Type="http://schemas.openxmlformats.org/officeDocument/2006/relationships/audio" Target="../media/audio11.wav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40481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b="1" dirty="0"/>
              <a:t>Tento materiál byl vytvořen v rámci projektu </a:t>
            </a:r>
            <a:r>
              <a:rPr lang="cs-CZ" sz="1800" b="1" dirty="0" smtClean="0"/>
              <a:t>operačního programu                   </a:t>
            </a:r>
            <a:r>
              <a:rPr lang="cs-CZ" sz="1800" b="1" dirty="0"/>
              <a:t>Vzdělávání pro </a:t>
            </a:r>
            <a:r>
              <a:rPr lang="cs-CZ" sz="1800" b="1" dirty="0" smtClean="0"/>
              <a:t>konkurenceschopnost</a:t>
            </a:r>
            <a:endParaRPr lang="cs-CZ" sz="1800" dirty="0"/>
          </a:p>
        </p:txBody>
      </p:sp>
      <p:graphicFrame>
        <p:nvGraphicFramePr>
          <p:cNvPr id="14359" name="Group 23"/>
          <p:cNvGraphicFramePr>
            <a:graphicFrameLocks noGrp="1"/>
          </p:cNvGraphicFramePr>
          <p:nvPr>
            <p:ph idx="1"/>
          </p:nvPr>
        </p:nvGraphicFramePr>
        <p:xfrm>
          <a:off x="468313" y="2276475"/>
          <a:ext cx="8218487" cy="1935480"/>
        </p:xfrm>
        <a:graphic>
          <a:graphicData uri="http://schemas.openxmlformats.org/drawingml/2006/table">
            <a:tbl>
              <a:tblPr/>
              <a:tblGrid>
                <a:gridCol w="2160587"/>
                <a:gridCol w="6057900"/>
              </a:tblGrid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Název školy: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Základní škola, Jičín, Soudná 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PaedDr. Jan Havlík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Název: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VY_32_INOVACE_02_c_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5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Využití fyzikálních veličin v praxi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Sada: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Fyzika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VII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</a:tbl>
          </a:graphicData>
        </a:graphic>
      </p:graphicFrame>
      <p:pic>
        <p:nvPicPr>
          <p:cNvPr id="23571" name="Obrázek 1" descr="logolinkII_bar.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4090988"/>
            <a:ext cx="831056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72" name="TextovéPole 4"/>
          <p:cNvSpPr txBox="1">
            <a:spLocks noChangeArrowheads="1"/>
          </p:cNvSpPr>
          <p:nvPr/>
        </p:nvSpPr>
        <p:spPr bwMode="auto">
          <a:xfrm>
            <a:off x="1130300" y="6400800"/>
            <a:ext cx="66976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Palatino Linotype" pitchFamily="18" charset="0"/>
              </a:rPr>
              <a:t>Autorem materiálu a všech jeho částí, není-li uvedeno jinak, je PaedDr. Jan Havlík</a:t>
            </a:r>
          </a:p>
        </p:txBody>
      </p:sp>
    </p:spTree>
  </p:cSld>
  <p:clrMapOvr>
    <a:masterClrMapping/>
  </p:clrMapOvr>
  <p:transition spd="slow">
    <p:fade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3"/>
          <p:cNvSpPr txBox="1">
            <a:spLocks noChangeArrowheads="1"/>
          </p:cNvSpPr>
          <p:nvPr/>
        </p:nvSpPr>
        <p:spPr bwMode="auto">
          <a:xfrm>
            <a:off x="1403350" y="908050"/>
            <a:ext cx="4578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alatino Linotype" pitchFamily="18" charset="0"/>
              </a:rPr>
              <a:t>Název:	    </a:t>
            </a:r>
            <a:r>
              <a:rPr lang="cs-CZ"/>
              <a:t>Využití fyzikálních veličin v praxi</a:t>
            </a:r>
          </a:p>
        </p:txBody>
      </p:sp>
      <p:sp>
        <p:nvSpPr>
          <p:cNvPr id="25602" name="TextovéPole 4"/>
          <p:cNvSpPr txBox="1">
            <a:spLocks noChangeArrowheads="1"/>
          </p:cNvSpPr>
          <p:nvPr/>
        </p:nvSpPr>
        <p:spPr bwMode="auto">
          <a:xfrm>
            <a:off x="1403350" y="1412875"/>
            <a:ext cx="4233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alatino Linotype" pitchFamily="18" charset="0"/>
              </a:rPr>
              <a:t>Autor:	    PaedDr. Jan Havlík</a:t>
            </a:r>
          </a:p>
        </p:txBody>
      </p:sp>
      <p:sp>
        <p:nvSpPr>
          <p:cNvPr id="25603" name="TextovéPole 6"/>
          <p:cNvSpPr txBox="1">
            <a:spLocks noChangeArrowheads="1"/>
          </p:cNvSpPr>
          <p:nvPr/>
        </p:nvSpPr>
        <p:spPr bwMode="auto">
          <a:xfrm>
            <a:off x="1403350" y="2133600"/>
            <a:ext cx="7550150" cy="28384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rgbClr val="000000"/>
                </a:solidFill>
              </a:rPr>
              <a:t>Anotace: </a:t>
            </a:r>
          </a:p>
          <a:p>
            <a:r>
              <a:rPr lang="cs-CZ" dirty="0">
                <a:solidFill>
                  <a:srgbClr val="000000"/>
                </a:solidFill>
              </a:rPr>
              <a:t>Prezentace slouží k výkladu učiva o jednotlivých fyzikálních veličinách, které nás obklopují a se kterými se denně setkáváme.</a:t>
            </a:r>
          </a:p>
          <a:p>
            <a:r>
              <a:rPr lang="cs-CZ" dirty="0">
                <a:solidFill>
                  <a:srgbClr val="000000"/>
                </a:solidFill>
              </a:rPr>
              <a:t>Tato výkladová prezentace je ukončena písemnou prověrkou.</a:t>
            </a:r>
            <a:endParaRPr lang="cs-CZ" dirty="0">
              <a:solidFill>
                <a:srgbClr val="FF0000"/>
              </a:solidFill>
              <a:latin typeface="Palatino Linotype" pitchFamily="18" charset="0"/>
            </a:endParaRPr>
          </a:p>
          <a:p>
            <a:endParaRPr lang="cs-CZ" dirty="0">
              <a:solidFill>
                <a:srgbClr val="FF0000"/>
              </a:solidFill>
              <a:latin typeface="Palatino Linotype" pitchFamily="18" charset="0"/>
            </a:endParaRPr>
          </a:p>
          <a:p>
            <a:r>
              <a:rPr lang="cs-CZ" dirty="0">
                <a:solidFill>
                  <a:srgbClr val="000000"/>
                </a:solidFill>
              </a:rPr>
              <a:t>Metodické zhodnocení:</a:t>
            </a:r>
          </a:p>
          <a:p>
            <a:r>
              <a:rPr lang="cs-CZ" dirty="0">
                <a:solidFill>
                  <a:srgbClr val="000000"/>
                </a:solidFill>
              </a:rPr>
              <a:t>Prezentace použita při výkladu jako názorný doplněk. Tato prezentace byla </a:t>
            </a:r>
            <a:r>
              <a:rPr lang="cs-CZ" dirty="0" err="1">
                <a:solidFill>
                  <a:srgbClr val="000000"/>
                </a:solidFill>
              </a:rPr>
              <a:t>odpilotována</a:t>
            </a:r>
            <a:r>
              <a:rPr lang="cs-CZ" dirty="0">
                <a:solidFill>
                  <a:srgbClr val="000000"/>
                </a:solidFill>
              </a:rPr>
              <a:t> dne 7.10.2013 v VII. třídě ZŠ Jičín, Soudná 12.</a:t>
            </a:r>
          </a:p>
          <a:p>
            <a:endParaRPr lang="en-US" dirty="0">
              <a:solidFill>
                <a:srgbClr val="FF0000"/>
              </a:solidFill>
              <a:latin typeface="Palatino Linotype" pitchFamily="18" charset="0"/>
            </a:endParaRPr>
          </a:p>
          <a:p>
            <a:endParaRPr lang="en-US" dirty="0">
              <a:solidFill>
                <a:srgbClr val="FF0000"/>
              </a:solidFill>
              <a:latin typeface="Palatino Linotype" pitchFamily="18" charset="0"/>
            </a:endParaRPr>
          </a:p>
        </p:txBody>
      </p:sp>
    </p:spTree>
  </p:cSld>
  <p:clrMapOvr>
    <a:masterClrMapping/>
  </p:clrMapOvr>
  <p:transition spd="slow">
    <p:fad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27100"/>
            <a:ext cx="8220075" cy="901700"/>
          </a:xfrm>
        </p:spPr>
        <p:txBody>
          <a:bodyPr/>
          <a:lstStyle/>
          <a:p>
            <a:pPr eaLnBrk="1" hangingPunct="1"/>
            <a:r>
              <a:rPr lang="cs-CZ" sz="4000" dirty="0" smtClean="0"/>
              <a:t> Které fyzikální veličiny již známe?</a:t>
            </a:r>
          </a:p>
        </p:txBody>
      </p:sp>
      <p:sp>
        <p:nvSpPr>
          <p:cNvPr id="2662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916832"/>
            <a:ext cx="8229600" cy="1303338"/>
          </a:xfrm>
          <a:solidFill>
            <a:srgbClr val="CCFF99"/>
          </a:solidFill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dirty="0" smtClean="0"/>
              <a:t>Prvouka a přírodověda</a:t>
            </a:r>
          </a:p>
          <a:p>
            <a:pPr lvl="1" eaLnBrk="1" hangingPunct="1"/>
            <a:r>
              <a:rPr lang="cs-CZ" dirty="0" smtClean="0"/>
              <a:t>Objem, hmotnost, teplota, síla, délka, čas</a:t>
            </a:r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</p:txBody>
      </p:sp>
      <p:pic>
        <p:nvPicPr>
          <p:cNvPr id="26627" name="Picture 4" descr="MM900309810[1]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717031"/>
            <a:ext cx="1728192" cy="22862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Picture 5" descr="sil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3353289"/>
            <a:ext cx="2259904" cy="301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9" name="Picture 6" descr="vah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53429" y="3736309"/>
            <a:ext cx="2095500" cy="226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6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6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6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6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6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89013"/>
            <a:ext cx="8147050" cy="839787"/>
          </a:xfrm>
        </p:spPr>
        <p:txBody>
          <a:bodyPr/>
          <a:lstStyle/>
          <a:p>
            <a:pPr eaLnBrk="1" hangingPunct="1"/>
            <a:r>
              <a:rPr lang="cs-CZ" dirty="0" smtClean="0"/>
              <a:t>   Každá fyzikální jednotka má</a:t>
            </a:r>
          </a:p>
        </p:txBody>
      </p:sp>
      <p:sp>
        <p:nvSpPr>
          <p:cNvPr id="2765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folHlink"/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dirty="0" smtClean="0"/>
              <a:t>Označení – značka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Číselná hodnota – velikost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Jednotka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Například:   hmotnost ……… m=50 kg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                   značka                       m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                   číselná hodnota          50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                   jednotka                    kg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dirty="0" smtClean="0"/>
          </a:p>
        </p:txBody>
      </p:sp>
      <p:pic>
        <p:nvPicPr>
          <p:cNvPr id="27651" name="Picture 4" descr="vahy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1824867"/>
            <a:ext cx="2376685" cy="159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Picture 5" descr="vahy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4437112"/>
            <a:ext cx="2081981" cy="17253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6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6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6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76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7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"/>
                            </p:stCondLst>
                            <p:childTnLst>
                              <p:par>
                                <p:cTn id="4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4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89013"/>
            <a:ext cx="8220075" cy="839787"/>
          </a:xfrm>
        </p:spPr>
        <p:txBody>
          <a:bodyPr/>
          <a:lstStyle/>
          <a:p>
            <a:pPr eaLnBrk="1" hangingPunct="1"/>
            <a:r>
              <a:rPr lang="cs-CZ" dirty="0" smtClean="0"/>
              <a:t>Jednotky</a:t>
            </a:r>
          </a:p>
        </p:txBody>
      </p:sp>
      <p:sp>
        <p:nvSpPr>
          <p:cNvPr id="2867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981200"/>
            <a:ext cx="8147050" cy="2816225"/>
          </a:xfrm>
          <a:solidFill>
            <a:srgbClr val="FFFF99"/>
          </a:solidFill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 Známe z přírodovědy :</a:t>
            </a:r>
          </a:p>
          <a:p>
            <a:pPr lvl="1" eaLnBrk="1" hangingPunct="1"/>
            <a:r>
              <a:rPr lang="cs-CZ" dirty="0" smtClean="0"/>
              <a:t>Metr, kilogram, sekunda</a:t>
            </a:r>
          </a:p>
          <a:p>
            <a:pPr eaLnBrk="1" hangingPunct="1"/>
            <a:r>
              <a:rPr lang="cs-CZ" dirty="0" smtClean="0"/>
              <a:t>Toto jsou jednotky ZÁKLADNÍ</a:t>
            </a:r>
          </a:p>
          <a:p>
            <a:pPr eaLnBrk="1" hangingPunct="1"/>
            <a:r>
              <a:rPr lang="cs-CZ" dirty="0" smtClean="0"/>
              <a:t>Existují i jednotky ODVOZENÉ (</a:t>
            </a:r>
            <a:r>
              <a:rPr lang="cs-CZ" dirty="0" err="1" smtClean="0"/>
              <a:t>km,cm</a:t>
            </a:r>
            <a:r>
              <a:rPr lang="cs-CZ" dirty="0" smtClean="0"/>
              <a:t>, </a:t>
            </a:r>
            <a:r>
              <a:rPr lang="cs-CZ" dirty="0" err="1" smtClean="0"/>
              <a:t>mm,g,mg,h,min</a:t>
            </a:r>
            <a:r>
              <a:rPr lang="cs-CZ" dirty="0" smtClean="0"/>
              <a:t>……)</a:t>
            </a:r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</p:txBody>
      </p:sp>
      <p:pic>
        <p:nvPicPr>
          <p:cNvPr id="28675" name="Picture 4" descr="MC900412628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24816" y="4941167"/>
            <a:ext cx="2592387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6" name="Picture 5" descr="MC90043384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491259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5" descr="kilogram"/>
          <p:cNvPicPr>
            <a:picLocks noChangeAspect="1" noChangeArrowheads="1"/>
          </p:cNvPicPr>
          <p:nvPr/>
        </p:nvPicPr>
        <p:blipFill>
          <a:blip r:embed="rId5" cstate="print"/>
          <a:srcRect r="21165"/>
          <a:stretch>
            <a:fillRect/>
          </a:stretch>
        </p:blipFill>
        <p:spPr bwMode="auto">
          <a:xfrm>
            <a:off x="7380312" y="854609"/>
            <a:ext cx="1511300" cy="237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8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500"/>
                            </p:stCondLst>
                            <p:childTnLst>
                              <p:par>
                                <p:cTn id="4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20713"/>
            <a:ext cx="8291513" cy="979487"/>
          </a:xfrm>
        </p:spPr>
        <p:txBody>
          <a:bodyPr/>
          <a:lstStyle/>
          <a:p>
            <a:pPr eaLnBrk="1" hangingPunct="1"/>
            <a:r>
              <a:rPr lang="cs-CZ" sz="2800" dirty="0" smtClean="0"/>
              <a:t>Ve kterých oblastech života se používají jednotky?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66CC"/>
          </a:solidFill>
        </p:spPr>
        <p:txBody>
          <a:bodyPr/>
          <a:lstStyle/>
          <a:p>
            <a:pPr eaLnBrk="1" hangingPunct="1"/>
            <a:r>
              <a:rPr lang="cs-CZ" dirty="0" smtClean="0"/>
              <a:t>Sport</a:t>
            </a:r>
          </a:p>
          <a:p>
            <a:pPr eaLnBrk="1" hangingPunct="1"/>
            <a:r>
              <a:rPr lang="cs-CZ" dirty="0" smtClean="0"/>
              <a:t>Nakupování oděvů</a:t>
            </a:r>
          </a:p>
          <a:p>
            <a:pPr eaLnBrk="1" hangingPunct="1"/>
            <a:r>
              <a:rPr lang="cs-CZ" dirty="0" smtClean="0"/>
              <a:t>Množství jídla - vaření</a:t>
            </a:r>
          </a:p>
          <a:p>
            <a:pPr eaLnBrk="1" hangingPunct="1"/>
            <a:r>
              <a:rPr lang="cs-CZ" dirty="0" smtClean="0"/>
              <a:t>Lékařství (dávky léků)</a:t>
            </a:r>
          </a:p>
          <a:p>
            <a:pPr eaLnBrk="1" hangingPunct="1"/>
            <a:r>
              <a:rPr lang="cs-CZ" dirty="0" smtClean="0"/>
              <a:t>Předpověď počasí (rychlost větru,..)</a:t>
            </a:r>
          </a:p>
          <a:p>
            <a:pPr eaLnBrk="1" hangingPunct="1"/>
            <a:r>
              <a:rPr lang="cs-CZ" dirty="0" smtClean="0"/>
              <a:t>ZOO (hmotnost živočichů,..)</a:t>
            </a:r>
          </a:p>
        </p:txBody>
      </p:sp>
      <p:pic>
        <p:nvPicPr>
          <p:cNvPr id="29699" name="Picture 5" descr="MC900340454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949" y="4832979"/>
            <a:ext cx="1943100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zvsi\AppData\Local\Microsoft\Windows\Temporary Internet Files\Content.IE5\2UI78PJZ\MP9004230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84784"/>
            <a:ext cx="2573040" cy="2573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6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500"/>
                            </p:stCondLst>
                            <p:childTnLst>
                              <p:par>
                                <p:cTn id="4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27100"/>
            <a:ext cx="8220075" cy="901700"/>
          </a:xfrm>
        </p:spPr>
        <p:txBody>
          <a:bodyPr/>
          <a:lstStyle/>
          <a:p>
            <a:pPr eaLnBrk="1" hangingPunct="1"/>
            <a:r>
              <a:rPr lang="cs-CZ" dirty="0" smtClean="0"/>
              <a:t>Využití fyzikálních veličin v praxi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CCFF99"/>
          </a:solidFill>
          <a:ln>
            <a:solidFill>
              <a:schemeClr val="bg2"/>
            </a:solidFill>
          </a:ln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dirty="0" smtClean="0">
                <a:solidFill>
                  <a:srgbClr val="FB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Písemná práce 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1. Které fyzikální veličiny už známe z prvouky a přírodovědy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2. Které znáte jednotky základní / uveďte alespoň dvě /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3. Které znáte jednotky odvozené od základních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   / uveďte alespoň tři /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4. </a:t>
            </a:r>
            <a:r>
              <a:rPr lang="cs-CZ" sz="2400" b="1" dirty="0" smtClean="0"/>
              <a:t>Ve kterých oblastech života se jednotky používají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5. U zjišťování rozměrů těles používáme označení délka, šířka a………………….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400" b="1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000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000"/>
                            </p:stCondLst>
                            <p:childTnLst>
                              <p:par>
                                <p:cTn id="4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TextovéPole 2"/>
          <p:cNvSpPr txBox="1">
            <a:spLocks noChangeArrowheads="1"/>
          </p:cNvSpPr>
          <p:nvPr/>
        </p:nvSpPr>
        <p:spPr bwMode="auto">
          <a:xfrm>
            <a:off x="1116013" y="2348880"/>
            <a:ext cx="712839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Použité zdroje: </a:t>
            </a:r>
          </a:p>
          <a:p>
            <a:pPr algn="ctr"/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PowerPoint - Zdrojová banka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Klipart:</a:t>
            </a:r>
          </a:p>
          <a:p>
            <a:pPr algn="ctr"/>
            <a:endParaRPr lang="cs-CZ" sz="24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131840" y="3573016"/>
            <a:ext cx="27838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  <p:sndAc>
          <p:stSnd>
            <p:snd r:embed="rId3" name="click.wav"/>
          </p:stSnd>
        </p:sndAc>
      </p:transition>
    </mc:Choice>
    <mc:Fallback>
      <p:transition spd="slow">
        <p:split orient="vert"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7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7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17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17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17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7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ixel">
  <a:themeElements>
    <a:clrScheme name="Pixel 12">
      <a:dk1>
        <a:srgbClr val="000000"/>
      </a:dk1>
      <a:lt1>
        <a:srgbClr val="FFFFFF"/>
      </a:lt1>
      <a:dk2>
        <a:srgbClr val="000000"/>
      </a:dk2>
      <a:lt2>
        <a:srgbClr val="00007D"/>
      </a:lt2>
      <a:accent1>
        <a:srgbClr val="9999FF"/>
      </a:accent1>
      <a:accent2>
        <a:srgbClr val="9999CC"/>
      </a:accent2>
      <a:accent3>
        <a:srgbClr val="FFFFFF"/>
      </a:accent3>
      <a:accent4>
        <a:srgbClr val="000000"/>
      </a:accent4>
      <a:accent5>
        <a:srgbClr val="CACAFF"/>
      </a:accent5>
      <a:accent6>
        <a:srgbClr val="8A8AB9"/>
      </a:accent6>
      <a:hlink>
        <a:srgbClr val="666699"/>
      </a:hlink>
      <a:folHlink>
        <a:srgbClr val="CCCCE6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575</TotalTime>
  <Words>241</Words>
  <Application>Microsoft Office PowerPoint</Application>
  <PresentationFormat>Předvádění na obrazovce (4:3)</PresentationFormat>
  <Paragraphs>54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Exekutivní</vt:lpstr>
      <vt:lpstr>Pixel</vt:lpstr>
      <vt:lpstr>Tento materiál byl vytvořen v rámci projektu operačního programu                   Vzdělávání pro konkurenceschopnost</vt:lpstr>
      <vt:lpstr>Snímek 2</vt:lpstr>
      <vt:lpstr> Které fyzikální veličiny již známe?</vt:lpstr>
      <vt:lpstr>   Každá fyzikální jednotka má</vt:lpstr>
      <vt:lpstr>Jednotky</vt:lpstr>
      <vt:lpstr>Ve kterých oblastech života se používají jednotky?</vt:lpstr>
      <vt:lpstr>Využití fyzikálních veličin v praxi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Tento materiál byl vytvořen v rámci projektu  Operačního programu Vzdělávání pro konkurenceschopnost.</dc:title>
  <dc:creator>pc 1</dc:creator>
  <cp:lastModifiedBy>Dum</cp:lastModifiedBy>
  <cp:revision>80</cp:revision>
  <dcterms:created xsi:type="dcterms:W3CDTF">2012-02-05T17:29:41Z</dcterms:created>
  <dcterms:modified xsi:type="dcterms:W3CDTF">2014-02-27T12:48:16Z</dcterms:modified>
</cp:coreProperties>
</file>