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1" r:id="rId3"/>
    <p:sldId id="292" r:id="rId4"/>
    <p:sldId id="293" r:id="rId5"/>
    <p:sldId id="296" r:id="rId6"/>
    <p:sldId id="294" r:id="rId7"/>
    <p:sldId id="279" r:id="rId8"/>
    <p:sldId id="280" r:id="rId9"/>
    <p:sldId id="291" r:id="rId10"/>
    <p:sldId id="27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FE579"/>
    <a:srgbClr val="CCFFCC"/>
    <a:srgbClr val="CC0000"/>
    <a:srgbClr val="370BF3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16" autoAdjust="0"/>
    <p:restoredTop sz="98684" autoAdjust="0"/>
  </p:normalViewPr>
  <p:slideViewPr>
    <p:cSldViewPr>
      <p:cViewPr>
        <p:scale>
          <a:sx n="80" d="100"/>
          <a:sy n="80" d="100"/>
        </p:scale>
        <p:origin x="-840" y="-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5531B69-8264-4102-BF3C-31BCDCA938A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824E321-F63C-4D44-B2A7-7EEF3A56C5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87818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778C0C-9C39-45F9-A964-6421EB4B665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38358-3A37-493D-8AEA-69BE9BC4A83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08486-F654-47CE-84D6-EFEB97E659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4DEB9-8468-4FD8-8DF0-5BECA995130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CCF6A-4B88-479C-A17D-194B91E59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BE8D0-2F9B-44A1-AE21-5F8BC0108BA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8CB80-3535-4493-953E-EAA0D4372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C854B-D300-46DB-AD5D-67A2A6D3FFD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A984C-8C3F-4605-A137-EE93983EB3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4A01B-B8FC-47A9-95CF-ABAE30408718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4F7C9-8DF0-4E8E-BC60-681459A622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CCF471-DE12-4FCD-80EB-41D786407BB4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26889-B90E-44A7-AC68-F558A94BD9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9C9D6-8EE9-4C36-93A4-F5A11A577D0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C4577-92BC-4015-AAE3-AB09BEA99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49DC5-386F-487F-8E73-A70E56DA223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35516-ED30-4843-B90D-D847C2ABD0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CD702-4049-4802-A354-FF6054E1832C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5DB17-8C21-4003-9CFB-81C36A01A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F1783-CA11-45EB-9638-B20481A773FE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F2CFD-4203-40D5-8E31-30FD197570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02469-DDE4-47C3-8D0D-75E5A4C64E15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7AD03-7203-4699-B06F-C0374036D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48A61793-8535-4519-9E16-7CC022BE6B5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2FF3E5D6-3462-49CC-853A-6BA41AB160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/>
              <a:t>Tento materiál byl vytvořen v rámci projektu </a:t>
            </a:r>
            <a:r>
              <a:rPr lang="cs-CZ" sz="1800" b="1" dirty="0" smtClean="0"/>
              <a:t>operačního programu                   </a:t>
            </a:r>
            <a:r>
              <a:rPr lang="cs-CZ" sz="1800" b="1" dirty="0"/>
              <a:t>Vzdělávání 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60587"/>
                <a:gridCol w="6057900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VY_32_INOVACE_02_c_6_Měření – délka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VII.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1403350" y="908050"/>
            <a:ext cx="28384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Název:	    Měření – délka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403350" y="1412875"/>
            <a:ext cx="4233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Palatino Linotype" pitchFamily="18" charset="0"/>
              </a:rPr>
              <a:t>Autor:	    PaedDr. Jan Havlík</a:t>
            </a:r>
          </a:p>
        </p:txBody>
      </p:sp>
      <p:sp>
        <p:nvSpPr>
          <p:cNvPr id="16387" name="TextovéPole 6"/>
          <p:cNvSpPr txBox="1">
            <a:spLocks noChangeArrowheads="1"/>
          </p:cNvSpPr>
          <p:nvPr/>
        </p:nvSpPr>
        <p:spPr bwMode="auto">
          <a:xfrm>
            <a:off x="1403350" y="2133600"/>
            <a:ext cx="7550150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Anotace: </a:t>
            </a:r>
          </a:p>
          <a:p>
            <a:r>
              <a:rPr lang="cs-CZ" dirty="0"/>
              <a:t>Prezentace slouží k výkladu učiva o jednotlivých fyzikálních veličinách – měření – délka, které nás obklopují a se kterými se denně setkáváme.</a:t>
            </a:r>
          </a:p>
          <a:p>
            <a:r>
              <a:rPr lang="cs-CZ" dirty="0"/>
              <a:t>Tato výkladová prezentace je ukončena písemnou prověrkou.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Metodické zhodnocení:</a:t>
            </a:r>
          </a:p>
          <a:p>
            <a:r>
              <a:rPr lang="cs-CZ" dirty="0"/>
              <a:t>Prezentace použita při výkladu jako názorný doplněk. Tato prezentace byla </a:t>
            </a:r>
            <a:r>
              <a:rPr lang="cs-CZ" dirty="0" err="1"/>
              <a:t>odpilotována</a:t>
            </a:r>
            <a:r>
              <a:rPr lang="cs-CZ" dirty="0"/>
              <a:t> dne 14.10.2013 v VII. třídě ZŠ Jičín, Soudná 12.</a:t>
            </a:r>
          </a:p>
          <a:p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554831" y="408087"/>
            <a:ext cx="8218488" cy="763488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Měření - délka</a:t>
            </a:r>
          </a:p>
        </p:txBody>
      </p:sp>
      <p:sp>
        <p:nvSpPr>
          <p:cNvPr id="17411" name="Rectangle 5"/>
          <p:cNvSpPr>
            <a:spLocks noChangeArrowheads="1"/>
          </p:cNvSpPr>
          <p:nvPr/>
        </p:nvSpPr>
        <p:spPr bwMode="auto">
          <a:xfrm>
            <a:off x="0" y="1171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41008" name="Group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2744234"/>
              </p:ext>
            </p:extLst>
          </p:nvPr>
        </p:nvGraphicFramePr>
        <p:xfrm>
          <a:off x="647700" y="1466056"/>
          <a:ext cx="7848600" cy="935038"/>
        </p:xfrm>
        <a:graphic>
          <a:graphicData uri="http://schemas.openxmlformats.org/drawingml/2006/table">
            <a:tbl>
              <a:tblPr/>
              <a:tblGrid>
                <a:gridCol w="271462"/>
                <a:gridCol w="2455863"/>
                <a:gridCol w="2462212"/>
                <a:gridCol w="2659063"/>
              </a:tblGrid>
              <a:tr h="5191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F7F7F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 CE"/>
                        </a:rPr>
                        <a:t>Značka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 CE"/>
                        </a:rPr>
                        <a:t>d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 CE"/>
                        </a:rPr>
                        <a:t>Jednotka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 CE"/>
                        </a:rPr>
                        <a:t>1 m</a:t>
                      </a:r>
                      <a:endParaRPr kumimoji="0" lang="cs-CZ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 CE"/>
                        </a:rPr>
                        <a:t>metr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CC"/>
                    </a:solidFill>
                  </a:tcPr>
                </a:tc>
              </a:tr>
            </a:tbl>
          </a:graphicData>
        </a:graphic>
      </p:graphicFrame>
      <p:sp>
        <p:nvSpPr>
          <p:cNvPr id="17421" name="Rectangle 30"/>
          <p:cNvSpPr>
            <a:spLocks noChangeArrowheads="1"/>
          </p:cNvSpPr>
          <p:nvPr/>
        </p:nvSpPr>
        <p:spPr bwMode="auto">
          <a:xfrm>
            <a:off x="4448175" y="1933575"/>
            <a:ext cx="247650" cy="91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  <a:p>
            <a:pPr eaLnBrk="0" hangingPunct="0"/>
            <a:r>
              <a:rPr lang="cs-CZ"/>
              <a:t> </a:t>
            </a:r>
          </a:p>
          <a:p>
            <a:pPr eaLnBrk="0" hangingPunct="0"/>
            <a:endParaRPr lang="cs-CZ"/>
          </a:p>
        </p:txBody>
      </p:sp>
      <p:graphicFrame>
        <p:nvGraphicFramePr>
          <p:cNvPr id="41013" name="Group 5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3698402"/>
              </p:ext>
            </p:extLst>
          </p:nvPr>
        </p:nvGraphicFramePr>
        <p:xfrm>
          <a:off x="684213" y="2849563"/>
          <a:ext cx="4608512" cy="3495041"/>
        </p:xfrm>
        <a:graphic>
          <a:graphicData uri="http://schemas.openxmlformats.org/drawingml/2006/table">
            <a:tbl>
              <a:tblPr/>
              <a:tblGrid>
                <a:gridCol w="4608512"/>
              </a:tblGrid>
              <a:tr h="14366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Jak je jakékoliv těleso dlouhé nebo široké, jak je vysoký dům, stožár, strom, jak máte dlouhou cestu domů, do školy aj. vyjadřuje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Arial" charset="0"/>
                        </a:rPr>
                        <a:t>fyzikální veličina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370BF3"/>
                          </a:solidFill>
                          <a:effectLst/>
                          <a:latin typeface="Arial" charset="0"/>
                        </a:rPr>
                        <a:t>délka.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2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 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3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 označení délky se často používají i jiná značení: např.: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a, b, c - hrany kvádru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 - dráha tělesa, h - hloubka, výška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7426" name="Rectangle 45"/>
          <p:cNvSpPr>
            <a:spLocks noChangeArrowheads="1"/>
          </p:cNvSpPr>
          <p:nvPr/>
        </p:nvSpPr>
        <p:spPr bwMode="auto">
          <a:xfrm>
            <a:off x="4479925" y="5045075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  <a:p>
            <a:pPr eaLnBrk="0" hangingPunct="0"/>
            <a:endParaRPr lang="cs-CZ"/>
          </a:p>
        </p:txBody>
      </p:sp>
      <p:pic>
        <p:nvPicPr>
          <p:cNvPr id="1026" name="Picture 2" descr="C:\Users\zvsi\AppData\Local\Microsoft\Windows\Temporary Internet Files\Content.IE5\2UI78PJZ\MC9002817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25718"/>
            <a:ext cx="3464346" cy="255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  <p:sndAc>
          <p:stSnd>
            <p:snd r:embed="rId4" name="click.wav"/>
          </p:stSnd>
        </p:sndAc>
      </p:transition>
    </mc:Choice>
    <mc:Fallback>
      <p:transition spd="slow">
        <p:blinds dir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4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620688"/>
            <a:ext cx="8218488" cy="763488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Měření - délka</a:t>
            </a:r>
          </a:p>
        </p:txBody>
      </p:sp>
      <p:sp>
        <p:nvSpPr>
          <p:cNvPr id="18434" name="Rectangle 3"/>
          <p:cNvSpPr>
            <a:spLocks noGrp="1"/>
          </p:cNvSpPr>
          <p:nvPr>
            <p:ph type="body" idx="4294967295"/>
          </p:nvPr>
        </p:nvSpPr>
        <p:spPr>
          <a:xfrm>
            <a:off x="467544" y="1484784"/>
            <a:ext cx="8229600" cy="604838"/>
          </a:xfrm>
          <a:solidFill>
            <a:schemeClr val="hlink"/>
          </a:solidFill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</a:rPr>
              <a:t>Jak můžeme popsat rozměry kapra?</a:t>
            </a:r>
          </a:p>
          <a:p>
            <a:pPr>
              <a:buFont typeface="Arial" charset="0"/>
              <a:buNone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6628" name="Picture 4" descr="kap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2349500"/>
            <a:ext cx="7272337" cy="368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8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61961" y="620688"/>
            <a:ext cx="8220075" cy="835471"/>
          </a:xfrm>
          <a:noFill/>
        </p:spPr>
        <p:txBody>
          <a:bodyPr wrap="square" numCol="1" anchor="ctr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200" dirty="0" smtClean="0">
                <a:effectLst/>
                <a:latin typeface="Arial" charset="0"/>
              </a:rPr>
              <a:t>Měření - délka</a:t>
            </a:r>
          </a:p>
        </p:txBody>
      </p:sp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6804248" y="3356992"/>
            <a:ext cx="2087562" cy="36671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Výška – 1 595 mm</a:t>
            </a:r>
          </a:p>
        </p:txBody>
      </p:sp>
      <p:sp>
        <p:nvSpPr>
          <p:cNvPr id="19460" name="Rectangle 6"/>
          <p:cNvSpPr>
            <a:spLocks noChangeArrowheads="1"/>
          </p:cNvSpPr>
          <p:nvPr/>
        </p:nvSpPr>
        <p:spPr bwMode="auto">
          <a:xfrm rot="10800000" flipV="1">
            <a:off x="2987824" y="5526088"/>
            <a:ext cx="2160588" cy="36671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Délka – 4 333 mm</a:t>
            </a:r>
          </a:p>
        </p:txBody>
      </p:sp>
      <p:sp>
        <p:nvSpPr>
          <p:cNvPr id="19461" name="Rectangle 7"/>
          <p:cNvSpPr>
            <a:spLocks noChangeArrowheads="1"/>
          </p:cNvSpPr>
          <p:nvPr/>
        </p:nvSpPr>
        <p:spPr bwMode="auto">
          <a:xfrm rot="10800000" flipV="1">
            <a:off x="5148412" y="4456988"/>
            <a:ext cx="1924050" cy="36671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Šířka – 1825 mm</a:t>
            </a:r>
          </a:p>
        </p:txBody>
      </p:sp>
      <p:sp>
        <p:nvSpPr>
          <p:cNvPr id="19462" name="Rectangle 7"/>
          <p:cNvSpPr>
            <a:spLocks noChangeArrowheads="1"/>
          </p:cNvSpPr>
          <p:nvPr/>
        </p:nvSpPr>
        <p:spPr bwMode="auto">
          <a:xfrm>
            <a:off x="468313" y="1700213"/>
            <a:ext cx="7991475" cy="457200"/>
          </a:xfrm>
          <a:prstGeom prst="rect">
            <a:avLst/>
          </a:prstGeom>
          <a:solidFill>
            <a:schemeClr val="hlink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>
                <a:latin typeface="Century Gothic" pitchFamily="34" charset="0"/>
              </a:rPr>
              <a:t>Jak můžeme popsat rozměry auta?</a:t>
            </a:r>
          </a:p>
        </p:txBody>
      </p:sp>
      <p:pic>
        <p:nvPicPr>
          <p:cNvPr id="8" name="Picture 4" descr="ford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998" y="2294204"/>
            <a:ext cx="4500413" cy="285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4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194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7" grpId="0"/>
      <p:bldP spid="19459" grpId="0" animBg="1"/>
      <p:bldP spid="19460" grpId="0" animBg="1"/>
      <p:bldP spid="1946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76672"/>
            <a:ext cx="8218488" cy="691009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Měření - délka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4294967295"/>
          </p:nvPr>
        </p:nvSpPr>
        <p:spPr>
          <a:xfrm>
            <a:off x="395536" y="1412776"/>
            <a:ext cx="8229600" cy="4525963"/>
          </a:xfrm>
          <a:ln>
            <a:solidFill>
              <a:schemeClr val="accent1"/>
            </a:solidFill>
          </a:ln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Pro měření délek používáme různé druhy délkových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měřidel.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Ve škole používáme: papírová, dřevěná nebo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celuloidová pravítka a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trojúhelníky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V dílnách školy a řemeslníci používají: skládací nebo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 svinovací metr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Pro měření větších dálek používáme: plátěná nebo 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                                                                 ocelová pásma</a:t>
            </a:r>
          </a:p>
          <a:p>
            <a:pPr algn="ctr">
              <a:buFont typeface="Arial" charset="0"/>
              <a:buNone/>
            </a:pPr>
            <a:r>
              <a:rPr lang="cs-CZ" dirty="0" smtClean="0">
                <a:solidFill>
                  <a:schemeClr val="tx2"/>
                </a:solidFill>
              </a:rPr>
              <a:t>Auta, kola, motocykly aj. používají: </a:t>
            </a:r>
            <a:r>
              <a:rPr lang="cs-CZ" dirty="0" smtClean="0">
                <a:solidFill>
                  <a:schemeClr val="tx2"/>
                </a:solidFill>
              </a:rPr>
              <a:t>tachometry (kromě rychlosti i měření dráhy)</a:t>
            </a:r>
          </a:p>
          <a:p>
            <a:pPr algn="ctr">
              <a:buFont typeface="Arial" charset="0"/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00"/>
          <p:cNvSpPr>
            <a:spLocks noGrp="1"/>
          </p:cNvSpPr>
          <p:nvPr>
            <p:ph type="title" idx="4294967295"/>
          </p:nvPr>
        </p:nvSpPr>
        <p:spPr bwMode="auto">
          <a:xfrm>
            <a:off x="467544" y="548680"/>
            <a:ext cx="8218488" cy="763017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Měření  - d</a:t>
            </a:r>
            <a:r>
              <a:rPr lang="cs-CZ" sz="2800" dirty="0">
                <a:effectLst/>
              </a:rPr>
              <a:t>é</a:t>
            </a:r>
            <a:r>
              <a:rPr lang="cs-CZ" sz="2800" dirty="0" smtClean="0">
                <a:effectLst/>
                <a:latin typeface="Arial" charset="0"/>
              </a:rPr>
              <a:t>lka</a:t>
            </a:r>
          </a:p>
        </p:txBody>
      </p:sp>
      <p:sp>
        <p:nvSpPr>
          <p:cNvPr id="21506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jednotka	Značka</a:t>
            </a:r>
          </a:p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jednotky	převody</a:t>
            </a:r>
          </a:p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kilometr	km	1 km = 1 000 m</a:t>
            </a:r>
          </a:p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decimetr	dm	1 m = 10 dm</a:t>
            </a:r>
          </a:p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centimetr	cm	1 m = 100 cm</a:t>
            </a:r>
          </a:p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milimetr	mm	1 m = 1 000 mm</a:t>
            </a:r>
          </a:p>
          <a:p>
            <a:pPr>
              <a:buFont typeface="Wingdings" pitchFamily="2" charset="2"/>
              <a:buNone/>
            </a:pPr>
            <a:r>
              <a:rPr lang="cs-CZ" sz="2000" smtClean="0">
                <a:solidFill>
                  <a:schemeClr val="bg1"/>
                </a:solidFill>
              </a:rPr>
              <a:t>mikrometr	</a:t>
            </a:r>
            <a:r>
              <a:rPr lang="el-GR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μ</a:t>
            </a: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	</a:t>
            </a:r>
            <a:r>
              <a:rPr lang="cs-CZ" sz="1800" smtClean="0">
                <a:solidFill>
                  <a:schemeClr val="bg1"/>
                </a:solidFill>
              </a:rPr>
              <a:t>1 m = 1 000 000 </a:t>
            </a:r>
            <a:r>
              <a:rPr lang="el-GR" sz="1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μ</a:t>
            </a:r>
            <a:r>
              <a:rPr lang="cs-CZ" sz="1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</a:p>
        </p:txBody>
      </p:sp>
      <p:graphicFrame>
        <p:nvGraphicFramePr>
          <p:cNvPr id="17443" name="Group 35"/>
          <p:cNvGraphicFramePr>
            <a:graphicFrameLocks noGrp="1"/>
          </p:cNvGraphicFramePr>
          <p:nvPr>
            <p:ph sz="half" idx="4294967295"/>
          </p:nvPr>
        </p:nvGraphicFramePr>
        <p:xfrm>
          <a:off x="323850" y="1844675"/>
          <a:ext cx="8362950" cy="4310064"/>
        </p:xfrm>
        <a:graphic>
          <a:graphicData uri="http://schemas.openxmlformats.org/drawingml/2006/table">
            <a:tbl>
              <a:tblPr/>
              <a:tblGrid>
                <a:gridCol w="2787650"/>
                <a:gridCol w="1731963"/>
                <a:gridCol w="3843337"/>
              </a:tblGrid>
              <a:tr h="15478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Jednotka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Značka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jednotky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Převody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5508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kilometr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km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1 km = 1 000 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</a:tr>
              <a:tr h="5540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decimetr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dm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1 m = 10 dm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</a:tr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centimetr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cm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1 m = 100 cm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</a:tr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milimetr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mm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1 m = 1 000 mm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</a:tr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mikrometr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l-GR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μ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kumimoji="0" lang="el-GR" sz="2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entury Gothic" pitchFamily="34" charset="0"/>
                        </a:rPr>
                        <a:t>1 m = 1 000 000 </a:t>
                      </a:r>
                      <a:r>
                        <a:rPr kumimoji="0" lang="el-GR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μ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035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4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4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8313" y="404664"/>
            <a:ext cx="8218488" cy="864096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800" dirty="0" smtClean="0">
                <a:effectLst/>
                <a:latin typeface="Arial" charset="0"/>
              </a:rPr>
              <a:t>Měření - délka</a:t>
            </a:r>
          </a:p>
        </p:txBody>
      </p:sp>
      <p:sp>
        <p:nvSpPr>
          <p:cNvPr id="22530" name="Rectangle 3"/>
          <p:cNvSpPr>
            <a:spLocks noGrp="1"/>
          </p:cNvSpPr>
          <p:nvPr>
            <p:ph type="body" sz="half" idx="4294967295"/>
          </p:nvPr>
        </p:nvSpPr>
        <p:spPr>
          <a:xfrm>
            <a:off x="468313" y="2276475"/>
            <a:ext cx="3538537" cy="4319588"/>
          </a:xfrm>
          <a:solidFill>
            <a:srgbClr val="FFFF99"/>
          </a:solidFill>
        </p:spPr>
        <p:txBody>
          <a:bodyPr/>
          <a:lstStyle/>
          <a:p>
            <a:pPr marL="457200" indent="-457200">
              <a:buFontTx/>
              <a:buNone/>
            </a:pPr>
            <a:endParaRPr lang="cs-CZ" sz="2000" b="1" dirty="0" smtClean="0">
              <a:solidFill>
                <a:schemeClr val="tx2"/>
              </a:solidFill>
            </a:endParaRPr>
          </a:p>
          <a:p>
            <a:pPr marL="457200" indent="-457200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Hřebík, žebřík, lano, drát, </a:t>
            </a:r>
          </a:p>
          <a:p>
            <a:pPr marL="457200" indent="-457200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tužka, stožár, hadice……..</a:t>
            </a:r>
          </a:p>
          <a:p>
            <a:pPr marL="457200" indent="-457200">
              <a:buFontTx/>
              <a:buChar char="p"/>
            </a:pPr>
            <a:endParaRPr lang="cs-CZ" sz="2000" b="1" dirty="0" smtClean="0">
              <a:solidFill>
                <a:schemeClr val="tx2"/>
              </a:solidFill>
            </a:endParaRPr>
          </a:p>
          <a:p>
            <a:pPr marL="457200" indent="-457200" algn="ctr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Pojem hloubka se používá </a:t>
            </a:r>
          </a:p>
          <a:p>
            <a:pPr marL="457200" indent="-457200" algn="ctr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pro vnitřní rozměry těles, </a:t>
            </a:r>
          </a:p>
          <a:p>
            <a:pPr marL="457200" indent="-457200" algn="ctr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pro vzdálenost hladiny a </a:t>
            </a:r>
          </a:p>
          <a:p>
            <a:pPr marL="457200" indent="-457200" algn="ctr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dna (hloubka studně, </a:t>
            </a:r>
          </a:p>
          <a:p>
            <a:pPr marL="457200" indent="-457200" algn="ctr">
              <a:buFontTx/>
              <a:buNone/>
            </a:pPr>
            <a:r>
              <a:rPr lang="cs-CZ" sz="2000" b="1" dirty="0" smtClean="0">
                <a:solidFill>
                  <a:schemeClr val="tx2"/>
                </a:solidFill>
              </a:rPr>
              <a:t>propasti...)</a:t>
            </a:r>
          </a:p>
          <a:p>
            <a:pPr marL="457200" indent="-457200">
              <a:buFont typeface="Arial" charset="0"/>
              <a:buNone/>
            </a:pPr>
            <a:endParaRPr lang="cs-CZ" sz="2000" b="1" dirty="0" smtClean="0">
              <a:solidFill>
                <a:schemeClr val="tx2"/>
              </a:solidFill>
            </a:endParaRPr>
          </a:p>
        </p:txBody>
      </p:sp>
      <p:graphicFrame>
        <p:nvGraphicFramePr>
          <p:cNvPr id="18469" name="Group 37"/>
          <p:cNvGraphicFramePr>
            <a:graphicFrameLocks noGrp="1"/>
          </p:cNvGraphicFramePr>
          <p:nvPr>
            <p:ph sz="half" idx="4294967295"/>
          </p:nvPr>
        </p:nvGraphicFramePr>
        <p:xfrm>
          <a:off x="4211638" y="2276475"/>
          <a:ext cx="4681537" cy="4272281"/>
        </p:xfrm>
        <a:graphic>
          <a:graphicData uri="http://schemas.openxmlformats.org/drawingml/2006/table">
            <a:tbl>
              <a:tblPr/>
              <a:tblGrid>
                <a:gridCol w="2108200"/>
                <a:gridCol w="2573337"/>
              </a:tblGrid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zedníci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m,  cm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prodavači látek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m,  cm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6175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výrobci směrových dopravních značek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km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obráběči kovů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mm, </a:t>
                      </a:r>
                      <a:r>
                        <a:rPr kumimoji="0" lang="el-G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μ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letci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km,  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7254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biologové studující mikroby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l-GR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μ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kumimoji="0" lang="el-GR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bg2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4000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astronomové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km, světelný rok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atleti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/>
                          <a:latin typeface="Century Gothic" pitchFamily="34" charset="0"/>
                        </a:rPr>
                        <a:t>m, cm, km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dkDnDiag">
                      <a:fgClr>
                        <a:srgbClr val="622100"/>
                      </a:fgClr>
                      <a:bgClr>
                        <a:schemeClr val="tx2"/>
                      </a:bgClr>
                    </a:pattFill>
                  </a:tcPr>
                </a:tc>
              </a:tr>
            </a:tbl>
          </a:graphicData>
        </a:graphic>
      </p:graphicFrame>
      <p:sp>
        <p:nvSpPr>
          <p:cNvPr id="22560" name="Rectangle 35"/>
          <p:cNvSpPr>
            <a:spLocks noChangeArrowheads="1"/>
          </p:cNvSpPr>
          <p:nvPr/>
        </p:nvSpPr>
        <p:spPr bwMode="auto">
          <a:xfrm>
            <a:off x="468313" y="1628775"/>
            <a:ext cx="8351837" cy="528638"/>
          </a:xfrm>
          <a:prstGeom prst="rect">
            <a:avLst/>
          </a:prstGeom>
          <a:noFill/>
          <a:ln w="9525">
            <a:solidFill>
              <a:srgbClr val="CC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dirty="0">
                <a:solidFill>
                  <a:schemeClr val="tx2"/>
                </a:solidFill>
              </a:rPr>
              <a:t>V různých oborech se používají: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50"/>
                                        <p:tgtEl>
                                          <p:spTgt spid="225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5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25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25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5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25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25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53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4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4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67544" y="404664"/>
            <a:ext cx="8218488" cy="979487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dirty="0" smtClean="0">
                <a:effectLst/>
              </a:rPr>
              <a:t>Otázky a úkoly</a:t>
            </a:r>
          </a:p>
        </p:txBody>
      </p:sp>
      <p:sp>
        <p:nvSpPr>
          <p:cNvPr id="23554" name="Rectangle 3"/>
          <p:cNvSpPr>
            <a:spLocks noGrp="1"/>
          </p:cNvSpPr>
          <p:nvPr>
            <p:ph type="body" idx="4294967295"/>
          </p:nvPr>
        </p:nvSpPr>
        <p:spPr>
          <a:solidFill>
            <a:srgbClr val="CCFFCC"/>
          </a:solidFill>
          <a:ln>
            <a:solidFill>
              <a:schemeClr val="accent2"/>
            </a:solidFill>
          </a:ln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accent2"/>
                </a:solidFill>
                <a:latin typeface="Arial" charset="0"/>
              </a:rPr>
              <a:t>Písemná práce :</a:t>
            </a:r>
          </a:p>
          <a:p>
            <a:pPr>
              <a:buFont typeface="Arial" charset="0"/>
              <a:buNone/>
            </a:pPr>
            <a:endParaRPr lang="cs-CZ" sz="2000" dirty="0" smtClean="0">
              <a:solidFill>
                <a:schemeClr val="tx1"/>
              </a:solidFill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1. Značka délky je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2. Základní jednotka délky je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3. 1 kilometr/km/ má kolik metrů/m/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4. Jeden metr/m/ má kolik decimetrů/dm/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5. 10 centimetrů/cm/ je kolik milimetrů/mm/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6. 10 mm je kolik cm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7. 1000 m je kolik km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8. Kolik cm jsou 2 dm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9. Kolik mm mají 3 cm</a:t>
            </a:r>
          </a:p>
          <a:p>
            <a:pPr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Arial" charset="0"/>
              </a:rPr>
              <a:t>10.Jaké potřebujeme znát všechny rozměry např. u kapra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5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35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35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35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5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5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35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55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355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55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4500"/>
                            </p:stCondLst>
                            <p:childTnLst>
                              <p:par>
                                <p:cTn id="5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355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2"/>
          <p:cNvSpPr txBox="1">
            <a:spLocks noChangeArrowheads="1"/>
          </p:cNvSpPr>
          <p:nvPr/>
        </p:nvSpPr>
        <p:spPr bwMode="auto">
          <a:xfrm>
            <a:off x="2509341" y="764704"/>
            <a:ext cx="4530278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zdroje:</a:t>
            </a:r>
          </a:p>
          <a:p>
            <a:pPr algn="ctr"/>
            <a:endParaRPr lang="cs-CZ" sz="28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PowerPoint – Zdrojová banka </a:t>
            </a:r>
            <a:r>
              <a:rPr lang="cs-CZ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algn="ctr"/>
            <a:endParaRPr lang="cs-CZ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algn="ctr"/>
            <a:endParaRPr lang="cs-CZ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22051" y="2132856"/>
            <a:ext cx="77048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Verdana" pitchFamily="34" charset="0"/>
                <a:ea typeface="Verdana" pitchFamily="34" charset="0"/>
                <a:cs typeface="Verdana" pitchFamily="34" charset="0"/>
              </a:rPr>
              <a:t>https://www.google.cz/url?sa=t&amp;rct=j&amp;q=&amp;esrc=s&amp;source=web&amp;cd=1&amp;cad=rja&amp;ved=0CCsQFjAA&amp;url=http%3A%2F%2Fwww.prezentace-fyzika-chemie.wz.cz%2Ffyzikasest%2Frozmery_teles_delka.ppt&amp;ei=FXxyUqjOCMnk4QSqj4DwCg&amp;usg=AFQjCNFWeHjhJS46imXO8IdxEADUWK7Dgg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  <p:sndAc>
          <p:stSnd>
            <p:snd r:embed="rId3" name="click.wav"/>
          </p:stSnd>
        </p:sndAc>
      </p:transition>
    </mc:Choice>
    <mc:Fallback>
      <p:transition spd="slow">
        <p:split orient="vert"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5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5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5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5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45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651</TotalTime>
  <Words>455</Words>
  <Application>Microsoft Office PowerPoint</Application>
  <PresentationFormat>Předvádění na obrazovce (4:3)</PresentationFormat>
  <Paragraphs>126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Tento materiál byl vytvořen v rámci projektu operačního programu                   Vzdělávání pro konkurenceschopnost</vt:lpstr>
      <vt:lpstr>Snímek 2</vt:lpstr>
      <vt:lpstr>Měření - délka</vt:lpstr>
      <vt:lpstr>Měření - délka</vt:lpstr>
      <vt:lpstr>Měření - délka</vt:lpstr>
      <vt:lpstr>Měření - délka</vt:lpstr>
      <vt:lpstr>Měření  - délka</vt:lpstr>
      <vt:lpstr>Měření - délka</vt:lpstr>
      <vt:lpstr>Otázky a úkoly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80</cp:revision>
  <dcterms:created xsi:type="dcterms:W3CDTF">2012-02-05T17:29:41Z</dcterms:created>
  <dcterms:modified xsi:type="dcterms:W3CDTF">2014-02-27T12:43:58Z</dcterms:modified>
</cp:coreProperties>
</file>