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4"/>
  </p:notesMasterIdLst>
  <p:sldIdLst>
    <p:sldId id="257" r:id="rId3"/>
    <p:sldId id="261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7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CC"/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520" autoAdjust="0"/>
  </p:normalViewPr>
  <p:slideViewPr>
    <p:cSldViewPr>
      <p:cViewPr>
        <p:scale>
          <a:sx n="80" d="100"/>
          <a:sy n="80" d="100"/>
        </p:scale>
        <p:origin x="-864" y="-6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54AFE5-E68D-418D-B458-015F5B1AE95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F15CBED-CC2B-4E33-A94D-108CB7694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87853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CC13AE9-C808-4132-9E51-4A9B34140DE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481F3-864D-4AAE-9353-34B4885054F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E43AA-65E5-4233-8608-11DD456B5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F9EB2-44AE-498C-AADB-A3487CE771F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C6C57-A334-4B72-933E-196A8D949C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8608F-533F-48A2-91FE-60056D2F021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63B3A-78FC-4E0A-A6FE-465322BFF1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BC2B7-BE6F-4934-B6DD-671E616C231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2434C5-E7F8-471B-B185-2AAC520C0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9BA539-C2AC-4AFE-B9F2-BB822CA07A9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328B4-7F77-40F3-810C-D2151B8C3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8503DF-2625-43D9-8AFF-0E56B63105F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2188D-4D0D-40A5-B8C2-6F4E5401A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443CA-653A-48E3-8430-8A29FE5CDE4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5ED34-7D14-45DD-9EE3-84E03F5B7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6511-0539-4737-944F-C8478482377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3002D-902A-4F5F-BE09-57892FDEBE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2C933-537B-4CC0-9130-7CDD3C6D439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93BBD3-8943-468C-8982-F1B17F7FCD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7A19E-06D3-4FA5-B960-86135DB4614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D8096-DCB6-4BC7-866F-68C821A241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5121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10F1-ADF5-4CFF-A657-1C6665789A3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B29407-74C5-4D29-8A9F-FA5B09CAE8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04CA4B-81B7-48AF-9111-CEA6C87B982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176C17-EDB1-492F-B9E7-51D75E52D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C5FE60-1420-4D1F-ACF8-046956B665C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964255-BBB4-4C76-B71A-159B51E976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B9B5A7-E1D4-4F04-8144-E4C8E550B38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8F5559-4042-4EB4-97CE-A29642A96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701911-9487-438E-8506-BC98E92982F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F8CF12-BDC8-40F6-A37B-E5EB9872A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C04BA6-4179-4625-85B7-0E6703C333A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9C5F11-A234-486F-A38E-E4FA79A16E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A2BEE-08AD-4EEF-A80A-66942E138DA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E8AAE7-0E33-4E61-8909-7CA8F5FC1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24252A-1C88-4FD4-99D1-05999CADAFB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EB60E1-394C-45B5-986F-9D5CE6ADB6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649904-79F1-4972-AB22-89F000F1D1A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9AA302-7250-4E5C-BF8A-AAD075115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0456E3-8152-4213-9A17-49EBDEB6C8A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915504-069D-4115-A7F9-8FE661F2FD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19E7E2-99F0-434F-B67E-D38EE1CECE1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6F4447-EA11-4ADD-9B6A-63C4E6D3B1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CF713395-C1F9-4074-960C-C81B28D3B6F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BEF778C1-B05F-4975-95BE-44180CE4D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</p:sldLayoutIdLst>
  <p:transition spd="slow">
    <p:fade/>
    <p:sndAc>
      <p:stSnd>
        <p:snd r:embed="rId12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50179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50180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50181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50182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50183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2291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018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3F502176-625A-4A7B-B76D-C55178A622F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018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18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A8CCBEC2-A362-453B-94E1-502BD299E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295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ransition spd="slow">
    <p:fade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audio" Target="../media/audio11.wav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5" Type="http://schemas.openxmlformats.org/officeDocument/2006/relationships/audio" Target="../media/audio11.wav"/><Relationship Id="rId4" Type="http://schemas.openxmlformats.org/officeDocument/2006/relationships/image" Target="../media/image1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60587"/>
                <a:gridCol w="6057900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8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Objem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25619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0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2000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Objem</a:t>
            </a:r>
          </a:p>
        </p:txBody>
      </p:sp>
      <p:sp>
        <p:nvSpPr>
          <p:cNvPr id="27650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27651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311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jednotlivých fyzikálních veličinách – objem, které nás obklopují a se kterými se denně setkáváme.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4.11.2013 v VII. třídě ZŠ Jičín, Soudná 12.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20688"/>
            <a:ext cx="8218488" cy="649288"/>
          </a:xfrm>
        </p:spPr>
        <p:txBody>
          <a:bodyPr/>
          <a:lstStyle/>
          <a:p>
            <a:pPr eaLnBrk="1" hangingPunct="1"/>
            <a:r>
              <a:rPr lang="cs-CZ" sz="2800" dirty="0" smtClean="0"/>
              <a:t>        Otázky a úkoly na opakování a znalosti</a:t>
            </a:r>
          </a:p>
        </p:txBody>
      </p:sp>
      <p:sp>
        <p:nvSpPr>
          <p:cNvPr id="28674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2"/>
          </a:solidFill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000066"/>
                </a:solidFill>
              </a:rPr>
              <a:t>Který živočich dosahuje největší hmotnosti (až 150 tun) ?</a:t>
            </a:r>
          </a:p>
          <a:p>
            <a:pPr eaLnBrk="1" hangingPunct="1"/>
            <a:r>
              <a:rPr lang="cs-CZ" dirty="0" smtClean="0">
                <a:solidFill>
                  <a:srgbClr val="000066"/>
                </a:solidFill>
              </a:rPr>
              <a:t>Který suchozemský savec dosahuje největší hmotnosti ( až 6 tun) ?</a:t>
            </a:r>
          </a:p>
          <a:p>
            <a:pPr eaLnBrk="1" hangingPunct="1"/>
            <a:r>
              <a:rPr lang="cs-CZ" dirty="0" smtClean="0">
                <a:solidFill>
                  <a:srgbClr val="000066"/>
                </a:solidFill>
              </a:rPr>
              <a:t>Který současný pták dosahuje největší hmotnosti (až 150 kg) ?</a:t>
            </a:r>
          </a:p>
          <a:p>
            <a:pPr eaLnBrk="1" hangingPunct="1"/>
            <a:r>
              <a:rPr lang="cs-CZ" dirty="0" smtClean="0">
                <a:solidFill>
                  <a:srgbClr val="000066"/>
                </a:solidFill>
              </a:rPr>
              <a:t>O kolik kilogramů se zvýší tvoje hmotnost, když vypiješ půl litru vody?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>
              <a:solidFill>
                <a:srgbClr val="000066"/>
              </a:solidFill>
            </a:endParaRPr>
          </a:p>
        </p:txBody>
      </p:sp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8291513" cy="1050925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          Odpovědi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828800"/>
          </a:xfrm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cs-CZ" dirty="0" smtClean="0"/>
              <a:t>Nejhmotnější živočich je </a:t>
            </a:r>
            <a:r>
              <a:rPr lang="cs-CZ" dirty="0" smtClean="0">
                <a:solidFill>
                  <a:srgbClr val="3333CC"/>
                </a:solidFill>
              </a:rPr>
              <a:t>plejtvák obrovský.</a:t>
            </a:r>
          </a:p>
          <a:p>
            <a:pPr eaLnBrk="1" hangingPunct="1"/>
            <a:r>
              <a:rPr lang="cs-CZ" dirty="0" smtClean="0"/>
              <a:t>Suchozemský živočich – </a:t>
            </a:r>
            <a:r>
              <a:rPr lang="cs-CZ" dirty="0" smtClean="0">
                <a:solidFill>
                  <a:srgbClr val="3333CC"/>
                </a:solidFill>
              </a:rPr>
              <a:t>slon africký.</a:t>
            </a:r>
          </a:p>
          <a:p>
            <a:pPr eaLnBrk="1" hangingPunct="1"/>
            <a:r>
              <a:rPr lang="cs-CZ" dirty="0" smtClean="0"/>
              <a:t>Nejhmotnější pták – </a:t>
            </a:r>
            <a:r>
              <a:rPr lang="cs-CZ" dirty="0" smtClean="0">
                <a:solidFill>
                  <a:srgbClr val="3333CC"/>
                </a:solidFill>
              </a:rPr>
              <a:t>pštros africký</a:t>
            </a:r>
            <a:r>
              <a:rPr lang="cs-CZ" dirty="0" smtClean="0"/>
              <a:t>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378832"/>
            <a:ext cx="6781800" cy="14478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4826632"/>
            <a:ext cx="2537008" cy="1812147"/>
          </a:xfrm>
          <a:prstGeom prst="rect">
            <a:avLst/>
          </a:prstGeom>
        </p:spPr>
      </p:pic>
      <p:pic>
        <p:nvPicPr>
          <p:cNvPr id="1030" name="Picture 6" descr="Pštros dvouprstý masajský (Struthio camelus massaicus)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767487"/>
            <a:ext cx="1328597" cy="1880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96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296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75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50"/>
                            </p:stCondLst>
                            <p:childTnLst>
                              <p:par>
                                <p:cTn id="2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750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5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66750"/>
            <a:ext cx="8218488" cy="750888"/>
          </a:xfrm>
        </p:spPr>
        <p:txBody>
          <a:bodyPr/>
          <a:lstStyle/>
          <a:p>
            <a:pPr eaLnBrk="1" hangingPunct="1"/>
            <a:r>
              <a:rPr lang="cs-CZ" dirty="0" smtClean="0"/>
              <a:t>                    Zajímavosti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341688"/>
          </a:xfrm>
          <a:solidFill>
            <a:srgbClr val="FFFFCC"/>
          </a:solidFill>
        </p:spPr>
        <p:txBody>
          <a:bodyPr/>
          <a:lstStyle/>
          <a:p>
            <a:pPr eaLnBrk="1" hangingPunct="1"/>
            <a:r>
              <a:rPr lang="cs-CZ" sz="2800" dirty="0" smtClean="0"/>
              <a:t>Stejné těleso by na povrchu různých planet bylo přitahováno různou silou</a:t>
            </a:r>
          </a:p>
          <a:p>
            <a:pPr eaLnBrk="1" hangingPunct="1"/>
            <a:r>
              <a:rPr lang="cs-CZ" sz="2800" dirty="0" smtClean="0"/>
              <a:t>Osobní váha, která by </a:t>
            </a:r>
            <a:r>
              <a:rPr lang="cs-CZ" sz="2800" dirty="0" smtClean="0">
                <a:solidFill>
                  <a:srgbClr val="000066"/>
                </a:solidFill>
              </a:rPr>
              <a:t>na Zemi</a:t>
            </a:r>
            <a:r>
              <a:rPr lang="cs-CZ" sz="2800" dirty="0" smtClean="0"/>
              <a:t> ukázala </a:t>
            </a:r>
            <a:r>
              <a:rPr lang="cs-CZ" sz="2800" dirty="0" smtClean="0">
                <a:solidFill>
                  <a:srgbClr val="000066"/>
                </a:solidFill>
              </a:rPr>
              <a:t>50 kg</a:t>
            </a:r>
            <a:r>
              <a:rPr lang="cs-CZ" sz="2800" dirty="0" smtClean="0"/>
              <a:t>, by </a:t>
            </a:r>
            <a:r>
              <a:rPr lang="cs-CZ" sz="2800" dirty="0" smtClean="0">
                <a:solidFill>
                  <a:srgbClr val="FF99CC"/>
                </a:solidFill>
              </a:rPr>
              <a:t>na Měsíci</a:t>
            </a:r>
            <a:r>
              <a:rPr lang="cs-CZ" sz="2800" dirty="0" smtClean="0"/>
              <a:t> ukázala jen </a:t>
            </a:r>
            <a:r>
              <a:rPr lang="cs-CZ" sz="2800" dirty="0" smtClean="0">
                <a:solidFill>
                  <a:srgbClr val="FF99CC"/>
                </a:solidFill>
              </a:rPr>
              <a:t>8,3 kg</a:t>
            </a:r>
            <a:r>
              <a:rPr lang="cs-CZ" sz="2800" dirty="0" smtClean="0"/>
              <a:t>,                          na Jupiteru ale </a:t>
            </a:r>
            <a:r>
              <a:rPr lang="cs-CZ" sz="2800" dirty="0" smtClean="0">
                <a:solidFill>
                  <a:srgbClr val="000066"/>
                </a:solidFill>
              </a:rPr>
              <a:t>126 kg</a:t>
            </a:r>
            <a:r>
              <a:rPr lang="cs-CZ" sz="2800" dirty="0" smtClean="0"/>
              <a:t>.</a:t>
            </a:r>
          </a:p>
          <a:p>
            <a:pPr eaLnBrk="1" hangingPunct="1"/>
            <a:r>
              <a:rPr lang="cs-CZ" sz="2800" dirty="0" smtClean="0"/>
              <a:t>Na kosmické stanici ve stavu beztíže by ukázala </a:t>
            </a:r>
            <a:r>
              <a:rPr lang="cs-CZ" sz="2800" dirty="0" smtClean="0">
                <a:solidFill>
                  <a:srgbClr val="000066"/>
                </a:solidFill>
              </a:rPr>
              <a:t>nulu.</a:t>
            </a:r>
          </a:p>
          <a:p>
            <a:pPr eaLnBrk="1" hangingPunct="1">
              <a:buFont typeface="Wingdings" pitchFamily="2" charset="2"/>
              <a:buNone/>
            </a:pPr>
            <a:endParaRPr lang="cs-CZ" sz="2800" dirty="0" smtClean="0"/>
          </a:p>
        </p:txBody>
      </p:sp>
      <p:pic>
        <p:nvPicPr>
          <p:cNvPr id="2053" name="Picture 5" descr="http://www.komenskeho66.cz/materialy/zemepis/obrazky/zeme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817" y="4941168"/>
            <a:ext cx="1688246" cy="168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fotime_nocni_oblohu_mesic_uplne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668848"/>
            <a:ext cx="182910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Soubor:Jupit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7100" y="4869160"/>
            <a:ext cx="1711795" cy="171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Soubor:ISSFinalConfigEnd2006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09120"/>
            <a:ext cx="2088232" cy="156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18488" cy="750888"/>
          </a:xfrm>
        </p:spPr>
        <p:txBody>
          <a:bodyPr/>
          <a:lstStyle/>
          <a:p>
            <a:pPr eaLnBrk="1" hangingPunct="1"/>
            <a:r>
              <a:rPr lang="cs-CZ" sz="5700" dirty="0" smtClean="0"/>
              <a:t>                Objem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600200"/>
            <a:ext cx="8064500" cy="4276725"/>
          </a:xfrm>
          <a:ln>
            <a:solidFill>
              <a:srgbClr val="000066"/>
            </a:solidFill>
          </a:ln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b="1" i="1" dirty="0" smtClean="0">
                <a:solidFill>
                  <a:srgbClr val="800000"/>
                </a:solidFill>
              </a:rPr>
              <a:t>    Značka -V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b="1" i="1" dirty="0">
                <a:solidFill>
                  <a:srgbClr val="800000"/>
                </a:solidFill>
              </a:rPr>
              <a:t> </a:t>
            </a:r>
            <a:r>
              <a:rPr lang="cs-CZ" b="1" i="1" dirty="0" smtClean="0">
                <a:solidFill>
                  <a:srgbClr val="800000"/>
                </a:solidFill>
              </a:rPr>
              <a:t>   Jednotka - 1 m3 = metr krychlový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dirty="0" smtClean="0"/>
              <a:t> </a:t>
            </a:r>
            <a:endParaRPr lang="cs-CZ" sz="2000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sz="2800" dirty="0" smtClean="0"/>
              <a:t>    Objem tělesa vyjadřuje, jaký prostor těleso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dirty="0" smtClean="0"/>
              <a:t>     zaujímá. 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dirty="0"/>
              <a:t> </a:t>
            </a:r>
            <a:r>
              <a:rPr lang="cs-CZ" sz="2800" dirty="0" smtClean="0"/>
              <a:t>    Objem má dvojí druh jednotek: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dirty="0"/>
              <a:t> </a:t>
            </a:r>
            <a:r>
              <a:rPr lang="cs-CZ" sz="2800" dirty="0" smtClean="0"/>
              <a:t>    a) odvozené od metru krychlového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dirty="0" smtClean="0"/>
              <a:t>     b) odvozené od litru</a:t>
            </a:r>
          </a:p>
          <a:p>
            <a:pPr eaLnBrk="1" hangingPunct="1">
              <a:buFont typeface="Wingdings" pitchFamily="2" charset="2"/>
              <a:buNone/>
            </a:pPr>
            <a:endParaRPr lang="cs-CZ" sz="28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17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548680"/>
            <a:ext cx="8218488" cy="700088"/>
          </a:xfrm>
        </p:spPr>
        <p:txBody>
          <a:bodyPr/>
          <a:lstStyle/>
          <a:p>
            <a:pPr eaLnBrk="1" hangingPunct="1"/>
            <a:r>
              <a:rPr lang="cs-CZ" sz="5700" dirty="0" smtClean="0"/>
              <a:t>               Objem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99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800" b="1" dirty="0" smtClean="0"/>
              <a:t>Jednotky objemu: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 smtClean="0"/>
              <a:t> 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1 m3 = 1 000 dm3 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 hektolitr 1 hl = 100 l, 1 dm3 = 1 000 cm3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 smtClean="0"/>
              <a:t>     decilitr / dl /, centilitr / cl /, mililitr / ml /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3600" dirty="0" smtClean="0">
                <a:solidFill>
                  <a:schemeClr val="hlink"/>
                </a:solidFill>
              </a:rPr>
              <a:t>   Zapamatujte si !!!</a:t>
            </a:r>
            <a:r>
              <a:rPr lang="cs-CZ" sz="2800" dirty="0" smtClean="0">
                <a:solidFill>
                  <a:schemeClr val="hlink"/>
                </a:solidFill>
              </a:rPr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dirty="0" smtClean="0">
                <a:solidFill>
                  <a:schemeClr val="hlink"/>
                </a:solidFill>
              </a:rPr>
              <a:t>1 </a:t>
            </a:r>
            <a:r>
              <a:rPr lang="cs-CZ" sz="2800" dirty="0" smtClean="0">
                <a:solidFill>
                  <a:schemeClr val="hlink"/>
                </a:solidFill>
              </a:rPr>
              <a:t>decimetr krychlový je </a:t>
            </a:r>
            <a:r>
              <a:rPr lang="cs-CZ" sz="3600" dirty="0" smtClean="0">
                <a:solidFill>
                  <a:schemeClr val="hlink"/>
                </a:solidFill>
              </a:rPr>
              <a:t>1</a:t>
            </a:r>
            <a:r>
              <a:rPr lang="cs-CZ" sz="2800" dirty="0" smtClean="0">
                <a:solidFill>
                  <a:schemeClr val="hlink"/>
                </a:solidFill>
              </a:rPr>
              <a:t> litr.</a:t>
            </a:r>
          </a:p>
          <a:p>
            <a:pPr eaLnBrk="1" hangingPunct="1">
              <a:lnSpc>
                <a:spcPct val="80000"/>
              </a:lnSpc>
            </a:pPr>
            <a:r>
              <a:rPr lang="cs-CZ" sz="3600" dirty="0" smtClean="0">
                <a:solidFill>
                  <a:schemeClr val="hlink"/>
                </a:solidFill>
              </a:rPr>
              <a:t>1</a:t>
            </a:r>
            <a:r>
              <a:rPr lang="cs-CZ" sz="2800" dirty="0" smtClean="0">
                <a:solidFill>
                  <a:schemeClr val="hlink"/>
                </a:solidFill>
              </a:rPr>
              <a:t> centimetr krychlový je </a:t>
            </a:r>
            <a:r>
              <a:rPr lang="cs-CZ" sz="4000" dirty="0" smtClean="0">
                <a:solidFill>
                  <a:schemeClr val="hlink"/>
                </a:solidFill>
              </a:rPr>
              <a:t>1</a:t>
            </a:r>
            <a:r>
              <a:rPr lang="cs-CZ" sz="2800" dirty="0" smtClean="0">
                <a:solidFill>
                  <a:schemeClr val="hlink"/>
                </a:solidFill>
              </a:rPr>
              <a:t> mililitr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27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7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27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27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327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50"/>
                                        <p:tgtEl>
                                          <p:spTgt spid="327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6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18488" cy="700088"/>
          </a:xfrm>
        </p:spPr>
        <p:txBody>
          <a:bodyPr/>
          <a:lstStyle/>
          <a:p>
            <a:pPr eaLnBrk="1" hangingPunct="1"/>
            <a:r>
              <a:rPr lang="cs-CZ" sz="5700" dirty="0" smtClean="0"/>
              <a:t>              Objem</a:t>
            </a:r>
          </a:p>
        </p:txBody>
      </p:sp>
      <p:pic>
        <p:nvPicPr>
          <p:cNvPr id="33794" name="Picture 5" descr="doo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84213" y="1989138"/>
            <a:ext cx="7559675" cy="4248150"/>
          </a:xfrm>
          <a:solidFill>
            <a:srgbClr val="FFFF99"/>
          </a:solidFill>
          <a:ln>
            <a:solidFill>
              <a:srgbClr val="F17341"/>
            </a:solidFill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3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18488" cy="750888"/>
          </a:xfrm>
        </p:spPr>
        <p:txBody>
          <a:bodyPr/>
          <a:lstStyle/>
          <a:p>
            <a:pPr eaLnBrk="1" hangingPunct="1"/>
            <a:r>
              <a:rPr lang="cs-CZ" sz="5700" dirty="0" smtClean="0"/>
              <a:t>               Objem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00200"/>
            <a:ext cx="2736850" cy="4969431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000" b="1" dirty="0" smtClean="0"/>
              <a:t>     Používané jednotky objemu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decimetr krychlový dm³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centimetr krychlový cm³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milimetr krychlový mm³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hektolitr                 hl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litr                           l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decilitr                   dl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centilitr                   cl 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dirty="0" smtClean="0"/>
              <a:t>mililitr                   ml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000" dirty="0" smtClean="0"/>
          </a:p>
        </p:txBody>
      </p:sp>
      <p:pic>
        <p:nvPicPr>
          <p:cNvPr id="3074" name="Picture 2" descr="http://www.aristoteles.cz/matematika/stereometrie/krych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65364"/>
            <a:ext cx="3276600" cy="3286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aristoteles.cz/matematika/stereometrie/valec.g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32457"/>
            <a:ext cx="2085975" cy="3448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48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48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48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48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48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48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700" dirty="0" smtClean="0"/>
              <a:t>                Objem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147050" cy="4421188"/>
          </a:xfrm>
          <a:solidFill>
            <a:srgbClr val="FFFF99"/>
          </a:solidFill>
          <a:ln>
            <a:solidFill>
              <a:schemeClr val="hlink"/>
            </a:solidFill>
          </a:ln>
        </p:spPr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cs-CZ" sz="4000" dirty="0" smtClean="0"/>
              <a:t>Písemná práce :</a:t>
            </a:r>
          </a:p>
          <a:p>
            <a:pPr marL="609600" indent="-609600">
              <a:buFont typeface="Wingdings" pitchFamily="2" charset="2"/>
              <a:buNone/>
            </a:pPr>
            <a:endParaRPr lang="cs-CZ" dirty="0" smtClean="0"/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1.  Co značí jednotka - 1 m3 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2.  1 decimetr krychlový je kolik litrů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3.  1 hektolitr je kolik litrů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4.  Jak se značí decilitr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5.  Jak se značí centilitr</a:t>
            </a:r>
          </a:p>
          <a:p>
            <a:pPr marL="609600" indent="-609600" eaLnBrk="1" hangingPunct="1"/>
            <a:endParaRPr lang="cs-CZ" b="1" dirty="0" smtClean="0">
              <a:solidFill>
                <a:schemeClr val="hlink"/>
              </a:solidFill>
            </a:endParaRPr>
          </a:p>
          <a:p>
            <a:pPr marL="609600" indent="-609600" eaLnBrk="1" hangingPunct="1">
              <a:buFont typeface="Wingdings" pitchFamily="2" charset="2"/>
              <a:buAutoNum type="arabicPeriod"/>
            </a:pPr>
            <a:endParaRPr lang="cs-CZ" sz="3600" b="1" i="1" dirty="0" smtClean="0">
              <a:solidFill>
                <a:srgbClr val="800000"/>
              </a:solidFill>
            </a:endParaRPr>
          </a:p>
          <a:p>
            <a:pPr marL="609600" indent="-609600" eaLnBrk="1" hangingPunct="1">
              <a:buFont typeface="Wingdings" pitchFamily="2" charset="2"/>
              <a:buAutoNum type="arabicPeriod"/>
            </a:pPr>
            <a:endParaRPr lang="cs-CZ" sz="3600" b="1" i="1" dirty="0" smtClean="0">
              <a:solidFill>
                <a:srgbClr val="800000"/>
              </a:solidFill>
            </a:endParaRPr>
          </a:p>
          <a:p>
            <a:pPr marL="609600" indent="-609600">
              <a:buFont typeface="Wingdings" pitchFamily="2" charset="2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5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ovéPole 2"/>
          <p:cNvSpPr txBox="1">
            <a:spLocks noChangeArrowheads="1"/>
          </p:cNvSpPr>
          <p:nvPr/>
        </p:nvSpPr>
        <p:spPr bwMode="auto">
          <a:xfrm>
            <a:off x="1049412" y="548680"/>
            <a:ext cx="7173182" cy="1508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banka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7483" y="1916832"/>
            <a:ext cx="5445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http://aylinka.blog.cz/0712/rekordy-zvirat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7483" y="2338304"/>
            <a:ext cx="8604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http://www.fotogaleriehasek.cz/best-of-photo/afrika/kena/strana-4.html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0519" y="2852936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http://www.komenskeho66.cz/materialy/zemepis/planetazeme.htm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25167" y="3356992"/>
            <a:ext cx="84200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http://www.fotoradce.cz/fotografujeme-nocni-oblohu-5-fotime-mesic-clanekid697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4945" y="4065857"/>
            <a:ext cx="8394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http://cs.wikipedia.org/wiki/Soubor:Jupiter.jpg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5167" y="4540478"/>
            <a:ext cx="8041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http://cs.wikipedia.org/wiki/Soubor:ISSFinalConfigEnd2006.jpg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11871" y="4975893"/>
            <a:ext cx="80421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http://www.aristoteles.cz/matematika/stereometrie/krychle.php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7483" y="5439962"/>
            <a:ext cx="83940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http://www.aristoteles.cz/matematika/stereometrie/valec.php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68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68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577</TotalTime>
  <Words>301</Words>
  <Application>Microsoft Office PowerPoint</Application>
  <PresentationFormat>Předvádění na obrazovce (4:3)</PresentationFormat>
  <Paragraphs>85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Exekutivní</vt:lpstr>
      <vt:lpstr>Vodotisk</vt:lpstr>
      <vt:lpstr>Tento materiál byl vytvořen v rámci projektu operačního programu                   Vzdělávání pro konkurenceschopnost</vt:lpstr>
      <vt:lpstr>Snímek 2</vt:lpstr>
      <vt:lpstr>        Otázky a úkoly na opakování a znalosti</vt:lpstr>
      <vt:lpstr>                       Odpovědi</vt:lpstr>
      <vt:lpstr>                    Zajímavosti</vt:lpstr>
      <vt:lpstr>                Objem</vt:lpstr>
      <vt:lpstr>               Objem</vt:lpstr>
      <vt:lpstr>              Objem</vt:lpstr>
      <vt:lpstr>               Objem</vt:lpstr>
      <vt:lpstr>                Objem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79</cp:revision>
  <dcterms:created xsi:type="dcterms:W3CDTF">2012-02-05T17:29:41Z</dcterms:created>
  <dcterms:modified xsi:type="dcterms:W3CDTF">2014-02-27T12:30:02Z</dcterms:modified>
</cp:coreProperties>
</file>