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1" r:id="rId3"/>
    <p:sldId id="279" r:id="rId4"/>
    <p:sldId id="281" r:id="rId5"/>
    <p:sldId id="282" r:id="rId6"/>
    <p:sldId id="283" r:id="rId7"/>
    <p:sldId id="284" r:id="rId8"/>
    <p:sldId id="27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1503"/>
    <a:srgbClr val="F20CE7"/>
    <a:srgbClr val="B70F43"/>
    <a:srgbClr val="F20C95"/>
    <a:srgbClr val="4A03FB"/>
    <a:srgbClr val="07F75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724" autoAdjust="0"/>
  </p:normalViewPr>
  <p:slideViewPr>
    <p:cSldViewPr>
      <p:cViewPr>
        <p:scale>
          <a:sx n="80" d="100"/>
          <a:sy n="80" d="100"/>
        </p:scale>
        <p:origin x="-864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A81B164-D4F2-4438-A76F-247A4784501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900A14C-9DE7-4AAF-A908-C2C12EC3B9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4532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1B22FCC-B36C-4D9F-B7BF-2B83DC55EFC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DA28-0BC4-4D46-9984-21512348612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DF41A-1C9A-47ED-ADCA-E2490580A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07DC5-A513-4D54-98E6-1E942A10267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78D17-048A-4BE1-93A9-499B8B42F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8AC9D-84A1-4DE3-8891-B956E495159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017DF-BF12-42D0-A25C-5D16E7902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17755-25A2-48C3-9B5F-B45DA692A12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F2C6A-A1C1-4E08-A9B5-946632F7C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C10E2-721D-4032-BACA-BF2328C4FAA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92FB5-C063-446C-ABC2-84CCFD063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9FDD5-6CB3-4798-B4A2-524A031C1BC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D3561-E7B0-4F9D-9670-1250DC6C3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88F83-C447-468E-A0C0-64DDEACFCFF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BA9C4-1D13-4514-8EA8-013C7825D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6DE91-F6DA-43AB-9146-94738672C30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B9FA-DBB5-4B81-BA19-803911531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12309-38CA-4A8E-B38A-764C12C2D04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5BD45-2E81-419B-92E5-F46B5002BD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2BFB5-6A3F-4281-9F61-9FA9902FEBD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70F3E-624B-47A1-8BA3-769F968EF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B71EF-570D-46CA-AABD-CCA7528ADF9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820CE-0865-433E-B557-6A5912CA7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7B453364-CBBD-4215-906B-62FD0767E53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9D2D7918-7241-4425-B3E9-A835C9449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9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Měření - teplota, síla, čas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3892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Měření - teplota, síla, čas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jednotlivých fyzikálních veličinách – měření – teplota, síla, čas, které nás obklopují a se kterými se denně setkáváme. 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11.11.2013 v VII. třídě ZŠ Jičín, Soudná 12.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476250"/>
            <a:ext cx="7931150" cy="936526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200" dirty="0" smtClean="0">
                <a:effectLst/>
                <a:latin typeface="Arial" charset="0"/>
              </a:rPr>
              <a:t>Teplota, síla, čas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b="1" dirty="0" smtClean="0">
                <a:solidFill>
                  <a:srgbClr val="F20C95"/>
                </a:solidFill>
              </a:rPr>
              <a:t>Teplota </a:t>
            </a:r>
            <a:r>
              <a:rPr lang="cs-CZ" b="1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Značka  t</a:t>
            </a:r>
            <a:r>
              <a:rPr lang="cs-CZ" dirty="0" smtClean="0">
                <a:solidFill>
                  <a:schemeClr val="accent2"/>
                </a:solidFill>
              </a:rPr>
              <a:t> </a:t>
            </a:r>
          </a:p>
          <a:p>
            <a:pPr>
              <a:buFont typeface="Arial" charset="0"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Jednotka  1 °C      /stupeň Celsia/</a:t>
            </a:r>
            <a:endParaRPr lang="cs-CZ" dirty="0" smtClean="0">
              <a:solidFill>
                <a:schemeClr val="accent2"/>
              </a:solidFill>
            </a:endParaRP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4A03FB"/>
                </a:solidFill>
              </a:rPr>
              <a:t>Je-li venku zima či teplo, jak je které těleso teplé nebo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4A03FB"/>
                </a:solidFill>
              </a:rPr>
              <a:t>studené, vyjadřuje fyzikální veličina -  teplota. Teplota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4A03FB"/>
                </a:solidFill>
              </a:rPr>
              <a:t>se měří různými teploměry. Všichni jistě znáte teploměr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4A03FB"/>
                </a:solidFill>
              </a:rPr>
              <a:t>lékařský, pokojový, venkovní a z fyziky i laboratorní. Pro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4A03FB"/>
                </a:solidFill>
              </a:rPr>
              <a:t>měření vysokých teplot se užívá teploměr bimetalový.</a:t>
            </a:r>
          </a:p>
          <a:p>
            <a:pPr>
              <a:buFont typeface="Arial" charset="0"/>
              <a:buNone/>
            </a:pPr>
            <a:endParaRPr lang="cs-CZ" dirty="0" smtClean="0">
              <a:solidFill>
                <a:srgbClr val="4A03FB"/>
              </a:solidFill>
            </a:endParaRPr>
          </a:p>
        </p:txBody>
      </p:sp>
      <p:pic>
        <p:nvPicPr>
          <p:cNvPr id="17411" name="Picture 4" descr="MP90032109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5477649"/>
            <a:ext cx="316865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MP90043045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157192"/>
            <a:ext cx="1223962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MC900305255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42547" y="1052736"/>
            <a:ext cx="844550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0"/>
            <a:ext cx="8229600" cy="1484784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200" dirty="0" smtClean="0">
                <a:effectLst/>
                <a:latin typeface="Arial" charset="0"/>
              </a:rPr>
              <a:t>Teplota, síla, čas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solidFill>
            <a:schemeClr val="bg2"/>
          </a:solidFill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Síla</a:t>
            </a:r>
            <a:endParaRPr lang="cs-CZ" sz="2000" b="1" dirty="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Značka  F  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Jednotka  1 N   newton /</a:t>
            </a:r>
            <a:r>
              <a:rPr lang="cs-CZ" b="1" dirty="0" err="1" smtClean="0">
                <a:solidFill>
                  <a:srgbClr val="B70F43"/>
                </a:solidFill>
              </a:rPr>
              <a:t>ňútn</a:t>
            </a:r>
            <a:r>
              <a:rPr lang="cs-CZ" b="1" dirty="0" smtClean="0">
                <a:solidFill>
                  <a:srgbClr val="B70F43"/>
                </a:solidFill>
              </a:rPr>
              <a:t>/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Síla může uvést těleso do pohybu nebo ho zastavit.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Může také změnit směr jeho pohybu, ale i zapříčinit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změnu jeho tvaru. 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U síly určujeme velikost, směr a působiště.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b="1" dirty="0" smtClean="0">
              <a:solidFill>
                <a:srgbClr val="B70F43"/>
              </a:solidFill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Tíha tělesa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Tíha je druh síly. Těleso v gravitačním poli působí silou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B70F43"/>
                </a:solidFill>
              </a:rPr>
              <a:t>na podložku nebo závěs. Tato síla se nazývá tíha. 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endParaRPr lang="cs-CZ" sz="2000" b="1" dirty="0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dirty="0" smtClean="0">
              <a:solidFill>
                <a:srgbClr val="F20C95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0"/>
            <a:ext cx="8229600" cy="1484784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200" dirty="0" smtClean="0">
                <a:effectLst/>
                <a:latin typeface="Arial" charset="0"/>
              </a:rPr>
              <a:t>Teplota, síla, čas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4294967295"/>
          </p:nvPr>
        </p:nvSpPr>
        <p:spPr>
          <a:solidFill>
            <a:schemeClr val="folHlink"/>
          </a:solidFill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dirty="0" smtClean="0">
                <a:solidFill>
                  <a:srgbClr val="4A03FB"/>
                </a:solidFill>
              </a:rPr>
              <a:t>Gravitační síla</a:t>
            </a:r>
            <a:r>
              <a:rPr lang="cs-CZ" b="1" dirty="0" smtClean="0"/>
              <a:t>  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Všechna tělesa se navzájem přitahují gravitačními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silami. Vzhledem k velké hmotnosti Zeměkoule vůči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hmotnosti všech těles na Zemi bude pro nás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představovat sílu, kterou jsou tělesa Zemí přitahována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do jejího středu. Na těleso o hmotnosti 1 kg působí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gravitační síla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přibližně o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B70F43"/>
                </a:solidFill>
              </a:rPr>
              <a:t>velikosti 10 N. 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19459" name="Picture 4" descr="MC90032066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2933" y="548680"/>
            <a:ext cx="1873250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MC90019817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0235" y="4581127"/>
            <a:ext cx="1903412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0"/>
            <a:ext cx="8229600" cy="1484784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200" dirty="0" smtClean="0">
                <a:effectLst/>
                <a:latin typeface="Arial" charset="0"/>
              </a:rPr>
              <a:t>Teplota, síla, čas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solidFill>
            <a:schemeClr val="folHlink"/>
          </a:solidFill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4A03FB"/>
                </a:solidFill>
              </a:rPr>
              <a:t>Čas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Značka  t (pozor, stejná jako u teploty)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Jednotka  1 s  (sekunda)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600" b="1" i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600" b="1" i="1" dirty="0" smtClean="0">
                <a:solidFill>
                  <a:schemeClr val="tx1"/>
                </a:solidFill>
              </a:rPr>
              <a:t>jak dlouho trvá vyučovací hodina?</a:t>
            </a:r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600" b="1" i="1" dirty="0" smtClean="0">
                <a:solidFill>
                  <a:schemeClr val="tx1"/>
                </a:solidFill>
              </a:rPr>
              <a:t>za jak dlouho se uvaří brambory?</a:t>
            </a:r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600" b="1" i="1" dirty="0" smtClean="0">
                <a:solidFill>
                  <a:schemeClr val="tx1"/>
                </a:solidFill>
              </a:rPr>
              <a:t>za kolik uběhneš 60 m?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To vše vyjadřuje fyzikální veličina čas. Čas měříme hodinami, stopkami,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metronomem.  Pozor! Nepleťte si časový údaj, který nás informuje, kolik je hodin,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s délkou času.</a:t>
            </a:r>
          </a:p>
          <a:p>
            <a:pPr>
              <a:lnSpc>
                <a:spcPct val="80000"/>
              </a:lnSpc>
            </a:pPr>
            <a:endParaRPr lang="cs-CZ" sz="1600" b="1" i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rgbClr val="FB1503"/>
                </a:solidFill>
              </a:rPr>
              <a:t>Jednotky času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Převádění jednotek času je trochu obtížnější, protože nepočítáme v desítkové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soustavě.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    1 hodina 1 h = 60 min                   1 h = 3 600 s  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b="1" i="1" dirty="0" smtClean="0">
                <a:solidFill>
                  <a:schemeClr val="tx1"/>
                </a:solidFill>
              </a:rPr>
              <a:t>    1 minuta 1 min = 60 s                   1 den 1 d = 24 h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600" b="1" i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2048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48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48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2048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750"/>
                                        <p:tgtEl>
                                          <p:spTgt spid="2048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750"/>
                                        <p:tgtEl>
                                          <p:spTgt spid="2048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218488" cy="864071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600" dirty="0" smtClean="0">
                <a:effectLst/>
                <a:latin typeface="Arial" charset="0"/>
              </a:rPr>
              <a:t>Teplota, síla, čas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4294967295"/>
          </p:nvPr>
        </p:nvSpPr>
        <p:spPr>
          <a:xfrm>
            <a:off x="539552" y="1556792"/>
            <a:ext cx="8229600" cy="4525963"/>
          </a:xfrm>
          <a:solidFill>
            <a:schemeClr val="bg2"/>
          </a:solidFill>
          <a:ln>
            <a:solidFill>
              <a:srgbClr val="B70F43"/>
            </a:solidFill>
          </a:ln>
        </p:spPr>
        <p:txBody>
          <a:bodyPr/>
          <a:lstStyle/>
          <a:p>
            <a:pPr marL="457200" indent="-457200">
              <a:lnSpc>
                <a:spcPct val="8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F20C95"/>
                </a:solidFill>
                <a:latin typeface="Arial" charset="0"/>
              </a:rPr>
              <a:t>Písemná práce :</a:t>
            </a:r>
            <a:endParaRPr lang="cs-CZ" sz="2000" b="1" dirty="0" smtClean="0">
              <a:solidFill>
                <a:srgbClr val="F20C95"/>
              </a:solidFill>
              <a:latin typeface="Arial" charset="0"/>
            </a:endParaRPr>
          </a:p>
          <a:p>
            <a:pPr marL="457200" indent="-457200">
              <a:lnSpc>
                <a:spcPct val="80000"/>
              </a:lnSpc>
              <a:buFont typeface="Arial" charset="0"/>
              <a:buAutoNum type="arabicPeriod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Teplota se značí jakou značkou 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V jakých jednotkách se určuje teplota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Čím se měří teplota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4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Může síla uvést těleso do pohybu nebo </a:t>
            </a: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ho zastavit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4"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Může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síla změnit směr pohybu tělesa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Může síla zapříčinit změnu tvaru tělesa</a:t>
            </a:r>
            <a:r>
              <a:rPr lang="cs-CZ" sz="2000" dirty="0" smtClean="0">
                <a:solidFill>
                  <a:schemeClr val="tx1"/>
                </a:solidFill>
              </a:rPr>
              <a:t> </a:t>
            </a:r>
            <a:endParaRPr lang="cs-CZ" sz="2000" dirty="0" smtClean="0">
              <a:solidFill>
                <a:schemeClr val="tx1"/>
              </a:solidFill>
              <a:latin typeface="Arial" charset="0"/>
            </a:endParaRP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Jak na člověka na Zeměkouli působí gravitačn</a:t>
            </a:r>
            <a:r>
              <a:rPr lang="cs-CZ" sz="2000" dirty="0" smtClean="0">
                <a:solidFill>
                  <a:schemeClr val="tx1"/>
                </a:solidFill>
              </a:rPr>
              <a:t>í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 s</a:t>
            </a:r>
            <a:r>
              <a:rPr lang="cs-CZ" sz="2000" dirty="0" smtClean="0">
                <a:solidFill>
                  <a:schemeClr val="tx1"/>
                </a:solidFill>
              </a:rPr>
              <a:t>í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la 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Čas se značí jakou značkou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Jaká je základní jednotka času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Čím měř</a:t>
            </a:r>
            <a:r>
              <a:rPr lang="cs-CZ" sz="2000" dirty="0" smtClean="0">
                <a:solidFill>
                  <a:schemeClr val="tx1"/>
                </a:solidFill>
              </a:rPr>
              <a:t>í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me čas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1 hodina je kolik minut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1 minuta je kolik sekund</a:t>
            </a:r>
          </a:p>
          <a:p>
            <a:pPr marL="457200" indent="-457200">
              <a:lnSpc>
                <a:spcPct val="80000"/>
              </a:lnSpc>
              <a:buFont typeface="Arial" charset="0"/>
              <a:buAutoNum type="arabicPeriod" startAt="6"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1 den je kolik hodin</a:t>
            </a:r>
          </a:p>
          <a:p>
            <a:pPr marL="457200" indent="-457200">
              <a:lnSpc>
                <a:spcPct val="80000"/>
              </a:lnSpc>
              <a:buFont typeface="Arial" charset="0"/>
              <a:buNone/>
            </a:pPr>
            <a:endParaRPr lang="cs-CZ" sz="2000" dirty="0" smtClean="0">
              <a:solidFill>
                <a:schemeClr val="tx1"/>
              </a:solidFill>
              <a:latin typeface="Arial" charset="0"/>
            </a:endParaRPr>
          </a:p>
          <a:p>
            <a:pPr marL="457200" indent="-457200">
              <a:lnSpc>
                <a:spcPct val="80000"/>
              </a:lnSpc>
              <a:buFont typeface="Arial" charset="0"/>
              <a:buAutoNum type="arabicPeriod"/>
            </a:pPr>
            <a:endParaRPr lang="cs-CZ" sz="2000" dirty="0" smtClean="0">
              <a:solidFill>
                <a:schemeClr val="tx1"/>
              </a:solidFill>
              <a:latin typeface="Arial" charset="0"/>
            </a:endParaRPr>
          </a:p>
          <a:p>
            <a:pPr marL="457200" indent="-457200">
              <a:lnSpc>
                <a:spcPct val="80000"/>
              </a:lnSpc>
              <a:buFont typeface="Arial" charset="0"/>
              <a:buNone/>
            </a:pPr>
            <a:endParaRPr lang="cs-CZ" sz="2000" dirty="0" smtClean="0">
              <a:solidFill>
                <a:srgbClr val="4A03FB"/>
              </a:solidFill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15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15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5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15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15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2"/>
          <p:cNvSpPr txBox="1">
            <a:spLocks noChangeArrowheads="1"/>
          </p:cNvSpPr>
          <p:nvPr/>
        </p:nvSpPr>
        <p:spPr bwMode="auto">
          <a:xfrm>
            <a:off x="1837973" y="2348880"/>
            <a:ext cx="593341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- Zdrojová banka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smtClean="0"/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568</TotalTime>
  <Words>155</Words>
  <Application>Microsoft Office PowerPoint</Application>
  <PresentationFormat>Předvádění na obrazovce (4:3)</PresentationFormat>
  <Paragraphs>90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Tento materiál byl vytvořen v rámci projektu operačního programu                   Vzdělávání pro konkurenceschopnost</vt:lpstr>
      <vt:lpstr>Snímek 2</vt:lpstr>
      <vt:lpstr>Teplota, síla, čas</vt:lpstr>
      <vt:lpstr>Teplota, síla, čas</vt:lpstr>
      <vt:lpstr>Teplota, síla, čas</vt:lpstr>
      <vt:lpstr>Teplota, síla, čas</vt:lpstr>
      <vt:lpstr>Teplota, síla, čas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62</cp:revision>
  <dcterms:created xsi:type="dcterms:W3CDTF">2012-02-05T17:29:41Z</dcterms:created>
  <dcterms:modified xsi:type="dcterms:W3CDTF">2014-02-27T12:28:07Z</dcterms:modified>
</cp:coreProperties>
</file>