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61" r:id="rId3"/>
    <p:sldId id="279" r:id="rId4"/>
    <p:sldId id="280" r:id="rId5"/>
    <p:sldId id="281" r:id="rId6"/>
    <p:sldId id="282" r:id="rId7"/>
    <p:sldId id="283" r:id="rId8"/>
    <p:sldId id="284" r:id="rId9"/>
    <p:sldId id="286" r:id="rId10"/>
    <p:sldId id="285" r:id="rId11"/>
    <p:sldId id="27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12E0D"/>
    <a:srgbClr val="5C06F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382" autoAdjust="0"/>
  </p:normalViewPr>
  <p:slideViewPr>
    <p:cSldViewPr>
      <p:cViewPr>
        <p:scale>
          <a:sx n="80" d="100"/>
          <a:sy n="80" d="100"/>
        </p:scale>
        <p:origin x="-864" y="-6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4F7428D-CEF8-4C9F-9B1B-3370E3385F2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06FBA16-7FD8-4DDF-A256-213DCD600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520227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59EAECE-A7CF-45A8-A03A-CC7C039F13C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6A0667-D144-422C-8CE0-DB2B9AC2239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5A9AA-186A-4CE8-AB49-DE1E1FBA77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95C0B-3C3C-4A4A-8B67-134809CC8E1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C3A6B-1696-4719-A5C3-2C16D2C7BB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D1B24-D3FE-4885-B400-6ACF5BE769D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98A8DE-34A6-4998-82C4-D3015F53CE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0C9FB-136D-4565-9EA4-6F0770A0E3C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54642A-0F6B-41C5-9D9D-06C8ADB32C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6AFB64-6285-4224-9DDC-20A4BAB5EBB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F3081-0FC0-46F1-9AB2-C838BEB15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16CA-DE24-40FA-8E5D-CAC9697F525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9074A-6DA0-4C0E-BCE8-10CDAC45ED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41F28-B19A-4166-9D6C-F13C4307277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A3161-8896-4B32-B0EF-E06A8235F8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9DC5A-0CF7-4805-B12F-F452686A5A3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C1AA14-6DB5-4409-9D19-92E25F33B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1EA69-9D2C-49C1-B344-97A682AAB56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B1AB7-FAD0-4DB4-A9D8-96C285F8C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5958F-2722-424F-88DF-3A165B3F243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83A51-53F3-4B7D-92E1-81FD855EAA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3E85D-1364-43BB-91D7-F533B5C2A70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763C2-F424-4A46-ADFA-C87625BA91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5D410F5-513D-4EB0-A62F-6CCBC6B2B01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700A3D94-29C9-43FA-9872-A9210FF967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spd="slow">
    <p:fade/>
    <p:sndAc>
      <p:stSnd>
        <p:snd r:embed="rId13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9" name="Group 23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935480"/>
        </p:xfrm>
        <a:graphic>
          <a:graphicData uri="http://schemas.openxmlformats.org/drawingml/2006/table">
            <a:tbl>
              <a:tblPr/>
              <a:tblGrid>
                <a:gridCol w="2159000"/>
                <a:gridCol w="6059487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Tlak v kapalinách, spojené nádoby, tlak v plynech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14355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6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6343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Tlak v kapalinách, spojené nádoby, tlak v plynech</a:t>
            </a:r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311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Anotace: </a:t>
            </a:r>
          </a:p>
          <a:p>
            <a:r>
              <a:rPr lang="cs-CZ" dirty="0"/>
              <a:t>Prezentace slouží k výkladu učiva o významné fyzikální veličině - tlaku, který nás obklopuje a se kterým se denně setkáváme.</a:t>
            </a:r>
          </a:p>
          <a:p>
            <a:r>
              <a:rPr lang="cs-CZ" dirty="0"/>
              <a:t>Tato výkladová prezentace je ukončena písemnou prověrkou.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Metodické zhodnocení:</a:t>
            </a:r>
          </a:p>
          <a:p>
            <a:r>
              <a:rPr lang="cs-CZ" dirty="0"/>
              <a:t>Prezentace použita při výkladu jako názorný doplněk. Tato prezentace byla </a:t>
            </a:r>
            <a:r>
              <a:rPr lang="cs-CZ" dirty="0" err="1"/>
              <a:t>odpilotována</a:t>
            </a:r>
            <a:r>
              <a:rPr lang="cs-CZ" dirty="0"/>
              <a:t> dne 18.11.2013 v VII. třídě ZŠ Jičín, Soudná 12.</a:t>
            </a:r>
          </a:p>
          <a:p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 bwMode="auto">
          <a:xfrm>
            <a:off x="457200" y="765175"/>
            <a:ext cx="8218488" cy="8350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000" b="1" i="1" dirty="0" smtClean="0">
                <a:effectLst/>
              </a:rPr>
              <a:t>Tlak v kapalinách</a:t>
            </a:r>
          </a:p>
        </p:txBody>
      </p:sp>
      <p:pic>
        <p:nvPicPr>
          <p:cNvPr id="3074" name="Picture 2" descr="http://www.zscholtice.cz/svs/lacko/fyzika_7roc/obrazky/lahev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3" y="2767852"/>
            <a:ext cx="4479723" cy="26559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123762" y="2802667"/>
            <a:ext cx="283763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Hydrostatický tlak</a:t>
            </a:r>
            <a:endParaRPr lang="cs-CZ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076" name="Picture 4" descr="tlak v kapalině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372" y="2027920"/>
            <a:ext cx="3240360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  <p:sndAc>
          <p:stSnd>
            <p:snd r:embed="rId5" name="click.wav"/>
          </p:stSnd>
        </p:sndAc>
      </p:transition>
    </mc:Choice>
    <mc:Fallback>
      <p:transition spd="slow">
        <p:checker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 bwMode="auto">
          <a:xfrm>
            <a:off x="457200" y="620713"/>
            <a:ext cx="8291513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000" b="1" i="1" dirty="0" smtClean="0">
                <a:effectLst/>
              </a:rPr>
              <a:t>Tlak v kapalinách</a:t>
            </a:r>
          </a:p>
        </p:txBody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z="3200" b="1" dirty="0" smtClean="0"/>
          </a:p>
          <a:p>
            <a:pPr eaLnBrk="1" hangingPunct="1"/>
            <a:r>
              <a:rPr lang="cs-CZ" sz="3200" b="1" dirty="0" smtClean="0">
                <a:solidFill>
                  <a:srgbClr val="5C06F8"/>
                </a:solidFill>
              </a:rPr>
              <a:t>Tlak na nádobu působí všemi směry</a:t>
            </a:r>
          </a:p>
          <a:p>
            <a:pPr eaLnBrk="1" hangingPunct="1"/>
            <a:r>
              <a:rPr lang="cs-CZ" sz="3200" b="1" dirty="0" smtClean="0">
                <a:solidFill>
                  <a:srgbClr val="5C06F8"/>
                </a:solidFill>
              </a:rPr>
              <a:t>Kapalina uvnitř nádoby tlačí na stěnu láhve rovněž všemi směry, ale nejvíce na dno, kde je tlak největší</a:t>
            </a:r>
          </a:p>
          <a:p>
            <a:pPr eaLnBrk="1" hangingPunct="1"/>
            <a:r>
              <a:rPr lang="cs-CZ" sz="3200" b="1" dirty="0" smtClean="0">
                <a:solidFill>
                  <a:srgbClr val="5C06F8"/>
                </a:solidFill>
              </a:rPr>
              <a:t>Se snižujícím se tlakem zvenčí klesá i tlak  uvnitř nádoby</a:t>
            </a:r>
          </a:p>
          <a:p>
            <a:pPr eaLnBrk="1" hangingPunct="1">
              <a:buFont typeface="Arial" charset="0"/>
              <a:buNone/>
            </a:pPr>
            <a:endParaRPr lang="cs-CZ" sz="3200" b="1" dirty="0" smtClean="0">
              <a:solidFill>
                <a:srgbClr val="5C06F8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 bwMode="auto">
          <a:xfrm>
            <a:off x="457200" y="549275"/>
            <a:ext cx="8218488" cy="10509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000" b="1" i="1" dirty="0" smtClean="0">
                <a:effectLst/>
              </a:rPr>
              <a:t>Spojené nádoby</a:t>
            </a:r>
          </a:p>
        </p:txBody>
      </p:sp>
      <p:pic>
        <p:nvPicPr>
          <p:cNvPr id="1026" name="Picture 2" descr="http://www.ucebne-pomocky.sk/admin/eshop/1820/7021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2781" y="1700808"/>
            <a:ext cx="4824536" cy="4715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 bwMode="auto">
          <a:xfrm>
            <a:off x="468313" y="404664"/>
            <a:ext cx="8218488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000" b="1" i="1" dirty="0" smtClean="0">
                <a:effectLst/>
              </a:rPr>
              <a:t>Spojené nádoby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chemeClr val="accent2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Tento jev se využívá například v sifonech umyvadel a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WC, v konvicích, u hadicové vodováhy, ve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zdymadlech…</a:t>
            </a:r>
          </a:p>
          <a:p>
            <a:pPr eaLnBrk="1" hangingPunct="1">
              <a:buFont typeface="Arial" charset="0"/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  <p:sp>
        <p:nvSpPr>
          <p:cNvPr id="20483" name="Rectangle 4"/>
          <p:cNvSpPr>
            <a:spLocks noChangeArrowheads="1"/>
          </p:cNvSpPr>
          <p:nvPr/>
        </p:nvSpPr>
        <p:spPr bwMode="auto">
          <a:xfrm>
            <a:off x="468313" y="2996952"/>
            <a:ext cx="7848600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dirty="0">
                <a:solidFill>
                  <a:srgbClr val="F12E0D"/>
                </a:solidFill>
              </a:rPr>
              <a:t>Spojené nádoby</a:t>
            </a:r>
            <a:r>
              <a:rPr lang="cs-CZ" sz="2000" dirty="0"/>
              <a:t> jsou dvě, případně více nádob, v nichž po naplnění kapalinou vystoupí hladina do stejné výšky.</a:t>
            </a:r>
          </a:p>
          <a:p>
            <a:r>
              <a:rPr lang="cs-CZ" sz="2000" dirty="0"/>
              <a:t>Výška hladin ve spojených nádobách je důsledkem hydrostatického tlaku. Proto i v širší nádobě s větším množstvím kapaliny má hladina stejnou výšku jako v úzké nádobě s menším množstvím kapaliny.</a:t>
            </a:r>
          </a:p>
          <a:p>
            <a:r>
              <a:rPr lang="cs-CZ" sz="2000" dirty="0"/>
              <a:t>Jestliže je ve spojených nádobách více kapalin (lišících se hustotou), pak hladiny v nádobách nebudou stejně vysoko. Nejvýš bude hladina kapaliny s nejmenší hustotou, nejníže hladina kapaliny s nejvyšší hustotou.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5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5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/>
          </p:nvPr>
        </p:nvSpPr>
        <p:spPr bwMode="auto">
          <a:xfrm>
            <a:off x="467544" y="476672"/>
            <a:ext cx="8362950" cy="90805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000" b="1" i="1" dirty="0" smtClean="0">
                <a:effectLst/>
              </a:rPr>
              <a:t>Tlak v plynech</a:t>
            </a:r>
          </a:p>
        </p:txBody>
      </p:sp>
      <p:sp>
        <p:nvSpPr>
          <p:cNvPr id="21506" name="Rectangle 3"/>
          <p:cNvSpPr>
            <a:spLocks noGrp="1"/>
          </p:cNvSpPr>
          <p:nvPr>
            <p:ph type="body" idx="1"/>
          </p:nvPr>
        </p:nvSpPr>
        <p:spPr>
          <a:xfrm>
            <a:off x="539552" y="1556792"/>
            <a:ext cx="8229600" cy="4525963"/>
          </a:xfrm>
          <a:solidFill>
            <a:schemeClr val="bg2"/>
          </a:solidFill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rgbClr val="F12E0D"/>
                </a:solidFill>
              </a:rPr>
              <a:t>Tlak v plynech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Je síla, která působí v daném místě všemi směry. Plyn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je stlačitelný a rozpínavý. Zvláštním plynem je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vzduch. Tlak vzduchu se měří v pascalech (Pa) nebo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jejich násobcích, např. hektopascalech (1 hPa = 100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Pa). 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Na velikost atmosférického tlaku má vliv teplota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vzduchu, nadmořská výška a zeměpisná šířka. 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Změna tlaku vzduchu s nadmořskou výškou se mění.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S přibývající nadmořskou výškou se tlak zmenšuje.</a:t>
            </a:r>
            <a:r>
              <a:rPr lang="cs-CZ" dirty="0" smtClean="0"/>
              <a:t> 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15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215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215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5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15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/>
          </p:nvPr>
        </p:nvSpPr>
        <p:spPr bwMode="auto">
          <a:xfrm>
            <a:off x="467544" y="404664"/>
            <a:ext cx="8291513" cy="10509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000" b="1" i="1" dirty="0" smtClean="0">
                <a:effectLst/>
              </a:rPr>
              <a:t>Tlak v plynech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>
          <a:solidFill>
            <a:schemeClr val="bg2"/>
          </a:solidFill>
          <a:ln>
            <a:solidFill>
              <a:schemeClr val="bg2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rgbClr val="F12E0D"/>
                </a:solidFill>
              </a:rPr>
              <a:t>Měření tlaku vzduchu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Pro orientační měření tlaku vzduchu (není tak přesný)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slouží </a:t>
            </a:r>
            <a:r>
              <a:rPr lang="cs-CZ" dirty="0" smtClean="0">
                <a:solidFill>
                  <a:srgbClr val="5C06F8"/>
                </a:solidFill>
              </a:rPr>
              <a:t>aneroid.</a:t>
            </a:r>
            <a:r>
              <a:rPr lang="cs-CZ" dirty="0" smtClean="0">
                <a:solidFill>
                  <a:schemeClr val="tx1"/>
                </a:solidFill>
              </a:rPr>
              <a:t> Ten měří atmosférický tlak na základě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prohýbání pružného víka kovové krabičky (</a:t>
            </a:r>
            <a:r>
              <a:rPr lang="cs-CZ" dirty="0" err="1" smtClean="0">
                <a:solidFill>
                  <a:schemeClr val="tx1"/>
                </a:solidFill>
              </a:rPr>
              <a:t>tzv.Vidieho</a:t>
            </a:r>
            <a:endParaRPr lang="cs-CZ" dirty="0" smtClean="0">
              <a:solidFill>
                <a:schemeClr val="tx1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dóza), z níž je vyčerpán vzduch. </a:t>
            </a:r>
          </a:p>
          <a:p>
            <a:pPr eaLnBrk="1" hangingPunct="1">
              <a:buFont typeface="Arial" charset="0"/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neroi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6134" y="1844824"/>
            <a:ext cx="3849584" cy="4003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3553" name="Rectangle 2"/>
          <p:cNvSpPr>
            <a:spLocks noGrp="1"/>
          </p:cNvSpPr>
          <p:nvPr>
            <p:ph type="title"/>
          </p:nvPr>
        </p:nvSpPr>
        <p:spPr bwMode="auto">
          <a:xfrm>
            <a:off x="467544" y="404664"/>
            <a:ext cx="8147050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6000" b="1" i="1" dirty="0" smtClean="0">
                <a:effectLst/>
              </a:rPr>
              <a:t>Tlak v plynech</a:t>
            </a:r>
          </a:p>
        </p:txBody>
      </p:sp>
      <p:sp>
        <p:nvSpPr>
          <p:cNvPr id="23554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buFont typeface="Arial" charset="0"/>
              <a:buNone/>
            </a:pPr>
            <a:endParaRPr lang="cs-CZ" b="1" dirty="0" smtClean="0"/>
          </a:p>
          <a:p>
            <a:pPr eaLnBrk="1" hangingPunct="1">
              <a:buFont typeface="Arial" charset="0"/>
              <a:buNone/>
            </a:pPr>
            <a:endParaRPr lang="cs-CZ" b="1" dirty="0"/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1. Pružná zvlněná stěna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2. Pružina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3. Ručka </a:t>
            </a:r>
            <a:r>
              <a:rPr lang="cs-CZ" b="1" dirty="0" smtClean="0">
                <a:solidFill>
                  <a:srgbClr val="FF66CC"/>
                </a:solidFill>
              </a:rPr>
              <a:t>aneroidu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4. Stupnice</a:t>
            </a:r>
            <a:br>
              <a:rPr lang="cs-CZ" b="1" dirty="0" smtClean="0"/>
            </a:br>
            <a:endParaRPr lang="cs-CZ" b="1" dirty="0" smtClean="0"/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sp>
        <p:nvSpPr>
          <p:cNvPr id="23556" name="Rectangle 5"/>
          <p:cNvSpPr>
            <a:spLocks noChangeArrowheads="1"/>
          </p:cNvSpPr>
          <p:nvPr/>
        </p:nvSpPr>
        <p:spPr bwMode="auto">
          <a:xfrm>
            <a:off x="2987824" y="5085184"/>
            <a:ext cx="1944687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200" b="1" dirty="0"/>
              <a:t>      Aneroid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5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/>
          </p:cNvSpPr>
          <p:nvPr>
            <p:ph type="title"/>
          </p:nvPr>
        </p:nvSpPr>
        <p:spPr bwMode="auto">
          <a:xfrm>
            <a:off x="467544" y="332656"/>
            <a:ext cx="8218488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b="1" i="1" dirty="0" smtClean="0">
                <a:effectLst/>
              </a:rPr>
              <a:t>Tlak v kapalinách, spojené nádoby, tlak v plynech</a:t>
            </a:r>
          </a:p>
        </p:txBody>
      </p:sp>
      <p:sp>
        <p:nvSpPr>
          <p:cNvPr id="24578" name="Rectangle 3"/>
          <p:cNvSpPr>
            <a:spLocks noGrp="1"/>
          </p:cNvSpPr>
          <p:nvPr>
            <p:ph type="body" idx="1"/>
          </p:nvPr>
        </p:nvSpPr>
        <p:spPr>
          <a:solidFill>
            <a:srgbClr val="FFFF00"/>
          </a:solidFill>
          <a:ln>
            <a:solidFill>
              <a:schemeClr val="tx1"/>
            </a:solidFill>
          </a:ln>
        </p:spPr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dirty="0" smtClean="0">
                <a:solidFill>
                  <a:srgbClr val="290141"/>
                </a:solidFill>
              </a:rPr>
              <a:t>Písemná práce :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290141"/>
                </a:solidFill>
              </a:rPr>
              <a:t>1. Tlak na nádobu působí jakým směrem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290141"/>
                </a:solidFill>
              </a:rPr>
              <a:t>2. Kapalina uvnitř nádoby tlačí na stěnu láhve: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290141"/>
                </a:solidFill>
              </a:rPr>
              <a:t>    a) kde nejvíce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290141"/>
                </a:solidFill>
              </a:rPr>
              <a:t>    b) kde je tlak největší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290141"/>
                </a:solidFill>
              </a:rPr>
              <a:t>3. Kde klesá i tlak, když se snižuje tlak zvenčí 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290141"/>
                </a:solidFill>
              </a:rPr>
              <a:t>    /vně/ nádoby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290141"/>
                </a:solidFill>
              </a:rPr>
              <a:t>4. Kde se udržuje hladina kapaliny ve spojených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290141"/>
                </a:solidFill>
              </a:rPr>
              <a:t>    nádobách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290141"/>
                </a:solidFill>
              </a:rPr>
              <a:t>5. Kde v praxi využíváme spojené nádoby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r>
              <a:rPr lang="cs-CZ" b="1" dirty="0" smtClean="0">
                <a:solidFill>
                  <a:srgbClr val="290141"/>
                </a:solidFill>
              </a:rPr>
              <a:t>6. Kdo má vliv na velikost atmosférického tlaku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45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45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457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457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50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457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2"/>
          <p:cNvSpPr txBox="1">
            <a:spLocks noChangeArrowheads="1"/>
          </p:cNvSpPr>
          <p:nvPr/>
        </p:nvSpPr>
        <p:spPr bwMode="auto">
          <a:xfrm>
            <a:off x="2458937" y="404664"/>
            <a:ext cx="4530278" cy="178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– Zdrojová banka 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Klipart:</a:t>
            </a:r>
          </a:p>
          <a:p>
            <a:pPr algn="ctr"/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pPr algn="ctr"/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916832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http://www.ucebne-pomocky.sk/produkt/1820/spojene-nadoby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2473" y="2492896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http://artemis.osu.cz/MMi/meteo1/diplomka/Ramec2_soubory/AAA/tlak1.html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2473" y="3356992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http://www.zscholtice.cz/svs/lacko/fyzika_7roc/ucivo.html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42724" y="4005064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http://www.zstskostelec.cz/fyzika/7/273/kapaliny.php?page=strana2.html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6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6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6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6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6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6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597</TotalTime>
  <Words>474</Words>
  <Application>Microsoft Office PowerPoint</Application>
  <PresentationFormat>Předvádění na obrazovce (4:3)</PresentationFormat>
  <Paragraphs>81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Tento materiál byl vytvořen v rámci projektu operačního programu                   Vzdělávání pro konkurenceschopnost</vt:lpstr>
      <vt:lpstr>Snímek 2</vt:lpstr>
      <vt:lpstr>Tlak v kapalinách</vt:lpstr>
      <vt:lpstr>Tlak v kapalinách</vt:lpstr>
      <vt:lpstr>Spojené nádoby</vt:lpstr>
      <vt:lpstr>Spojené nádoby</vt:lpstr>
      <vt:lpstr>Tlak v plynech</vt:lpstr>
      <vt:lpstr>Tlak v plynech</vt:lpstr>
      <vt:lpstr>Tlak v plynech</vt:lpstr>
      <vt:lpstr>Tlak v kapalinách, spojené nádoby, tlak v plynech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66</cp:revision>
  <dcterms:created xsi:type="dcterms:W3CDTF">2012-02-05T17:29:41Z</dcterms:created>
  <dcterms:modified xsi:type="dcterms:W3CDTF">2014-02-27T12:25:05Z</dcterms:modified>
</cp:coreProperties>
</file>