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61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7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0828"/>
    <a:srgbClr val="00FFCC"/>
    <a:srgbClr val="D8FC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888" autoAdjust="0"/>
  </p:normalViewPr>
  <p:slideViewPr>
    <p:cSldViewPr>
      <p:cViewPr>
        <p:scale>
          <a:sx n="80" d="100"/>
          <a:sy n="8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C98961C-719C-4B4C-89F2-CDE625C25FEA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4747FF4-4A34-41D1-9E9B-7A06C31A13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4551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7593A44-AA0B-4458-A28F-1DAE5F51C62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C695D-8839-4466-BCC6-887059B898FE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45E336-03FB-4B79-8FBC-3AE395422B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474BF-B003-4C2B-BAB1-F7040575AF8D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710CB-C335-428D-9572-0B489EE780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839BED-8694-4991-8157-6225E833E4D5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8671D2-4F58-425A-8539-7751357C45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A371D5-0C40-470F-B478-C1CCC3313D46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C076B-627A-4C10-9D2B-9DD3081C76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2D4236-18AC-4F26-8EFA-D6C4BBD55356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B70451-4953-4290-AD66-9149BE060B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A52C12-ED2C-4BE0-A1BC-A327FA120A8E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BE87C-57E4-4095-A99A-24661CACB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1AA71-8782-498E-9DFE-CF7335D54A15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4BF3E1-10B4-4D27-828C-1B9BAB823D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7C6CE-9555-42A2-8BCD-258285640482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B0F57-3D7D-4475-BDC5-9690C7188A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1747E-42FF-4AEC-9CC5-347887FD6549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5EDB9D-7BFF-4FF0-B517-746B3A48AC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DD691-81FF-4578-BAA9-A71A14633BEC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B11D8-DE39-499B-AC23-8EE768D772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9EAF4-10C0-4132-AAD2-7BB18E3A614D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71100-5A46-495A-899D-3F810D5717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B893A4EC-5156-4270-8F40-8CF0927484BC}" type="datetimeFigureOut">
              <a:rPr lang="cs-CZ"/>
              <a:pPr>
                <a:defRPr/>
              </a:pPr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98F7F06C-4F9A-4C7E-B4C4-F933797275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 spd="slow">
    <p:fade/>
    <p:sndAc>
      <p:stSnd>
        <p:snd r:embed="rId13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14358" name="Group 22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727200"/>
        </p:xfrm>
        <a:graphic>
          <a:graphicData uri="http://schemas.openxmlformats.org/drawingml/2006/table">
            <a:tbl>
              <a:tblPr/>
              <a:tblGrid>
                <a:gridCol w="2159000"/>
                <a:gridCol w="6059487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11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Tlak vzduchu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14355" name="Obrázek 1" descr="logolinkII_bar.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56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2673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</a:t>
            </a:r>
            <a:r>
              <a:rPr lang="cs-CZ"/>
              <a:t>Tlak vzduchu</a:t>
            </a:r>
          </a:p>
        </p:txBody>
      </p:sp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16387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Anotace: </a:t>
            </a:r>
          </a:p>
          <a:p>
            <a:r>
              <a:rPr lang="cs-CZ"/>
              <a:t>Prezentace slouží k výkladu učiva o významné fyzikální veličině – tlaku vzduchu, která nás obklopuje a se kterou se stále setkáváme.</a:t>
            </a:r>
          </a:p>
          <a:p>
            <a:r>
              <a:rPr lang="cs-CZ"/>
              <a:t>Tato výkladová prezentace je ukončena písemnou prověrkou.</a:t>
            </a:r>
          </a:p>
          <a:p>
            <a:endParaRPr lang="cs-CZ"/>
          </a:p>
          <a:p>
            <a:endParaRPr lang="cs-CZ"/>
          </a:p>
          <a:p>
            <a:r>
              <a:rPr lang="cs-CZ"/>
              <a:t>Metodické zhodnocení:</a:t>
            </a:r>
          </a:p>
          <a:p>
            <a:r>
              <a:rPr lang="cs-CZ"/>
              <a:t>Prezentace použita při výkladu jako názorný doplněk. Tato prezentace byla odpilotována dne 25.11.2013 v VII. třídě ZŠ Jičín, Soudná 12.</a:t>
            </a:r>
          </a:p>
          <a:p>
            <a:endParaRPr lang="en-US">
              <a:solidFill>
                <a:srgbClr val="FF0000"/>
              </a:solidFill>
              <a:latin typeface="Palatino Linotype" pitchFamily="18" charset="0"/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/>
          </p:nvPr>
        </p:nvSpPr>
        <p:spPr bwMode="auto">
          <a:xfrm>
            <a:off x="467544" y="548680"/>
            <a:ext cx="8135937" cy="865188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6600" b="1" dirty="0" smtClean="0">
                <a:effectLst/>
              </a:rPr>
              <a:t>Tlak vzduchu</a:t>
            </a:r>
          </a:p>
        </p:txBody>
      </p:sp>
      <p:sp>
        <p:nvSpPr>
          <p:cNvPr id="17410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362950" cy="4525963"/>
          </a:xfrm>
          <a:solidFill>
            <a:srgbClr val="00FFCC"/>
          </a:solidFill>
          <a:ln>
            <a:solidFill>
              <a:srgbClr val="D8FCF3"/>
            </a:solidFill>
          </a:ln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chemeClr val="tx2"/>
                </a:solidFill>
              </a:rPr>
              <a:t>Vzduch</a:t>
            </a:r>
            <a:endParaRPr lang="cs-CZ" i="1" dirty="0" smtClean="0">
              <a:solidFill>
                <a:schemeClr val="tx2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i="1" dirty="0" smtClean="0">
                <a:solidFill>
                  <a:schemeClr val="tx1"/>
                </a:solidFill>
              </a:rPr>
              <a:t>Vzduch nás obklopuje ze všech stran, zaujímá všechny</a:t>
            </a:r>
          </a:p>
          <a:p>
            <a:pPr eaLnBrk="1" hangingPunct="1">
              <a:buFont typeface="Arial" charset="0"/>
              <a:buNone/>
            </a:pPr>
            <a:r>
              <a:rPr lang="cs-CZ" i="1" dirty="0" smtClean="0">
                <a:solidFill>
                  <a:schemeClr val="tx1"/>
                </a:solidFill>
              </a:rPr>
              <a:t>prázdné prostory. Je ve vodě, v různých předmětech,</a:t>
            </a:r>
          </a:p>
          <a:p>
            <a:pPr eaLnBrk="1" hangingPunct="1">
              <a:buFont typeface="Arial" charset="0"/>
              <a:buNone/>
            </a:pPr>
            <a:r>
              <a:rPr lang="cs-CZ" i="1" dirty="0" smtClean="0">
                <a:solidFill>
                  <a:schemeClr val="tx1"/>
                </a:solidFill>
              </a:rPr>
              <a:t>rostlinách, je i v těle člověka a zvířat. Je velmi lehký a</a:t>
            </a:r>
          </a:p>
          <a:p>
            <a:pPr eaLnBrk="1" hangingPunct="1">
              <a:buFont typeface="Arial" charset="0"/>
              <a:buNone/>
            </a:pPr>
            <a:r>
              <a:rPr lang="cs-CZ" i="1" dirty="0" smtClean="0">
                <a:solidFill>
                  <a:schemeClr val="tx1"/>
                </a:solidFill>
              </a:rPr>
              <a:t>neviditelný. Ale existují způsoby, jak ho „uvidět“</a:t>
            </a:r>
          </a:p>
          <a:p>
            <a:pPr eaLnBrk="1" hangingPunct="1">
              <a:buFont typeface="Arial" charset="0"/>
              <a:buNone/>
            </a:pPr>
            <a:r>
              <a:rPr lang="cs-CZ" i="1" dirty="0" smtClean="0">
                <a:solidFill>
                  <a:schemeClr val="tx1"/>
                </a:solidFill>
              </a:rPr>
              <a:t>a zvážit.</a:t>
            </a:r>
          </a:p>
          <a:p>
            <a:pPr eaLnBrk="1" hangingPunct="1">
              <a:buFont typeface="Arial" charset="0"/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17411" name="Picture 6" descr="MC900440389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68538" y="4076700"/>
            <a:ext cx="3887787" cy="202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/>
          </p:nvPr>
        </p:nvSpPr>
        <p:spPr bwMode="auto">
          <a:xfrm>
            <a:off x="467544" y="548680"/>
            <a:ext cx="8147050" cy="90805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6600" b="1" dirty="0" smtClean="0">
                <a:effectLst/>
              </a:rPr>
              <a:t>Tlak vzduchu</a:t>
            </a:r>
          </a:p>
        </p:txBody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600" b="1" dirty="0" smtClean="0">
                <a:solidFill>
                  <a:srgbClr val="E60828"/>
                </a:solidFill>
              </a:rPr>
              <a:t>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b="1" dirty="0" smtClean="0">
                <a:solidFill>
                  <a:srgbClr val="E60828"/>
                </a:solidFill>
              </a:rPr>
              <a:t>Kde se nachází vzduch?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600" i="1" dirty="0" smtClean="0">
                <a:solidFill>
                  <a:srgbClr val="E60828"/>
                </a:solidFill>
              </a:rPr>
              <a:t>   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600" i="1" dirty="0" smtClean="0">
                <a:solidFill>
                  <a:srgbClr val="E60828"/>
                </a:solidFill>
              </a:rPr>
              <a:t>Pokus 1 :</a:t>
            </a:r>
            <a:r>
              <a:rPr lang="cs-CZ" sz="1600" b="1" dirty="0" smtClean="0">
                <a:solidFill>
                  <a:srgbClr val="E60828"/>
                </a:solidFill>
              </a:rPr>
              <a:t> Papír se ve vodě nenamočí</a:t>
            </a:r>
            <a:endParaRPr lang="cs-CZ" sz="1600" dirty="0" smtClean="0">
              <a:solidFill>
                <a:srgbClr val="E60828"/>
              </a:solidFill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600" dirty="0" smtClean="0">
              <a:solidFill>
                <a:srgbClr val="E60828"/>
              </a:solidFill>
            </a:endParaRPr>
          </a:p>
          <a:p>
            <a:pPr eaLnBrk="1" hangingPunct="1">
              <a:lnSpc>
                <a:spcPct val="80000"/>
              </a:lnSpc>
            </a:pPr>
            <a:endParaRPr lang="cs-CZ" sz="1600" dirty="0" smtClean="0">
              <a:solidFill>
                <a:srgbClr val="E60828"/>
              </a:solidFill>
            </a:endParaRPr>
          </a:p>
          <a:p>
            <a:pPr eaLnBrk="1" hangingPunct="1">
              <a:lnSpc>
                <a:spcPct val="80000"/>
              </a:lnSpc>
            </a:pPr>
            <a:endParaRPr lang="cs-CZ" sz="1600" dirty="0" smtClean="0">
              <a:solidFill>
                <a:srgbClr val="E60828"/>
              </a:solidFill>
            </a:endParaRPr>
          </a:p>
          <a:p>
            <a:pPr eaLnBrk="1" hangingPunct="1">
              <a:lnSpc>
                <a:spcPct val="80000"/>
              </a:lnSpc>
            </a:pPr>
            <a:endParaRPr lang="cs-CZ" sz="1600" dirty="0" smtClean="0">
              <a:solidFill>
                <a:srgbClr val="E60828"/>
              </a:solidFill>
            </a:endParaRPr>
          </a:p>
          <a:p>
            <a:pPr eaLnBrk="1" hangingPunct="1">
              <a:lnSpc>
                <a:spcPct val="80000"/>
              </a:lnSpc>
            </a:pPr>
            <a:endParaRPr lang="cs-CZ" sz="1600" dirty="0" smtClean="0">
              <a:solidFill>
                <a:srgbClr val="E60828"/>
              </a:solidFill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600" dirty="0" smtClean="0">
                <a:solidFill>
                  <a:srgbClr val="E60828"/>
                </a:solidFill>
              </a:rPr>
              <a:t>Pomůcky: sklenice, pingpongový míček, ubrousek, větší nádoba s vodou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600" dirty="0" smtClean="0">
                <a:solidFill>
                  <a:srgbClr val="E60828"/>
                </a:solidFill>
              </a:rPr>
              <a:t>(průhledná)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600" dirty="0" smtClean="0">
                <a:solidFill>
                  <a:srgbClr val="E60828"/>
                </a:solidFill>
              </a:rPr>
              <a:t>Výsledek: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600" dirty="0" smtClean="0">
                <a:solidFill>
                  <a:srgbClr val="E60828"/>
                </a:solidFill>
              </a:rPr>
              <a:t>Voda se nedostala dovnitř sklenice. Míček leží na dně téměř na suchém místě,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600" dirty="0" smtClean="0">
                <a:solidFill>
                  <a:srgbClr val="E60828"/>
                </a:solidFill>
              </a:rPr>
              <a:t>ubrousek je suchý.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b="1" dirty="0" smtClean="0">
                <a:solidFill>
                  <a:srgbClr val="E60828"/>
                </a:solidFill>
              </a:rPr>
              <a:t>Proč?</a:t>
            </a:r>
            <a:endParaRPr lang="cs-CZ" sz="1800" dirty="0" smtClean="0">
              <a:solidFill>
                <a:srgbClr val="E60828"/>
              </a:solidFill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b="1" dirty="0" smtClean="0">
                <a:solidFill>
                  <a:srgbClr val="E60828"/>
                </a:solidFill>
              </a:rPr>
              <a:t>Vzduch, který je uvnitř sklenice,  nedovolí, aby voda pronikala dovnitř 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800" b="1" dirty="0" smtClean="0">
                <a:solidFill>
                  <a:srgbClr val="E60828"/>
                </a:solidFill>
              </a:rPr>
              <a:t>namočila ubrousek.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600" dirty="0" smtClean="0">
              <a:solidFill>
                <a:srgbClr val="E60828"/>
              </a:solidFill>
            </a:endParaRPr>
          </a:p>
        </p:txBody>
      </p:sp>
      <p:pic>
        <p:nvPicPr>
          <p:cNvPr id="18435" name="Picture 4" descr="image00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80112" y="1556792"/>
            <a:ext cx="2857500" cy="175260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lick.wav"/>
          </p:stSnd>
        </p:sndAc>
      </p:transition>
    </mc:Choice>
    <mc:Fallback xmlns="">
      <p:transition spd="slow">
        <p:blinds dir="vert"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4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843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843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843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43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1843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75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843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43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50"/>
                            </p:stCondLst>
                            <p:childTnLst>
                              <p:par>
                                <p:cTn id="5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 bwMode="auto">
          <a:xfrm>
            <a:off x="467544" y="404664"/>
            <a:ext cx="8218488" cy="105092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6600" b="1" dirty="0" smtClean="0">
                <a:effectLst/>
              </a:rPr>
              <a:t>Tlak vzduchu</a:t>
            </a:r>
          </a:p>
        </p:txBody>
      </p:sp>
      <p:sp>
        <p:nvSpPr>
          <p:cNvPr id="19458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000" i="1" dirty="0" smtClean="0">
                <a:solidFill>
                  <a:srgbClr val="E60828"/>
                </a:solidFill>
              </a:rPr>
              <a:t> </a:t>
            </a:r>
            <a:r>
              <a:rPr lang="cs-CZ" sz="1600" i="1" dirty="0" smtClean="0">
                <a:solidFill>
                  <a:srgbClr val="E60828"/>
                </a:solidFill>
              </a:rPr>
              <a:t>Pokus 2:</a:t>
            </a:r>
            <a:r>
              <a:rPr lang="cs-CZ" sz="2000" b="1" dirty="0" smtClean="0">
                <a:solidFill>
                  <a:srgbClr val="E60828"/>
                </a:solidFill>
              </a:rPr>
              <a:t> </a:t>
            </a:r>
            <a:r>
              <a:rPr lang="cs-CZ" sz="1600" b="1" dirty="0" smtClean="0">
                <a:solidFill>
                  <a:srgbClr val="E60828"/>
                </a:solidFill>
              </a:rPr>
              <a:t>Jak se přesvědčíme, že je ve sklenici vzduch?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2000" b="1" dirty="0" smtClean="0">
              <a:solidFill>
                <a:srgbClr val="E60828"/>
              </a:solidFill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2000" dirty="0" smtClean="0">
              <a:solidFill>
                <a:srgbClr val="E60828"/>
              </a:solidFill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2000" dirty="0" smtClean="0">
              <a:solidFill>
                <a:srgbClr val="E60828"/>
              </a:solidFill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000" dirty="0" smtClean="0">
                <a:solidFill>
                  <a:srgbClr val="E60828"/>
                </a:solidFill>
              </a:rPr>
              <a:t>  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600" dirty="0" smtClean="0">
                <a:solidFill>
                  <a:srgbClr val="E60828"/>
                </a:solidFill>
              </a:rPr>
              <a:t>      Výsledek: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600" dirty="0" smtClean="0">
                <a:solidFill>
                  <a:srgbClr val="E60828"/>
                </a:solidFill>
              </a:rPr>
              <a:t>      Ze sklenice unikají bublinky a stoupají vzhůru.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600" dirty="0" smtClean="0">
                <a:solidFill>
                  <a:srgbClr val="E60828"/>
                </a:solidFill>
              </a:rPr>
              <a:t>      U hladiny praskají.  Voda proniká do sklenice, míček stoupá nahoru, ubrousek se namočí.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800" b="1" dirty="0" smtClean="0">
                <a:solidFill>
                  <a:srgbClr val="E60828"/>
                </a:solidFill>
              </a:rPr>
              <a:t>     Proč?</a:t>
            </a:r>
            <a:endParaRPr lang="cs-CZ" sz="1800" dirty="0" smtClean="0">
              <a:solidFill>
                <a:srgbClr val="E60828"/>
              </a:solidFill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800" b="1" dirty="0" smtClean="0">
                <a:solidFill>
                  <a:srgbClr val="E60828"/>
                </a:solidFill>
              </a:rPr>
              <a:t>     Ve sklenici je vzduch, uniká z ní a stoupá nahoru protože je lehčí než voda.  Na jeho místo proniká voda.</a:t>
            </a:r>
            <a:endParaRPr lang="cs-CZ" sz="1800" dirty="0" smtClean="0">
              <a:solidFill>
                <a:srgbClr val="E60828"/>
              </a:solidFill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800" b="1" dirty="0" smtClean="0">
                <a:solidFill>
                  <a:srgbClr val="E60828"/>
                </a:solidFill>
              </a:rPr>
              <a:t>     ZÁVĚR :</a:t>
            </a:r>
            <a:endParaRPr lang="cs-CZ" sz="1800" dirty="0" smtClean="0">
              <a:solidFill>
                <a:srgbClr val="E60828"/>
              </a:solidFill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1800" b="1" dirty="0" smtClean="0">
                <a:solidFill>
                  <a:srgbClr val="E60828"/>
                </a:solidFill>
              </a:rPr>
              <a:t>     </a:t>
            </a:r>
            <a:r>
              <a:rPr lang="cs-CZ" sz="2000" b="1" dirty="0" smtClean="0">
                <a:solidFill>
                  <a:schemeClr val="tx2"/>
                </a:solidFill>
              </a:rPr>
              <a:t>VZDUCH JE VŠUDE. ZABÍRÁ  JAKÝKOLI  PRÁZDNÝ PROSTOR, I TEN NEJMENŠÍ.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2000" b="1" dirty="0" smtClean="0">
              <a:solidFill>
                <a:schemeClr val="tx2"/>
              </a:solidFill>
            </a:endParaRPr>
          </a:p>
        </p:txBody>
      </p:sp>
      <p:pic>
        <p:nvPicPr>
          <p:cNvPr id="19459" name="Picture 4" descr="image00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12160" y="1989138"/>
            <a:ext cx="2133600" cy="144780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5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45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750"/>
                                        <p:tgtEl>
                                          <p:spTgt spid="1945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5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50"/>
                                        <p:tgtEl>
                                          <p:spTgt spid="1945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/>
          </p:cNvSpPr>
          <p:nvPr>
            <p:ph type="title"/>
          </p:nvPr>
        </p:nvSpPr>
        <p:spPr bwMode="auto">
          <a:xfrm>
            <a:off x="426243" y="476672"/>
            <a:ext cx="8291513" cy="979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6600" b="1" dirty="0" smtClean="0">
                <a:effectLst/>
              </a:rPr>
              <a:t>Tlak vzduchu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>
          <a:ln>
            <a:solidFill>
              <a:srgbClr val="00FFCC"/>
            </a:solidFill>
          </a:ln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b="1" dirty="0" smtClean="0">
                <a:solidFill>
                  <a:schemeClr val="accent2"/>
                </a:solidFill>
              </a:rPr>
              <a:t>Kolik váží vzduch?</a:t>
            </a:r>
          </a:p>
          <a:p>
            <a:pPr eaLnBrk="1" hangingPunct="1">
              <a:buFont typeface="Arial" charset="0"/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Přidaný nebo vypuštěný vzduch má jistou</a:t>
            </a:r>
          </a:p>
          <a:p>
            <a:pPr eaLnBrk="1" hangingPunct="1">
              <a:buFont typeface="Arial" charset="0"/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hmotnost. Je známo, že 1 metr krychlový</a:t>
            </a:r>
          </a:p>
          <a:p>
            <a:pPr eaLnBrk="1" hangingPunct="1">
              <a:buFont typeface="Arial" charset="0"/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vzduchu má hmotnost 1,24 kg.</a:t>
            </a:r>
          </a:p>
          <a:p>
            <a:pPr eaLnBrk="1" hangingPunct="1">
              <a:buFont typeface="Arial" charset="0"/>
              <a:buNone/>
            </a:pPr>
            <a:endParaRPr lang="cs-CZ" sz="2800" b="1" dirty="0" smtClean="0">
              <a:solidFill>
                <a:schemeClr val="tx1"/>
              </a:solidFill>
            </a:endParaRPr>
          </a:p>
        </p:txBody>
      </p:sp>
      <p:pic>
        <p:nvPicPr>
          <p:cNvPr id="20483" name="Picture 4" descr="MC900023352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2" y="3933056"/>
            <a:ext cx="4321175" cy="184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/>
          </p:nvPr>
        </p:nvSpPr>
        <p:spPr bwMode="auto">
          <a:xfrm>
            <a:off x="467544" y="332656"/>
            <a:ext cx="8229600" cy="1123528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6600" b="1" dirty="0" smtClean="0">
                <a:effectLst/>
              </a:rPr>
              <a:t>Tlak vzduchu</a:t>
            </a:r>
          </a:p>
        </p:txBody>
      </p:sp>
      <p:sp>
        <p:nvSpPr>
          <p:cNvPr id="21506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18488" cy="4565650"/>
          </a:xfrm>
          <a:ln>
            <a:solidFill>
              <a:srgbClr val="00FFCC"/>
            </a:solidFill>
          </a:ln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Tlačí vzduch?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chemeClr val="tx1"/>
                </a:solidFill>
              </a:rPr>
              <a:t>Kolem naší Země je vzduchový obal, který se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chemeClr val="tx1"/>
                </a:solidFill>
              </a:rPr>
              <a:t>nazývá atmosféra. Její tloušťka je okolo 1 000 km.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chemeClr val="tx1"/>
                </a:solidFill>
              </a:rPr>
              <a:t>Atmosféra způsobuje tlak na všechny předměty na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chemeClr val="tx1"/>
                </a:solidFill>
              </a:rPr>
              <a:t>Zemi. Ale nikdo to nevnímá. Na dospělého člověka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chemeClr val="tx1"/>
                </a:solidFill>
              </a:rPr>
              <a:t>tlačí asi 15 t vzduchu. I když  nevnímáme tento tlak,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chemeClr val="tx1"/>
                </a:solidFill>
              </a:rPr>
              <a:t>můžeme ho změřit.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chemeClr val="hlink"/>
                </a:solidFill>
              </a:rPr>
              <a:t>VZDUCH TLAČÍ ZE VŠECH STRAN, DOKONCE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chemeClr val="hlink"/>
                </a:solidFill>
              </a:rPr>
              <a:t>I ZESPODU  NAHORU. </a:t>
            </a:r>
          </a:p>
          <a:p>
            <a:pPr eaLnBrk="1" hangingPunct="1">
              <a:buFont typeface="Arial" charset="0"/>
              <a:buNone/>
            </a:pPr>
            <a:endParaRPr lang="cs-CZ" b="1" dirty="0" smtClean="0">
              <a:solidFill>
                <a:schemeClr val="hlink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215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/>
          </p:cNvSpPr>
          <p:nvPr>
            <p:ph type="title"/>
          </p:nvPr>
        </p:nvSpPr>
        <p:spPr bwMode="auto">
          <a:xfrm>
            <a:off x="467544" y="404664"/>
            <a:ext cx="8147050" cy="105092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6600" b="1" dirty="0" smtClean="0">
                <a:effectLst/>
              </a:rPr>
              <a:t>Tlak vzduchu</a:t>
            </a:r>
          </a:p>
        </p:txBody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>
          <a:ln>
            <a:solidFill>
              <a:srgbClr val="00FFCC"/>
            </a:solidFill>
          </a:ln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chemeClr val="tx1"/>
                </a:solidFill>
              </a:rPr>
              <a:t>VZDUCH SE PŘI ZAHŘÍVÁNÍ ROZPÍNÁ A SNAŽÍ SE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chemeClr val="tx1"/>
                </a:solidFill>
              </a:rPr>
              <a:t>ZAUJMOUT VÍCE MÍSTA NEŽ STUDENÝ VZDUCH (zvětšuje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chemeClr val="tx1"/>
                </a:solidFill>
              </a:rPr>
              <a:t>svůj objem).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>
                <a:solidFill>
                  <a:schemeClr val="tx1"/>
                </a:solidFill>
              </a:rPr>
              <a:t>Horký vzduch je lehčí než studený.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22531" name="Picture 4" descr="MP900439282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87624" y="3673115"/>
            <a:ext cx="3055764" cy="2105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5" descr="MC900433902[2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6825" y="3644900"/>
            <a:ext cx="2663825" cy="207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/>
          </p:cNvSpPr>
          <p:nvPr>
            <p:ph type="title"/>
          </p:nvPr>
        </p:nvSpPr>
        <p:spPr bwMode="auto">
          <a:xfrm>
            <a:off x="467544" y="332656"/>
            <a:ext cx="8218488" cy="105092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6600" b="1" dirty="0" smtClean="0">
                <a:effectLst/>
              </a:rPr>
              <a:t>Tlak vzduchu</a:t>
            </a:r>
          </a:p>
        </p:txBody>
      </p:sp>
      <p:sp>
        <p:nvSpPr>
          <p:cNvPr id="23554" name="Rectangle 3"/>
          <p:cNvSpPr>
            <a:spLocks noGrp="1"/>
          </p:cNvSpPr>
          <p:nvPr>
            <p:ph type="body" idx="1"/>
          </p:nvPr>
        </p:nvSpPr>
        <p:spPr>
          <a:ln>
            <a:solidFill>
              <a:srgbClr val="E60828"/>
            </a:solidFill>
          </a:ln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1800" b="1" i="1" dirty="0" smtClean="0">
                <a:solidFill>
                  <a:schemeClr val="tx1"/>
                </a:solidFill>
              </a:rPr>
              <a:t>Písemná práce :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1. Vzduch je všude kolem nás. Je to plyn. Tím víte, že plyn je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     stlačitelný a rozpínavý.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    a) kam se rozpíná vzduch třeba v pneumatice na vašem kole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    b) když zvážíte samotné jedno kolo s pneumatikou prázdnou a 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         s pneumatikou nahuštěnou.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        Které kolo je těžší?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    c) proč je toto nahuštěné kolo těžší?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2. Proč piloti létající ve velkých výškách používají dýchací přístroje?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3. Atmosférický tlak pomáhá při určování…………………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4. Tlak vzduchu měříme……………………………………….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35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35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500"/>
                            </p:stCondLst>
                            <p:childTnLst>
                              <p:par>
                                <p:cTn id="5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355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2"/>
          <p:cNvSpPr txBox="1">
            <a:spLocks noChangeArrowheads="1"/>
          </p:cNvSpPr>
          <p:nvPr/>
        </p:nvSpPr>
        <p:spPr bwMode="auto">
          <a:xfrm>
            <a:off x="1979712" y="2132856"/>
            <a:ext cx="579395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PowerPoint - Zdrojová banka Klipart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2" name="click.wav"/>
          </p:stSnd>
        </p:sndAc>
      </p:transition>
    </mc:Choice>
    <mc:Fallback xmlns="">
      <p:transition spd="slow">
        <p:split orient="vert"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570</TotalTime>
  <Words>235</Words>
  <Application>Microsoft Office PowerPoint</Application>
  <PresentationFormat>Předvádění na obrazovce (4:3)</PresentationFormat>
  <Paragraphs>93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Tento materiál byl vytvořen v rámci projektu operačního programu                   Vzdělávání pro konkurenceschopnost</vt:lpstr>
      <vt:lpstr>Prezentace aplikace PowerPoint</vt:lpstr>
      <vt:lpstr>Tlak vzduchu</vt:lpstr>
      <vt:lpstr>Tlak vzduchu</vt:lpstr>
      <vt:lpstr>Tlak vzduchu</vt:lpstr>
      <vt:lpstr>Tlak vzduchu</vt:lpstr>
      <vt:lpstr>Tlak vzduchu</vt:lpstr>
      <vt:lpstr>Tlak vzduchu</vt:lpstr>
      <vt:lpstr>Tlak vzduchu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zvsi</cp:lastModifiedBy>
  <cp:revision>66</cp:revision>
  <dcterms:created xsi:type="dcterms:W3CDTF">2012-02-05T17:29:41Z</dcterms:created>
  <dcterms:modified xsi:type="dcterms:W3CDTF">2013-10-31T17:04:29Z</dcterms:modified>
</cp:coreProperties>
</file>