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61" r:id="rId3"/>
    <p:sldId id="279" r:id="rId4"/>
    <p:sldId id="280" r:id="rId5"/>
    <p:sldId id="284" r:id="rId6"/>
    <p:sldId id="285" r:id="rId7"/>
    <p:sldId id="282" r:id="rId8"/>
    <p:sldId id="286" r:id="rId9"/>
    <p:sldId id="281" r:id="rId10"/>
    <p:sldId id="27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02C41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766" autoAdjust="0"/>
  </p:normalViewPr>
  <p:slideViewPr>
    <p:cSldViewPr>
      <p:cViewPr>
        <p:scale>
          <a:sx n="80" d="100"/>
          <a:sy n="80" d="100"/>
        </p:scale>
        <p:origin x="-864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79A6F0B-FBBE-4F08-BD7E-B3615D6D438B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4E882F-123D-4764-8107-27BC67DD1D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6091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0AE16E-82C7-4BDB-A9BD-788DF2BA38C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112B3-B98F-4CCD-AE88-78950F83CE08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E2D50-326D-47EC-BA0C-BEC93F9849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5E317-6B84-4C8C-83E3-EE79A77C666E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79E73-2760-46EB-91E7-C874005316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B4D6C-DBD6-4F88-9703-E63C231DD353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FB355-9AEA-4E83-ADD1-A264982F9E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712EF-919B-43FF-9936-EA966F684B2C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22CA3-2DB3-41B9-920E-750C2F7780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7C835-DD8D-4D07-B112-0FA129357345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1E513-33F4-4369-B14A-B65BE3760F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0F900-9903-44E5-A601-FA2E7154699C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13101-EF40-4060-9FB6-248E9B77C1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E875C-80B9-4AC5-A44F-205F5943981F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684B4-0D5D-491B-83D0-90A8C37DE7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F1982-2DAA-4E6A-9DBF-20EC0EFD2EBD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836C7-D661-47A2-A4EF-33979E951B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C08C9-A760-4883-84B7-000AFD692990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CF6E2-CEE9-4D4E-9152-2140FE2A0F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4804A-806E-4A10-9481-6AC6A7359900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65E8B-C6D8-4F9A-8A76-3DE6FE8BE7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FF50C-FEC4-44DB-88B1-7772C1A811EB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11582-1700-4386-94E3-7DB8F03500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B520FF87-5088-4FD7-A28F-687C9C32AA06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39821B4C-22DC-48F5-BF1C-353008744E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slow">
    <p:fade/>
    <p:sndAc>
      <p:stSnd>
        <p:snd r:embed="rId13" name="click.wav"/>
      </p:stSnd>
    </p:sndAc>
  </p:transition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9" Type="http://schemas.openxmlformats.org/officeDocument/2006/relationships/audio" Target="../media/audio1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800" b="1" dirty="0"/>
              <a:t>Tento materiál byl vytvořen v rámci projektu </a:t>
            </a:r>
            <a:r>
              <a:rPr lang="cs-CZ" sz="1800" b="1" dirty="0" smtClean="0"/>
              <a:t>operačního programu                   </a:t>
            </a:r>
            <a:r>
              <a:rPr lang="cs-CZ" sz="1800" b="1" dirty="0"/>
              <a:t>Vzdělávání pro </a:t>
            </a:r>
            <a:r>
              <a:rPr lang="cs-CZ" sz="1800" b="1" dirty="0" smtClean="0"/>
              <a:t>konkurenceschopnost</a:t>
            </a:r>
            <a:endParaRPr lang="cs-CZ" sz="1800" dirty="0"/>
          </a:p>
        </p:txBody>
      </p:sp>
      <p:graphicFrame>
        <p:nvGraphicFramePr>
          <p:cNvPr id="14358" name="Group 22"/>
          <p:cNvGraphicFramePr>
            <a:graphicFrameLocks noGrp="1"/>
          </p:cNvGraphicFramePr>
          <p:nvPr>
            <p:ph idx="1"/>
          </p:nvPr>
        </p:nvGraphicFramePr>
        <p:xfrm>
          <a:off x="468313" y="2276475"/>
          <a:ext cx="8218487" cy="1727200"/>
        </p:xfrm>
        <a:graphic>
          <a:graphicData uri="http://schemas.openxmlformats.org/drawingml/2006/table">
            <a:tbl>
              <a:tblPr/>
              <a:tblGrid>
                <a:gridCol w="2159000"/>
                <a:gridCol w="6059487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</a:rPr>
                        <a:t>Název školy: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</a:rPr>
                        <a:t>Základní škola, Jičín, Soudná 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Autor: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PaedDr. Jan Havlík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Název: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VY_32_INOVACE_02_c_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12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Klid, pohyb, setrvačnost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Sada: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Fyzika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VII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</a:tbl>
          </a:graphicData>
        </a:graphic>
      </p:graphicFrame>
      <p:pic>
        <p:nvPicPr>
          <p:cNvPr id="14355" name="Obrázek 1" descr="logolinkII_bar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090988"/>
            <a:ext cx="831056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6" name="TextovéPole 4"/>
          <p:cNvSpPr txBox="1">
            <a:spLocks noChangeArrowheads="1"/>
          </p:cNvSpPr>
          <p:nvPr/>
        </p:nvSpPr>
        <p:spPr bwMode="auto">
          <a:xfrm>
            <a:off x="1130300" y="6400800"/>
            <a:ext cx="66976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Palatino Linotype" pitchFamily="18" charset="0"/>
              </a:rPr>
              <a:t>Autorem materiálu a všech jeho částí, není-li uvedeno jinak, je PaedDr. Jan Havlík</a:t>
            </a:r>
          </a:p>
        </p:txBody>
      </p:sp>
    </p:spTree>
  </p:cSld>
  <p:clrMapOvr>
    <a:masterClrMapping/>
  </p:clrMapOvr>
  <p:transition spd="slow">
    <p:fade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3"/>
          <p:cNvSpPr txBox="1">
            <a:spLocks noChangeArrowheads="1"/>
          </p:cNvSpPr>
          <p:nvPr/>
        </p:nvSpPr>
        <p:spPr bwMode="auto">
          <a:xfrm>
            <a:off x="1403350" y="908050"/>
            <a:ext cx="375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Palatino Linotype" pitchFamily="18" charset="0"/>
              </a:rPr>
              <a:t>Název:	    </a:t>
            </a:r>
            <a:r>
              <a:rPr lang="cs-CZ"/>
              <a:t>Klid, pohyb, setrvačnost</a:t>
            </a:r>
          </a:p>
        </p:txBody>
      </p:sp>
      <p:sp>
        <p:nvSpPr>
          <p:cNvPr id="16386" name="TextovéPole 4"/>
          <p:cNvSpPr txBox="1">
            <a:spLocks noChangeArrowheads="1"/>
          </p:cNvSpPr>
          <p:nvPr/>
        </p:nvSpPr>
        <p:spPr bwMode="auto">
          <a:xfrm>
            <a:off x="1403350" y="1412875"/>
            <a:ext cx="4233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Palatino Linotype" pitchFamily="18" charset="0"/>
              </a:rPr>
              <a:t>Autor:	    PaedDr. Jan Havlík</a:t>
            </a:r>
          </a:p>
        </p:txBody>
      </p:sp>
      <p:sp>
        <p:nvSpPr>
          <p:cNvPr id="16387" name="TextovéPole 6"/>
          <p:cNvSpPr txBox="1">
            <a:spLocks noChangeArrowheads="1"/>
          </p:cNvSpPr>
          <p:nvPr/>
        </p:nvSpPr>
        <p:spPr bwMode="auto">
          <a:xfrm>
            <a:off x="1403350" y="2133600"/>
            <a:ext cx="755015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/>
              <a:t>Anotace: </a:t>
            </a:r>
          </a:p>
          <a:p>
            <a:r>
              <a:rPr lang="cs-CZ" dirty="0"/>
              <a:t>Prezentace slouží k výkladu učiva o jevech – klidu, pohybu, setrvačnosti, které nás obklopují a se kterými se denně setkáváme.</a:t>
            </a:r>
          </a:p>
          <a:p>
            <a:r>
              <a:rPr lang="cs-CZ" dirty="0"/>
              <a:t>Tato výkladová prezentace je ukončena písemnou prověrkou.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Metodické zhodnocení:</a:t>
            </a:r>
          </a:p>
          <a:p>
            <a:r>
              <a:rPr lang="cs-CZ" dirty="0"/>
              <a:t>Prezentace použita při výkladu jako názorný doplněk. Tato prezentace byla </a:t>
            </a:r>
            <a:r>
              <a:rPr lang="cs-CZ" dirty="0" err="1"/>
              <a:t>odpilotována</a:t>
            </a:r>
            <a:r>
              <a:rPr lang="cs-CZ" dirty="0"/>
              <a:t> dne 2.12.2013 v VII. třídě ZŠ Jičín, Soudná 12.</a:t>
            </a:r>
          </a:p>
          <a:p>
            <a:endParaRPr lang="en-US" dirty="0">
              <a:solidFill>
                <a:srgbClr val="FF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 bwMode="auto">
          <a:xfrm>
            <a:off x="467544" y="548680"/>
            <a:ext cx="8362950" cy="7634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400" dirty="0" smtClean="0">
                <a:effectLst/>
              </a:rPr>
              <a:t>Klid, pohyb, setrvačnost</a:t>
            </a:r>
          </a:p>
        </p:txBody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tx2"/>
                </a:solidFill>
                <a:latin typeface="Arial" charset="0"/>
              </a:rPr>
              <a:t>Pozorujte předměty okolo sebe. Knihy a sešity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tx2"/>
                </a:solidFill>
                <a:latin typeface="Arial" charset="0"/>
              </a:rPr>
              <a:t>na lavici, nábytek ve třídě, domy na ulici,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tx2"/>
                </a:solidFill>
                <a:latin typeface="Arial" charset="0"/>
              </a:rPr>
              <a:t>stromy…..vše je stále na místě.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accent2"/>
                </a:solidFill>
                <a:latin typeface="Arial" charset="0"/>
              </a:rPr>
              <a:t>Nemění polohu vzhledem k okolí – jsou v klidu.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tx2"/>
                </a:solidFill>
                <a:latin typeface="Arial" charset="0"/>
              </a:rPr>
              <a:t>Jedoucí auto, kolo, otáčející se kola vozidel ale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tx2"/>
                </a:solidFill>
                <a:latin typeface="Arial" charset="0"/>
              </a:rPr>
              <a:t>mění polohu vzhledem ke svému okolí.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accent2"/>
                </a:solidFill>
                <a:latin typeface="Arial" charset="0"/>
              </a:rPr>
              <a:t>Zde jsou v pohybu.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Arial" charset="0"/>
              </a:rPr>
              <a:t>Tělesa mohou být v klidu nebo pohybu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Arial" charset="0"/>
              </a:rPr>
              <a:t>vzhledem ke svému okolí.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 bwMode="auto">
          <a:xfrm>
            <a:off x="467544" y="620688"/>
            <a:ext cx="8424862" cy="7634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400" dirty="0" smtClean="0">
                <a:effectLst/>
              </a:rPr>
              <a:t>Klid, pohyb, setrvačnost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Jízdní kolo se špatně otáčí, vrže. Pokud ložisko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potřeme olejem, bude se otáčet lehce. 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Pohybují-li </a:t>
            </a:r>
            <a:r>
              <a:rPr lang="cs-CZ" dirty="0" smtClean="0">
                <a:solidFill>
                  <a:schemeClr val="tx1"/>
                </a:solidFill>
              </a:rPr>
              <a:t>se po sobě dvě plochy, třou se. Tření brání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v pohybu.  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Čím jsou plochy drsnější, tím je tření větší. </a:t>
            </a:r>
          </a:p>
        </p:txBody>
      </p:sp>
      <p:pic>
        <p:nvPicPr>
          <p:cNvPr id="18435" name="Picture 4" descr="MM910001141[1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8546" y="3997245"/>
            <a:ext cx="1958975" cy="196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 descr="MC900340266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421902"/>
            <a:ext cx="10795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 bwMode="auto">
          <a:xfrm>
            <a:off x="467544" y="548680"/>
            <a:ext cx="8291513" cy="7920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400" dirty="0" smtClean="0">
                <a:effectLst/>
              </a:rPr>
              <a:t>Klid, pohyb, setrvačnost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dirty="0" smtClean="0">
                <a:solidFill>
                  <a:schemeClr val="tx1"/>
                </a:solidFill>
              </a:rPr>
              <a:t>Těleso se pohybuje, mění-li svou polohu vzhledem k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dirty="0" smtClean="0">
                <a:solidFill>
                  <a:schemeClr val="tx1"/>
                </a:solidFill>
              </a:rPr>
              <a:t>jinému tělesu.</a:t>
            </a:r>
            <a:endParaRPr lang="cs-CZ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Pokud ve třídě sedíme vedle sebe nehybně na židli,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budeme tvrdit, že jsme všichni v klidu a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nepohybujeme se. Je to ale opravdu tak?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Ale </a:t>
            </a:r>
            <a:r>
              <a:rPr lang="cs-CZ" dirty="0" smtClean="0"/>
              <a:t>pozor! </a:t>
            </a:r>
            <a:r>
              <a:rPr lang="cs-CZ" dirty="0" smtClean="0"/>
              <a:t>Celá naše planeta se neustále pohybuje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vzhledem k vesmíru. I my ve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třídě jsme přes zdánlivý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klid stále v pohybu. 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>
                <a:solidFill>
                  <a:schemeClr val="tx2"/>
                </a:solidFill>
              </a:rPr>
              <a:t>Všechny věci na Zemi se vlastně 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dirty="0" smtClean="0">
                <a:solidFill>
                  <a:schemeClr val="tx2"/>
                </a:solidFill>
              </a:rPr>
              <a:t>pohybují.</a:t>
            </a:r>
          </a:p>
        </p:txBody>
      </p:sp>
      <p:pic>
        <p:nvPicPr>
          <p:cNvPr id="19459" name="Picture 4" descr="MC900286258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4149725"/>
            <a:ext cx="1687512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4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94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94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94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194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94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94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 bwMode="auto">
          <a:xfrm>
            <a:off x="418306" y="548680"/>
            <a:ext cx="8218488" cy="7920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400" dirty="0" smtClean="0">
                <a:effectLst/>
              </a:rPr>
              <a:t>Klid, pohyb, setrvačnost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dirty="0" smtClean="0"/>
              <a:t>Jízdní kolo se rozjede, když začneme šlapat. Když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šlapat přestaneme, kolo po rovině stále po nějakou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dobu pojede. Kolo setrvalo v pohybu. 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Motor uvede do pohybu auto. Řidič motor vypne, ale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auto rovněž po nějakou dobu pojede. I auto setrvalo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v pohybu. </a:t>
            </a:r>
          </a:p>
        </p:txBody>
      </p:sp>
      <p:pic>
        <p:nvPicPr>
          <p:cNvPr id="20483" name="Picture 4" descr="MP90038755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149080"/>
            <a:ext cx="2116137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MC900441736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465512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 bwMode="auto">
          <a:xfrm>
            <a:off x="467544" y="548680"/>
            <a:ext cx="8362950" cy="7920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400" dirty="0" smtClean="0">
                <a:effectLst/>
              </a:rPr>
              <a:t>Klid, pohyb, setrvačnost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dirty="0" smtClean="0"/>
              <a:t>Podobně se chová hozený míč, šíp vystřelený z luku,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oštěp, hozený kámen aj.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Všechna tělesa zůstala po nějakou dobu v pohybu, i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když síla, která je do pohybu uvedla už přestala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působit. Tato vlastnost těles se nazývá setrvačnost.</a:t>
            </a:r>
          </a:p>
          <a:p>
            <a:pPr eaLnBrk="1" hangingPunct="1">
              <a:buFont typeface="Arial" charset="0"/>
              <a:buNone/>
            </a:pPr>
            <a:endParaRPr lang="cs-CZ" dirty="0" smtClean="0"/>
          </a:p>
        </p:txBody>
      </p:sp>
      <p:pic>
        <p:nvPicPr>
          <p:cNvPr id="21507" name="Picture 4" descr="j03014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4221163"/>
            <a:ext cx="1774499" cy="151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7" descr="MP900387536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005264"/>
            <a:ext cx="1478170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8" descr="MC900332852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005263"/>
            <a:ext cx="1611788" cy="1727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6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 bwMode="auto">
          <a:xfrm>
            <a:off x="426243" y="548680"/>
            <a:ext cx="8291513" cy="720626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400" dirty="0" smtClean="0">
                <a:effectLst/>
              </a:rPr>
              <a:t>Klid, pohyb, setrvačnost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solidFill>
            <a:schemeClr val="folHlink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b="1" dirty="0" smtClean="0"/>
              <a:t>                                   </a:t>
            </a:r>
            <a:r>
              <a:rPr lang="cs-CZ" sz="2800" b="1" dirty="0" smtClean="0">
                <a:solidFill>
                  <a:schemeClr val="accent1"/>
                </a:solidFill>
              </a:rPr>
              <a:t>Pohyb tělesa</a:t>
            </a:r>
          </a:p>
          <a:p>
            <a:pPr eaLnBrk="1" hangingPunct="1">
              <a:buFont typeface="Arial" charset="0"/>
              <a:buNone/>
            </a:pPr>
            <a:endParaRPr lang="cs-CZ" sz="2800" b="1" dirty="0" smtClean="0">
              <a:solidFill>
                <a:schemeClr val="accent1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       </a:t>
            </a:r>
            <a:r>
              <a:rPr lang="cs-CZ" dirty="0" smtClean="0">
                <a:solidFill>
                  <a:schemeClr val="tx1"/>
                </a:solidFill>
              </a:rPr>
              <a:t>SLOŽENÝ                 OTÁČIVÝ                  POSUVNÝ</a:t>
            </a:r>
          </a:p>
        </p:txBody>
      </p:sp>
      <p:pic>
        <p:nvPicPr>
          <p:cNvPr id="22531" name="Picture 6" descr="MC900446544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4868863"/>
            <a:ext cx="17732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7" descr="MC900446536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84538"/>
            <a:ext cx="1558925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9" descr="MC900446552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3068638"/>
            <a:ext cx="1787525" cy="171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10" descr="MC900446512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0113" y="3213100"/>
            <a:ext cx="142875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11" descr="MC900446520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25" y="3357563"/>
            <a:ext cx="1795463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2" descr="MC900446508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7400" y="4581525"/>
            <a:ext cx="1784350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  <p:sndAc>
          <p:stSnd>
            <p:snd r:embed="rId9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 bwMode="auto">
          <a:xfrm>
            <a:off x="467544" y="548680"/>
            <a:ext cx="8218488" cy="835496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400" dirty="0" smtClean="0">
                <a:effectLst/>
              </a:rPr>
              <a:t>Klid, pohyb, setrvačnost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solidFill>
            <a:srgbClr val="02C414"/>
          </a:solidFill>
          <a:ln>
            <a:solidFill>
              <a:schemeClr val="tx2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3200" dirty="0" smtClean="0">
                <a:solidFill>
                  <a:schemeClr val="accent2"/>
                </a:solidFill>
              </a:rPr>
              <a:t>Písemná práce </a:t>
            </a:r>
            <a:r>
              <a:rPr lang="cs-CZ" sz="2000" dirty="0" smtClean="0">
                <a:solidFill>
                  <a:schemeClr val="accent2"/>
                </a:solidFill>
              </a:rPr>
              <a:t>: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1. Kdy se těleso pohybuje?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a) když mění polohu samo k sobě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b) když mění polohu vzhledem k jinému tělesu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c) když je v klidu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2. Podívejte se z okna a jmenujte tělesa, která jsou v klidu vzhledem k okolí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>
                <a:solidFill>
                  <a:schemeClr val="tx1"/>
                </a:solidFill>
              </a:rPr>
              <a:t>3. Když hodíte míč, jak se míč chová po skončení vašeho dotyku s ním</a:t>
            </a:r>
            <a:r>
              <a:rPr lang="cs-CZ" dirty="0" smtClean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ovéPole 2"/>
          <p:cNvSpPr txBox="1">
            <a:spLocks noChangeArrowheads="1"/>
          </p:cNvSpPr>
          <p:nvPr/>
        </p:nvSpPr>
        <p:spPr bwMode="auto">
          <a:xfrm>
            <a:off x="1693958" y="2420888"/>
            <a:ext cx="593835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Použité zdroje:</a:t>
            </a:r>
          </a:p>
          <a:p>
            <a:pPr algn="ctr"/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PowerPoint – zdrojová banka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Klipart:</a:t>
            </a:r>
          </a:p>
          <a:p>
            <a:pPr algn="ctr"/>
            <a:r>
              <a:rPr lang="cs-CZ" sz="2400" dirty="0" smtClean="0"/>
              <a:t>www.office.</a:t>
            </a:r>
            <a:r>
              <a:rPr lang="cs-CZ" sz="2400" dirty="0" err="1" smtClean="0"/>
              <a:t>microsoft.com</a:t>
            </a:r>
            <a:endParaRPr lang="cs-CZ" sz="2400" smtClean="0"/>
          </a:p>
          <a:p>
            <a:pPr algn="ctr"/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  <p:sndAc>
          <p:stSnd>
            <p:snd r:embed="rId3" name="click.wav"/>
          </p:stSnd>
        </p:sndAc>
      </p:transition>
    </mc:Choice>
    <mc:Fallback>
      <p:transition spd="slow">
        <p:split orient="vert"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573</TotalTime>
  <Words>454</Words>
  <Application>Microsoft Office PowerPoint</Application>
  <PresentationFormat>Předvádění na obrazovce (4:3)</PresentationFormat>
  <Paragraphs>77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Tento materiál byl vytvořen v rámci projektu operačního programu                   Vzdělávání pro konkurenceschopnost</vt:lpstr>
      <vt:lpstr>Snímek 2</vt:lpstr>
      <vt:lpstr>Klid, pohyb, setrvačnost</vt:lpstr>
      <vt:lpstr>Klid, pohyb, setrvačnost</vt:lpstr>
      <vt:lpstr>Klid, pohyb, setrvačnost</vt:lpstr>
      <vt:lpstr>Klid, pohyb, setrvačnost</vt:lpstr>
      <vt:lpstr>Klid, pohyb, setrvačnost</vt:lpstr>
      <vt:lpstr>Klid, pohyb, setrvačnost</vt:lpstr>
      <vt:lpstr>Klid, pohyb, setrvačnost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Tento materiál byl vytvořen v rámci projektu  Operačního programu Vzdělávání pro konkurenceschopnost.</dc:title>
  <dc:creator>pc 1</dc:creator>
  <cp:lastModifiedBy>Dum</cp:lastModifiedBy>
  <cp:revision>72</cp:revision>
  <dcterms:created xsi:type="dcterms:W3CDTF">2012-02-05T17:29:41Z</dcterms:created>
  <dcterms:modified xsi:type="dcterms:W3CDTF">2014-02-27T12:17:52Z</dcterms:modified>
</cp:coreProperties>
</file>