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7" r:id="rId3"/>
    <p:sldId id="261" r:id="rId4"/>
    <p:sldId id="279" r:id="rId5"/>
    <p:sldId id="280" r:id="rId6"/>
    <p:sldId id="281" r:id="rId7"/>
    <p:sldId id="282" r:id="rId8"/>
    <p:sldId id="283" r:id="rId9"/>
    <p:sldId id="286" r:id="rId10"/>
    <p:sldId id="284" r:id="rId11"/>
    <p:sldId id="285" r:id="rId12"/>
    <p:sldId id="27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66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395" autoAdjust="0"/>
  </p:normalViewPr>
  <p:slideViewPr>
    <p:cSldViewPr>
      <p:cViewPr>
        <p:scale>
          <a:sx n="80" d="100"/>
          <a:sy n="80" d="100"/>
        </p:scale>
        <p:origin x="-864" y="-6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9C0F1D4-5781-41A7-932D-BBE3B0A88A0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4D70FC8-9EFA-4607-AC9D-99C026398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38298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586F80-8AD3-45C9-9C5F-4CA9B8EE42C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2F09C-B015-4712-8344-C0AABD43CD6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20EBF-D1EF-4E9B-A268-BA3E60D31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16391-ADA4-4750-B465-B0BBF7943BC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26CAE-E506-456D-9257-EC1C8E4A6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80CE7-BB62-4834-B9EE-5920575FB96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086F4-FF0F-443E-A62E-9216BADFD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80A46-8CCE-479F-860F-BFDF6B68C38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4FF80-FBA3-48CA-8320-27A78099D7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86B69-56B2-4CB7-99F8-E2C30246DE4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2D56EA-FF78-4E01-99CC-B848BDDE1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588E3-7776-46B1-844C-94917AE3FC2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EC3AA-F55E-4489-BD18-B99295C69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18714-D73B-4F95-BD75-F60687C33C6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A3DC9-32C5-488E-A0E4-31754FEA01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220BC-5DCA-4ED8-BDD0-FCC76D1A159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5F7AE-CE26-49BE-AF18-9EE06E1CA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743CD-C5A9-42DC-BF71-2DAF7BC9E08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1EB25-3BD4-4477-B692-220FF73D1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6CB50-4117-4899-98C0-09594D06033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4E089-C6EF-4D9A-B166-4BE996C22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58F441-3E38-4370-8080-4092BF0E861F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38EAD-F30D-490A-8C12-C357412BA88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A59BCD-A610-49B1-9A1E-13B6BEB8DCBF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CFED34-1F1B-46A1-9CF3-DC2ED224F35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AD8637-92E9-49C0-9D22-15F3CC16CE79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161831-81B7-4E8A-9090-49A084DA41D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0101-052D-43C2-BC1D-D0E4AB987931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EA5707-E3C7-484B-ADB3-9B4DA662D77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C05E70-D665-418E-B756-F568436CB18F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4279BF-72B7-476D-B58F-FC9DB599F2C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AC4417-73CD-4CBC-9467-0940A272DD7B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D482FC-D406-42FF-89E8-275811196D7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5C96D5-A9EB-4E70-94F3-1F3E0A8ABC54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5219D0-644B-416C-A593-FBCD43CEE74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C7EBCA-CEBA-4A26-BEF1-C776D1C65A31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588BB7-EF2F-45D1-8F42-540CC6C1243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658A6-EDFC-4DBE-8318-BE00DCC576C1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0131-54EC-402C-A260-21F23E071BB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F20A6C-F4DB-426B-A0DF-C4C0BCDA8FFF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585ACA-7BA1-47D3-81BC-FC3E7B2B177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637E04-2898-418E-AE87-197B250B74F4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F8D93D-82B4-4A84-89C5-35E5049C463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8D885CD1-5381-40F9-82FD-D18AC0A7C5C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8B23C023-BDF5-4F79-93B1-E70E5D05F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</p:sldLayoutIdLst>
  <p:transition spd="slow">
    <p:fade/>
    <p:sndAc>
      <p:stSnd>
        <p:snd r:embed="rId12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F64DEFF4-6FC1-4A35-B759-ED8A315C6635}" type="datetimeFigureOut">
              <a:rPr lang="cs-CZ"/>
              <a:pPr>
                <a:defRPr/>
              </a:pPr>
              <a:t>27.2.2014</a:t>
            </a:fld>
            <a:endParaRPr lang="cs-CZ" altLang="en-US"/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0C28D4FD-B03F-4289-A4B9-E42C4B21168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229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4711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1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1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1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1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1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1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5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5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5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5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5" cy="75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5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2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5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5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3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4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4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5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4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14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5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slow">
    <p:fade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13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Síla a její měření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25619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0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3041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Síla a její měření</a:t>
            </a:r>
          </a:p>
        </p:txBody>
      </p:sp>
      <p:sp>
        <p:nvSpPr>
          <p:cNvPr id="27650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27651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druzích a účincích sil, které nás obklopují a se kterými se denně setkáváme.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9.12.2013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7354888" cy="796925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Síla a její měření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660033"/>
            </a:solidFill>
          </a:ln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b="1" dirty="0" smtClean="0">
                <a:solidFill>
                  <a:schemeClr val="hlink"/>
                </a:solidFill>
              </a:rPr>
              <a:t>Síla</a:t>
            </a:r>
            <a:r>
              <a:rPr lang="cs-CZ" sz="2600" b="1" dirty="0" smtClean="0">
                <a:solidFill>
                  <a:srgbClr val="660033"/>
                </a:solidFill>
              </a:rPr>
              <a:t> - </a:t>
            </a:r>
            <a:r>
              <a:rPr lang="cs-CZ" dirty="0" smtClean="0">
                <a:solidFill>
                  <a:srgbClr val="660033"/>
                </a:solidFill>
              </a:rPr>
              <a:t>vlastnost, kterou měříme prodloužením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rgbClr val="660033"/>
                </a:solidFill>
              </a:rPr>
              <a:t>         pružiny 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>
                <a:solidFill>
                  <a:srgbClr val="660033"/>
                </a:solidFill>
              </a:rPr>
              <a:t> </a:t>
            </a:r>
            <a:r>
              <a:rPr lang="cs-CZ" dirty="0" smtClean="0">
                <a:solidFill>
                  <a:srgbClr val="660033"/>
                </a:solidFill>
              </a:rPr>
              <a:t>      - veličina charakterizující působení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rgbClr val="660033"/>
                </a:solidFill>
              </a:rPr>
              <a:t>         těles.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chemeClr val="accent2"/>
                </a:solidFill>
              </a:rPr>
              <a:t>Značka F, jednotka N</a:t>
            </a:r>
            <a:r>
              <a:rPr lang="cs-CZ" dirty="0" smtClean="0">
                <a:solidFill>
                  <a:srgbClr val="660033"/>
                </a:solidFill>
              </a:rPr>
              <a:t> (Newton - </a:t>
            </a:r>
            <a:r>
              <a:rPr lang="cs-CZ" dirty="0" err="1" smtClean="0">
                <a:solidFill>
                  <a:srgbClr val="660033"/>
                </a:solidFill>
              </a:rPr>
              <a:t>ňútn</a:t>
            </a:r>
            <a:r>
              <a:rPr lang="cs-CZ" dirty="0" smtClean="0">
                <a:solidFill>
                  <a:srgbClr val="660033"/>
                </a:solidFill>
              </a:rPr>
              <a:t>).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>
              <a:solidFill>
                <a:srgbClr val="660033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rgbClr val="660033"/>
                </a:solidFill>
              </a:rPr>
              <a:t>1N je přibližně velikost síly, kterou působí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rgbClr val="660033"/>
                </a:solidFill>
              </a:rPr>
              <a:t>naše Země na těleso o hmotnosti 100g.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lick.wav"/>
          </p:stSnd>
        </p:sndAc>
      </p:transition>
    </mc:Choice>
    <mc:Fallback>
      <p:transition spd="slow">
        <p:checker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86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7354888" cy="868363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Síla a její měření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147050" cy="4373562"/>
          </a:xfrm>
          <a:ln>
            <a:solidFill>
              <a:srgbClr val="660033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>
                <a:solidFill>
                  <a:srgbClr val="660033"/>
                </a:solidFill>
              </a:rPr>
              <a:t>Druhy sil a jejich účinky.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 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Druhy: </a:t>
            </a:r>
            <a:r>
              <a:rPr lang="cs-CZ" dirty="0" smtClean="0"/>
              <a:t>- magnetická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 - elektrická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 - gravitační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Účinky sil: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- pohybové (změna pohybového stavu)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            - deformační (změna tvaru)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50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7427913" cy="796925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Síla a její měření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2"/>
          </a:solidFill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b="1" dirty="0" smtClean="0"/>
              <a:t>Tady si vyzkoušejte, zda jste již danou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b="1" dirty="0" smtClean="0"/>
              <a:t>problematiku zvládli?</a:t>
            </a:r>
          </a:p>
          <a:p>
            <a:pPr eaLnBrk="1" hangingPunct="1">
              <a:buFont typeface="Wingdings" pitchFamily="2" charset="2"/>
              <a:buNone/>
            </a:pPr>
            <a:endParaRPr lang="cs-CZ" sz="2400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/>
              <a:t>1.</a:t>
            </a:r>
            <a:r>
              <a:rPr lang="cs-CZ" sz="2400" dirty="0" smtClean="0"/>
              <a:t>Sílu značíme  ______.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/>
              <a:t>a) </a:t>
            </a:r>
            <a:r>
              <a:rPr lang="cs-CZ" sz="2400" dirty="0" smtClean="0"/>
              <a:t>S,  </a:t>
            </a:r>
            <a:r>
              <a:rPr lang="cs-CZ" sz="2400" b="1" dirty="0" smtClean="0"/>
              <a:t>b) </a:t>
            </a:r>
            <a:r>
              <a:rPr lang="cs-CZ" sz="2400" dirty="0" smtClean="0"/>
              <a:t>F,  </a:t>
            </a:r>
            <a:r>
              <a:rPr lang="cs-CZ" sz="2400" b="1" dirty="0" smtClean="0"/>
              <a:t>c) </a:t>
            </a:r>
            <a:r>
              <a:rPr lang="cs-CZ" sz="2400" dirty="0" smtClean="0"/>
              <a:t>f,  </a:t>
            </a:r>
            <a:r>
              <a:rPr lang="cs-CZ" sz="2400" b="1" dirty="0" smtClean="0"/>
              <a:t>d) </a:t>
            </a:r>
            <a:r>
              <a:rPr lang="cs-CZ" sz="2400" dirty="0" smtClean="0"/>
              <a:t>s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/>
              <a:t>2.</a:t>
            </a:r>
            <a:r>
              <a:rPr lang="cs-CZ" sz="2400" dirty="0" smtClean="0"/>
              <a:t>Mezi základní typy sil nepatří síla  _________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/>
              <a:t>   </a:t>
            </a:r>
            <a:r>
              <a:rPr lang="cs-CZ" sz="2400" b="1" dirty="0" smtClean="0"/>
              <a:t>a) </a:t>
            </a:r>
            <a:r>
              <a:rPr lang="cs-CZ" sz="2400" dirty="0" smtClean="0"/>
              <a:t>třecí, </a:t>
            </a:r>
            <a:r>
              <a:rPr lang="cs-CZ" sz="2400" b="1" dirty="0" smtClean="0"/>
              <a:t>b) </a:t>
            </a:r>
            <a:r>
              <a:rPr lang="cs-CZ" sz="2400" dirty="0" smtClean="0"/>
              <a:t>elektrická, </a:t>
            </a:r>
            <a:r>
              <a:rPr lang="cs-CZ" sz="2400" b="1" dirty="0" smtClean="0"/>
              <a:t>c) </a:t>
            </a:r>
            <a:r>
              <a:rPr lang="cs-CZ" sz="2400" dirty="0" smtClean="0"/>
              <a:t>gravitační,</a:t>
            </a:r>
            <a:r>
              <a:rPr lang="cs-CZ" sz="2400" b="1" dirty="0" smtClean="0"/>
              <a:t> d) </a:t>
            </a:r>
            <a:r>
              <a:rPr lang="cs-CZ" sz="2400" dirty="0" smtClean="0"/>
              <a:t>magnetická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1" dirty="0" smtClean="0"/>
              <a:t>3.</a:t>
            </a:r>
            <a:r>
              <a:rPr lang="cs-CZ" sz="2400" dirty="0" smtClean="0"/>
              <a:t>Jednotka síly je v ________.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/>
              <a:t>   a) kg,  b) W,  c) N,  d) </a:t>
            </a:r>
            <a:r>
              <a:rPr lang="cs-CZ" sz="2400" dirty="0" err="1" smtClean="0"/>
              <a:t>cal</a:t>
            </a:r>
            <a:endParaRPr lang="cs-CZ" sz="2400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dir="u" pattern="hexago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5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75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307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7499350" cy="941388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Síla a její měření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2"/>
          </a:solidFill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b="1" dirty="0" smtClean="0"/>
              <a:t>4.</a:t>
            </a:r>
            <a:r>
              <a:rPr lang="cs-CZ" dirty="0" smtClean="0"/>
              <a:t>1N je velikost síly, kterou působí Země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na těleso o hmotnosti_____.          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a) 1 kg,  b) 100 g,  c) 100 kg,  d) 1q  </a:t>
            </a:r>
            <a:endParaRPr lang="cs-CZ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b="1" dirty="0" smtClean="0"/>
              <a:t>5.</a:t>
            </a:r>
            <a:r>
              <a:rPr lang="cs-CZ" dirty="0" smtClean="0"/>
              <a:t>Jak se nazývá přístroj, jehož pomocí měříme velikost síly: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a) siloměr,  b) tachometr,  c) váhy,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   d)  tlakoměr</a:t>
            </a:r>
            <a:r>
              <a:rPr lang="cs-CZ" sz="2600" dirty="0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7570788" cy="941388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Síla a její měření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660033"/>
            </a:solidFill>
          </a:ln>
        </p:spPr>
        <p:txBody>
          <a:bodyPr/>
          <a:lstStyle/>
          <a:p>
            <a:pPr eaLnBrk="1" hangingPunct="1"/>
            <a:r>
              <a:rPr lang="cs-CZ" b="1" i="1" dirty="0" smtClean="0"/>
              <a:t>Síla  větru dokáže pracovat: roztočí  mlýnské kolo, přečerpává vodu , ale i bourá domy, láme stromy ……</a:t>
            </a:r>
          </a:p>
          <a:p>
            <a:pPr eaLnBrk="1" hangingPunct="1"/>
            <a:r>
              <a:rPr lang="cs-CZ" b="1" i="1" dirty="0" smtClean="0"/>
              <a:t>Silou natáhneš pružinu, přetrhneš nit, rozdrtíš ořech, vejce, zastavíš  rozjeté kolo, hozený míč aj.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wedg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713"/>
            <a:ext cx="7570788" cy="796925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 Síla a její měření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660033"/>
            </a:solidFill>
          </a:ln>
        </p:spPr>
        <p:txBody>
          <a:bodyPr/>
          <a:lstStyle/>
          <a:p>
            <a:pPr eaLnBrk="1" hangingPunct="1"/>
            <a:r>
              <a:rPr lang="cs-CZ" b="1" i="1" dirty="0" smtClean="0"/>
              <a:t>Když strkáme nepojízdné auto, jde to těžce. Přesto jím pohybujeme dopředu. </a:t>
            </a:r>
            <a:r>
              <a:rPr lang="cs-CZ" b="1" i="1" dirty="0" smtClean="0"/>
              <a:t>Pomůže-li </a:t>
            </a:r>
            <a:r>
              <a:rPr lang="cs-CZ" b="1" i="1" dirty="0" smtClean="0"/>
              <a:t>nám kamarád, jde to lehčeji a rychleji, neboť pohybujeme vozidlem týmž směrem (síla působí  týmž směrem). </a:t>
            </a:r>
          </a:p>
          <a:p>
            <a:pPr eaLnBrk="1" hangingPunct="1"/>
            <a:r>
              <a:rPr lang="cs-CZ" b="1" i="1" dirty="0" smtClean="0"/>
              <a:t>Působí-li </a:t>
            </a:r>
            <a:r>
              <a:rPr lang="cs-CZ" b="1" i="1" dirty="0" smtClean="0"/>
              <a:t>ale kamarád opačným směrem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b="1" i="1" dirty="0" smtClean="0"/>
              <a:t>   (já tlačím vozidlo dopředu, ale kamarád  zlomyslně tlačí opačně), vozidlo zmenšuje rychlost, až se případně i zastaví.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7570788" cy="941388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Síla a její měření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660033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Síla:     - může změnit tvar  tělesa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             - uvést těleso do pohybu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             - pohyb tělesa zpomalit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             - pohyb tělesa zrychlit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             - pohyb tělesa zastavit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Naše Země působí svou gravitací – přitahuje všechna tělesa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v jejím okolí.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Příklad: nezavěšená či nepodepřená tělesa padají k zemi, lidé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dirty="0" smtClean="0"/>
              <a:t>chodí  s nohama na zemi kdekoliv na světě…………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ripple dir="rd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48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48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48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48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7570788" cy="868363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Síla a její měření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2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chemeClr val="tx2"/>
                </a:solidFill>
              </a:rPr>
              <a:t>Písemná práce 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b="1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1. Síla  větru dokáže pracovat. Uveďte </a:t>
            </a:r>
            <a:r>
              <a:rPr lang="cs-CZ" sz="2100" b="1" dirty="0" smtClean="0">
                <a:solidFill>
                  <a:schemeClr val="tx2"/>
                </a:solidFill>
              </a:rPr>
              <a:t>příklad.</a:t>
            </a:r>
            <a:endParaRPr lang="cs-CZ" sz="2100" b="1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2. Když strkáme nepojízdné auto, jde to těžce.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    </a:t>
            </a:r>
            <a:r>
              <a:rPr lang="cs-CZ" sz="2100" b="1" dirty="0" smtClean="0">
                <a:solidFill>
                  <a:schemeClr val="tx2"/>
                </a:solidFill>
              </a:rPr>
              <a:t>Pomůže-li </a:t>
            </a:r>
            <a:r>
              <a:rPr lang="cs-CZ" sz="2100" b="1" dirty="0" smtClean="0">
                <a:solidFill>
                  <a:schemeClr val="tx2"/>
                </a:solidFill>
              </a:rPr>
              <a:t>nám kamarád, jde to lehčeji  nebo je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    to těžší?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3. </a:t>
            </a:r>
            <a:r>
              <a:rPr lang="cs-CZ" sz="2100" b="1" dirty="0" smtClean="0">
                <a:solidFill>
                  <a:schemeClr val="tx2"/>
                </a:solidFill>
              </a:rPr>
              <a:t>Působí-li </a:t>
            </a:r>
            <a:r>
              <a:rPr lang="cs-CZ" sz="2100" b="1" dirty="0" smtClean="0">
                <a:solidFill>
                  <a:schemeClr val="tx2"/>
                </a:solidFill>
              </a:rPr>
              <a:t>ale kamarád opačným směrem, kdy já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    tlačím vozidlo dopředu, ale kamarád tlačí opačně,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    co udělá vozidlo?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4. Naše Země působí svou gravitací. Co všechno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dirty="0" smtClean="0">
                <a:solidFill>
                  <a:schemeClr val="tx2"/>
                </a:solidFill>
              </a:rPr>
              <a:t>     může přitáhnout?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5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58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58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58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ovéPole 2"/>
          <p:cNvSpPr txBox="1">
            <a:spLocks noChangeArrowheads="1"/>
          </p:cNvSpPr>
          <p:nvPr/>
        </p:nvSpPr>
        <p:spPr bwMode="auto">
          <a:xfrm>
            <a:off x="1021453" y="2636911"/>
            <a:ext cx="6948377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banka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r>
              <a:rPr lang="cs-CZ" sz="2800" dirty="0" smtClean="0"/>
              <a:t>www.office.</a:t>
            </a:r>
            <a:r>
              <a:rPr lang="cs-CZ" sz="2800" dirty="0" err="1" smtClean="0"/>
              <a:t>microsoft.com</a:t>
            </a:r>
            <a:endParaRPr lang="cs-CZ" sz="2800" smtClean="0"/>
          </a:p>
          <a:p>
            <a:pPr algn="ctr"/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557</TotalTime>
  <Words>468</Words>
  <Application>Microsoft Office PowerPoint</Application>
  <PresentationFormat>Předvádění na obrazovce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Síť</vt:lpstr>
      <vt:lpstr>Tento materiál byl vytvořen v rámci projektu operačního programu                   Vzdělávání pro konkurenceschopnost</vt:lpstr>
      <vt:lpstr>Snímek 2</vt:lpstr>
      <vt:lpstr>             Síla a její měření</vt:lpstr>
      <vt:lpstr>             Síla a její měření</vt:lpstr>
      <vt:lpstr>             Síla a její měření</vt:lpstr>
      <vt:lpstr>             Síla a její měření</vt:lpstr>
      <vt:lpstr>             Síla a její měření</vt:lpstr>
      <vt:lpstr>              Síla a její měření</vt:lpstr>
      <vt:lpstr>             Síla a její měření</vt:lpstr>
      <vt:lpstr>            Síla a její měření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61</cp:revision>
  <dcterms:created xsi:type="dcterms:W3CDTF">2012-02-05T17:29:41Z</dcterms:created>
  <dcterms:modified xsi:type="dcterms:W3CDTF">2014-02-27T12:15:22Z</dcterms:modified>
</cp:coreProperties>
</file>