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6" r:id="rId2"/>
  </p:sldMasterIdLst>
  <p:notesMasterIdLst>
    <p:notesMasterId r:id="rId12"/>
  </p:notesMasterIdLst>
  <p:sldIdLst>
    <p:sldId id="257" r:id="rId3"/>
    <p:sldId id="261" r:id="rId4"/>
    <p:sldId id="279" r:id="rId5"/>
    <p:sldId id="280" r:id="rId6"/>
    <p:sldId id="284" r:id="rId7"/>
    <p:sldId id="281" r:id="rId8"/>
    <p:sldId id="282" r:id="rId9"/>
    <p:sldId id="283" r:id="rId10"/>
    <p:sldId id="27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99"/>
    <a:srgbClr val="0000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6211" autoAdjust="0"/>
  </p:normalViewPr>
  <p:slideViewPr>
    <p:cSldViewPr>
      <p:cViewPr>
        <p:scale>
          <a:sx n="80" d="100"/>
          <a:sy n="80" d="100"/>
        </p:scale>
        <p:origin x="-864" y="-6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52F7380C-72B7-43E2-A3C1-6E69285E9074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0BA91779-6F67-4501-B37D-7906D072D5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006317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B8B23BD-DD0F-4B29-8A7E-F21B573FC8A8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80D73C-6F27-4BB9-8CCD-96750094FC66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EF3E68-E6F9-4355-898F-DCEB5FE538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EC200-21F8-4B2B-9641-B250E9F5553A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F07E30-7FAF-4C57-AFA8-2719A704BF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C4F43-8049-485E-ACC1-043ABB798C24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4B0076-BBA1-4907-BE24-7F281B14EC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860D85-ADDC-4222-B266-BF90E8AEC6D9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C9CA4D-32AF-445D-80F2-B5017A06BA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FDCA7D-ACE2-4901-9A98-366961A22232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9C24CE-C730-4328-A4E9-36629F59B4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A013A0-300B-4049-A6AB-A09DCF3E11A6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3C4ECD-274E-4192-82D5-0FA7C55E78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FCF7C9-7452-4B2E-B8B4-DC50E2E1E4F6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EF5EB3-6579-4D68-B104-D09B05205F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D18C58-1D3A-4077-B58D-5D92E4F9BFEE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B2BF68-3A94-4E32-A529-19E072A318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09D15D-4566-414A-9A49-D39685B49D2C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58B395-FC4D-4D5A-A080-9DFD1C51DF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05FFC5-3F44-4FBE-9DD8-353EF1BC1190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D20B7C-110A-4939-AC3A-9CF3C93C22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7"/>
          <p:cNvSpPr>
            <a:spLocks noChangeArrowheads="1"/>
          </p:cNvSpPr>
          <p:nvPr/>
        </p:nvSpPr>
        <p:spPr bwMode="auto">
          <a:xfrm>
            <a:off x="609600" y="1219200"/>
            <a:ext cx="7924800" cy="914400"/>
          </a:xfrm>
          <a:custGeom>
            <a:avLst/>
            <a:gdLst/>
            <a:ahLst/>
            <a:cxnLst>
              <a:cxn ang="0">
                <a:pos x="0" y="1000"/>
              </a:cxn>
              <a:cxn ang="0">
                <a:pos x="0" y="0"/>
              </a:cxn>
              <a:cxn ang="0">
                <a:pos x="1000" y="0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25400" cap="flat" cmpd="sng">
            <a:solidFill>
              <a:schemeClr val="accent1"/>
            </a:solidFill>
            <a:prstDash val="solid"/>
            <a:miter lim="800000"/>
            <a:headEnd/>
            <a:tailEnd/>
          </a:ln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Line 8"/>
          <p:cNvSpPr>
            <a:spLocks noChangeShapeType="1"/>
          </p:cNvSpPr>
          <p:nvPr/>
        </p:nvSpPr>
        <p:spPr bwMode="auto">
          <a:xfrm>
            <a:off x="1981200" y="3962400"/>
            <a:ext cx="6511925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32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1524000"/>
            <a:ext cx="7623175" cy="1752600"/>
          </a:xfrm>
        </p:spPr>
        <p:txBody>
          <a:bodyPr/>
          <a:lstStyle>
            <a:lvl1pPr>
              <a:defRPr sz="5000"/>
            </a:lvl1pPr>
          </a:lstStyle>
          <a:p>
            <a:r>
              <a:rPr lang="cs-CZ" altLang="en-US"/>
              <a:t>Klepnutím lze upravit styl předlohy nadpisů.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981200" y="3962400"/>
            <a:ext cx="65532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/>
            </a:lvl1pPr>
          </a:lstStyle>
          <a:p>
            <a:r>
              <a:rPr lang="cs-CZ" altLang="en-US"/>
              <a:t>Klepnutím lze upravit styl předlohy podnadpisů.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0DBD12-F801-4505-9901-30D52463F740}" type="datetimeFigureOut">
              <a:rPr lang="cs-CZ"/>
              <a:pPr>
                <a:defRPr/>
              </a:pPr>
              <a:t>27.2.2014</a:t>
            </a:fld>
            <a:endParaRPr lang="cs-CZ" alt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3638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B97180-22D3-46B7-B1B1-67F641FB9314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A1217D-EDB9-4AA1-A536-067D9AF9AC78}" type="datetimeFigureOut">
              <a:rPr lang="cs-CZ"/>
              <a:pPr>
                <a:defRPr/>
              </a:pPr>
              <a:t>27.2.2014</a:t>
            </a:fld>
            <a:endParaRPr lang="cs-CZ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6ECA2D-2EE8-47F5-A62A-D6900476DBDA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7AB6A6-6A91-42E0-97E6-1E94EE36EC8F}" type="datetimeFigureOut">
              <a:rPr lang="cs-CZ"/>
              <a:pPr>
                <a:defRPr/>
              </a:pPr>
              <a:t>27.2.2014</a:t>
            </a:fld>
            <a:endParaRPr lang="cs-CZ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B39BF4-0FCB-4BA9-B04B-2189CECDA3B4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7EA1C7-CED8-4AD6-B6F3-15DA8585F8AF}" type="datetimeFigureOut">
              <a:rPr lang="cs-CZ"/>
              <a:pPr>
                <a:defRPr/>
              </a:pPr>
              <a:t>27.2.2014</a:t>
            </a:fld>
            <a:endParaRPr lang="cs-CZ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B01579-278F-4E26-8EFD-0B7803636F4B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C77A45-3A0D-4EDC-A83E-F808D2E8037D}" type="datetimeFigureOut">
              <a:rPr lang="cs-CZ"/>
              <a:pPr>
                <a:defRPr/>
              </a:pPr>
              <a:t>27.2.2014</a:t>
            </a:fld>
            <a:endParaRPr lang="cs-CZ" alt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75AE8A-F55B-4AE8-B13B-F70492870595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126815-3787-4B34-BC31-57E564AB55E1}" type="datetimeFigureOut">
              <a:rPr lang="cs-CZ"/>
              <a:pPr>
                <a:defRPr/>
              </a:pPr>
              <a:t>27.2.2014</a:t>
            </a:fld>
            <a:endParaRPr lang="cs-CZ" alt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9B5058-A4F8-4C9F-9601-C270C385E5A0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0D4669-0EE1-4846-944F-316C7A8E1E27}" type="datetimeFigureOut">
              <a:rPr lang="cs-CZ"/>
              <a:pPr>
                <a:defRPr/>
              </a:pPr>
              <a:t>27.2.2014</a:t>
            </a:fld>
            <a:endParaRPr lang="cs-CZ" alt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EC9795-DC15-4E35-8FBD-DF07D71729F2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D534AB-FFE1-4999-98A7-155DE09C7165}" type="datetimeFigureOut">
              <a:rPr lang="cs-CZ"/>
              <a:pPr>
                <a:defRPr/>
              </a:pPr>
              <a:t>27.2.2014</a:t>
            </a:fld>
            <a:endParaRPr lang="cs-CZ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28936C-4CCE-4562-95D0-DCCE9DC9D63F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D4E7B2-E795-4962-B915-BEA7AA626B7B}" type="datetimeFigureOut">
              <a:rPr lang="cs-CZ"/>
              <a:pPr>
                <a:defRPr/>
              </a:pPr>
              <a:t>27.2.2014</a:t>
            </a:fld>
            <a:endParaRPr lang="cs-CZ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DABFB8-BC11-468A-BCDC-71490667A7CB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477F70-711A-44B6-9587-D5E119DC1659}" type="datetimeFigureOut">
              <a:rPr lang="cs-CZ"/>
              <a:pPr>
                <a:defRPr/>
              </a:pPr>
              <a:t>27.2.2014</a:t>
            </a:fld>
            <a:endParaRPr lang="cs-CZ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257770-ABCA-436D-BCC9-BC5467B13787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E86F42-B26B-408F-932A-5E0F53B49A9D}" type="datetimeFigureOut">
              <a:rPr lang="cs-CZ"/>
              <a:pPr>
                <a:defRPr/>
              </a:pPr>
              <a:t>27.2.2014</a:t>
            </a:fld>
            <a:endParaRPr lang="cs-CZ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51DF45-F513-4065-8BD3-228CDF7DC949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audio" Target="../media/audio1.wav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13.xml"/><Relationship Id="rId7" Type="http://schemas.openxmlformats.org/officeDocument/2006/relationships/slideLayout" Target="../slideLayouts/slideLayout17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6" Type="http://schemas.openxmlformats.org/officeDocument/2006/relationships/slideLayout" Target="../slideLayouts/slideLayout16.xml"/><Relationship Id="rId11" Type="http://schemas.openxmlformats.org/officeDocument/2006/relationships/slideLayout" Target="../slideLayouts/slideLayout21.xml"/><Relationship Id="rId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20.xml"/><Relationship Id="rId4" Type="http://schemas.openxmlformats.org/officeDocument/2006/relationships/slideLayout" Target="../slideLayouts/slideLayout14.xml"/><Relationship Id="rId9" Type="http://schemas.openxmlformats.org/officeDocument/2006/relationships/slideLayout" Target="../slideLayouts/slideLayout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6637B98B-2268-4910-82CE-1E81D605CD11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F8E5101F-7E31-4A28-8696-9EA0F4037B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</p:sldLayoutIdLst>
  <p:transition spd="slow">
    <p:fade/>
    <p:sndAc>
      <p:stSnd>
        <p:snd r:embed="rId12" name="click.wav"/>
      </p:stSnd>
    </p:sndAc>
  </p:transition>
  <p:txStyles>
    <p:titleStyle>
      <a:lvl1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 předlohy nadpisů.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</a:p>
        </p:txBody>
      </p:sp>
      <p:sp>
        <p:nvSpPr>
          <p:cNvPr id="522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+mj-lt"/>
              </a:defRPr>
            </a:lvl1pPr>
          </a:lstStyle>
          <a:p>
            <a:pPr>
              <a:defRPr/>
            </a:pPr>
            <a:fld id="{098113E0-1266-4498-8E1C-E6F54BCC9854}" type="datetimeFigureOut">
              <a:rPr lang="cs-CZ"/>
              <a:pPr>
                <a:defRPr/>
              </a:pPr>
              <a:t>27.2.2014</a:t>
            </a:fld>
            <a:endParaRPr lang="cs-CZ" altLang="en-US"/>
          </a:p>
        </p:txBody>
      </p:sp>
      <p:sp>
        <p:nvSpPr>
          <p:cNvPr id="522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+mj-lt"/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22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+mj-lt"/>
              </a:defRPr>
            </a:lvl1pPr>
          </a:lstStyle>
          <a:p>
            <a:pPr>
              <a:defRPr/>
            </a:pPr>
            <a:fld id="{E678367D-9F6B-4F76-B5E7-A5DD7FCEFF42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  <p:sp>
        <p:nvSpPr>
          <p:cNvPr id="52231" name="Freeform 7"/>
          <p:cNvSpPr>
            <a:spLocks noChangeArrowheads="1"/>
          </p:cNvSpPr>
          <p:nvPr/>
        </p:nvSpPr>
        <p:spPr bwMode="auto">
          <a:xfrm>
            <a:off x="381000" y="228600"/>
            <a:ext cx="8229600" cy="609600"/>
          </a:xfrm>
          <a:custGeom>
            <a:avLst/>
            <a:gdLst/>
            <a:ahLst/>
            <a:cxnLst>
              <a:cxn ang="0">
                <a:pos x="0" y="1000"/>
              </a:cxn>
              <a:cxn ang="0">
                <a:pos x="0" y="0"/>
              </a:cxn>
              <a:cxn ang="0">
                <a:pos x="1000" y="0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19050" cap="flat" cmpd="sng">
            <a:solidFill>
              <a:schemeClr val="accent1"/>
            </a:solidFill>
            <a:prstDash val="solid"/>
            <a:miter lim="800000"/>
            <a:headEnd/>
            <a:tailEnd/>
          </a:ln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2232" name="Line 8"/>
          <p:cNvSpPr>
            <a:spLocks noChangeShapeType="1"/>
          </p:cNvSpPr>
          <p:nvPr/>
        </p:nvSpPr>
        <p:spPr bwMode="auto">
          <a:xfrm>
            <a:off x="457200" y="6172200"/>
            <a:ext cx="8229600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697" r:id="rId2"/>
    <p:sldLayoutId id="2147483696" r:id="rId3"/>
    <p:sldLayoutId id="2147483695" r:id="rId4"/>
    <p:sldLayoutId id="2147483694" r:id="rId5"/>
    <p:sldLayoutId id="2147483693" r:id="rId6"/>
    <p:sldLayoutId id="2147483692" r:id="rId7"/>
    <p:sldLayoutId id="2147483691" r:id="rId8"/>
    <p:sldLayoutId id="2147483690" r:id="rId9"/>
    <p:sldLayoutId id="2147483689" r:id="rId10"/>
    <p:sldLayoutId id="2147483688" r:id="rId11"/>
  </p:sldLayoutIdLst>
  <p:transition spd="slow">
    <p:fade/>
    <p:sndAc>
      <p:stSnd>
        <p:snd r:embed="rId13" name="click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69925" indent="-325438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q"/>
        <a:defRPr sz="2600">
          <a:solidFill>
            <a:schemeClr val="tx1"/>
          </a:solidFill>
          <a:latin typeface="+mn-lt"/>
        </a:defRPr>
      </a:lvl2pPr>
      <a:lvl3pPr marL="1022350" indent="-35083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2200">
          <a:solidFill>
            <a:schemeClr val="tx1"/>
          </a:solidFill>
          <a:latin typeface="+mn-lt"/>
        </a:defRPr>
      </a:lvl3pPr>
      <a:lvl4pPr marL="1339850" indent="-31591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q"/>
        <a:defRPr sz="2000">
          <a:solidFill>
            <a:schemeClr val="tx1"/>
          </a:solidFill>
          <a:latin typeface="+mn-lt"/>
        </a:defRPr>
      </a:lvl4pPr>
      <a:lvl5pPr marL="1681163" indent="-339725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1383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5955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0527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5099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Relationship Id="rId6" Type="http://schemas.openxmlformats.org/officeDocument/2006/relationships/audio" Target="../media/audio11.wav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Relationship Id="rId5" Type="http://schemas.openxmlformats.org/officeDocument/2006/relationships/audio" Target="../media/audio11.wav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288" y="404813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800" b="1" dirty="0"/>
              <a:t>Tento materiál byl vytvořen v rámci projektu </a:t>
            </a:r>
            <a:r>
              <a:rPr lang="cs-CZ" sz="1800" b="1" dirty="0" smtClean="0"/>
              <a:t>operačního programu                   </a:t>
            </a:r>
            <a:r>
              <a:rPr lang="cs-CZ" sz="1800" b="1" dirty="0"/>
              <a:t>Vzdělávání pro </a:t>
            </a:r>
            <a:r>
              <a:rPr lang="cs-CZ" sz="1800" b="1" dirty="0" smtClean="0"/>
              <a:t>konkurenceschopnost</a:t>
            </a:r>
            <a:endParaRPr lang="cs-CZ" sz="1800" dirty="0"/>
          </a:p>
        </p:txBody>
      </p:sp>
      <p:graphicFrame>
        <p:nvGraphicFramePr>
          <p:cNvPr id="14358" name="Group 22"/>
          <p:cNvGraphicFramePr>
            <a:graphicFrameLocks noGrp="1"/>
          </p:cNvGraphicFramePr>
          <p:nvPr>
            <p:ph idx="1"/>
          </p:nvPr>
        </p:nvGraphicFramePr>
        <p:xfrm>
          <a:off x="468313" y="2276475"/>
          <a:ext cx="8218487" cy="1727200"/>
        </p:xfrm>
        <a:graphic>
          <a:graphicData uri="http://schemas.openxmlformats.org/drawingml/2006/table">
            <a:tbl>
              <a:tblPr/>
              <a:tblGrid>
                <a:gridCol w="2159000"/>
                <a:gridCol w="6059487"/>
              </a:tblGrid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Palatino Linotype" pitchFamily="18" charset="0"/>
                        </a:rPr>
                        <a:t>Název školy: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Palatino Linotype" pitchFamily="18" charset="0"/>
                        </a:rPr>
                        <a:t>Základní škola, Jičín, Soudná 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Autor: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PaedDr. Jan Havlík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Název: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VY_32_INOVACE_02_c_1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5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_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Práce a výkon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Sada: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Fyzika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VII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</a:tbl>
          </a:graphicData>
        </a:graphic>
      </p:graphicFrame>
      <p:pic>
        <p:nvPicPr>
          <p:cNvPr id="25619" name="Obrázek 1" descr="logolinkII_bar.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188" y="4090988"/>
            <a:ext cx="8310562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20" name="TextovéPole 4"/>
          <p:cNvSpPr txBox="1">
            <a:spLocks noChangeArrowheads="1"/>
          </p:cNvSpPr>
          <p:nvPr/>
        </p:nvSpPr>
        <p:spPr bwMode="auto">
          <a:xfrm>
            <a:off x="1130300" y="6400800"/>
            <a:ext cx="66976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Palatino Linotype" pitchFamily="18" charset="0"/>
              </a:rPr>
              <a:t>Autorem materiálu a všech jeho částí, není-li uvedeno jinak, je PaedDr. Jan Havlík</a:t>
            </a:r>
          </a:p>
        </p:txBody>
      </p:sp>
    </p:spTree>
  </p:cSld>
  <p:clrMapOvr>
    <a:masterClrMapping/>
  </p:clrMapOvr>
  <p:transition spd="slow">
    <p:fade/>
    <p:sndAc>
      <p:stSnd>
        <p:snd r:embed="rId3" name="click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extovéPole 3"/>
          <p:cNvSpPr txBox="1">
            <a:spLocks noChangeArrowheads="1"/>
          </p:cNvSpPr>
          <p:nvPr/>
        </p:nvSpPr>
        <p:spPr bwMode="auto">
          <a:xfrm>
            <a:off x="1403350" y="908050"/>
            <a:ext cx="27749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Palatino Linotype" pitchFamily="18" charset="0"/>
              </a:rPr>
              <a:t>Název:	    </a:t>
            </a:r>
            <a:r>
              <a:rPr lang="cs-CZ"/>
              <a:t>Práce a výkon</a:t>
            </a:r>
          </a:p>
        </p:txBody>
      </p:sp>
      <p:sp>
        <p:nvSpPr>
          <p:cNvPr id="27650" name="TextovéPole 4"/>
          <p:cNvSpPr txBox="1">
            <a:spLocks noChangeArrowheads="1"/>
          </p:cNvSpPr>
          <p:nvPr/>
        </p:nvSpPr>
        <p:spPr bwMode="auto">
          <a:xfrm>
            <a:off x="1403350" y="1412875"/>
            <a:ext cx="42338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Palatino Linotype" pitchFamily="18" charset="0"/>
              </a:rPr>
              <a:t>Autor:	    PaedDr. Jan Havlík</a:t>
            </a:r>
          </a:p>
        </p:txBody>
      </p:sp>
      <p:sp>
        <p:nvSpPr>
          <p:cNvPr id="27651" name="TextovéPole 6"/>
          <p:cNvSpPr txBox="1">
            <a:spLocks noChangeArrowheads="1"/>
          </p:cNvSpPr>
          <p:nvPr/>
        </p:nvSpPr>
        <p:spPr bwMode="auto">
          <a:xfrm>
            <a:off x="1403350" y="2133600"/>
            <a:ext cx="7550150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/>
              <a:t>Anotace: </a:t>
            </a:r>
          </a:p>
          <a:p>
            <a:r>
              <a:rPr lang="cs-CZ" dirty="0"/>
              <a:t>Prezentace slouží k výkladu učiva o fyzikálním jevu – práci a výkonu, které nás obklopují a se kterými se denně setkáváme.</a:t>
            </a:r>
          </a:p>
          <a:p>
            <a:r>
              <a:rPr lang="cs-CZ" dirty="0"/>
              <a:t>Tato výkladová prezentace je ukončena písemnou prověrkou.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Metodické zhodnocení:</a:t>
            </a:r>
          </a:p>
          <a:p>
            <a:r>
              <a:rPr lang="cs-CZ" dirty="0"/>
              <a:t>Prezentace použita při výkladu jako názorný doplněk. Tato prezentace byla </a:t>
            </a:r>
            <a:r>
              <a:rPr lang="cs-CZ" dirty="0" err="1"/>
              <a:t>odpilotována</a:t>
            </a:r>
            <a:r>
              <a:rPr lang="cs-CZ" dirty="0"/>
              <a:t> dne 6.1.2014 v VII. třídě ZŠ Jičín, Soudná 12.</a:t>
            </a:r>
          </a:p>
          <a:p>
            <a:endParaRPr lang="en-US" dirty="0">
              <a:solidFill>
                <a:srgbClr val="FF0000"/>
              </a:solidFill>
              <a:latin typeface="Palatino Linotype" pitchFamily="18" charset="0"/>
            </a:endParaRPr>
          </a:p>
        </p:txBody>
      </p:sp>
    </p:spTree>
  </p:cSld>
  <p:clrMapOvr>
    <a:masterClrMapping/>
  </p:clrMapOvr>
  <p:transition spd="slow">
    <p:fad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404664"/>
            <a:ext cx="8229600" cy="990947"/>
          </a:xfrm>
        </p:spPr>
        <p:txBody>
          <a:bodyPr/>
          <a:lstStyle/>
          <a:p>
            <a:pPr eaLnBrk="1" hangingPunct="1"/>
            <a:r>
              <a:rPr lang="cs-CZ" dirty="0" smtClean="0"/>
              <a:t>                    Práce a výkon</a:t>
            </a:r>
          </a:p>
        </p:txBody>
      </p:sp>
      <p:sp>
        <p:nvSpPr>
          <p:cNvPr id="28674" name="Rectangle 3"/>
          <p:cNvSpPr>
            <a:spLocks noGrp="1" noChangeArrowheads="1"/>
          </p:cNvSpPr>
          <p:nvPr>
            <p:ph type="body" idx="1"/>
          </p:nvPr>
        </p:nvSpPr>
        <p:spPr>
          <a:ln>
            <a:solidFill>
              <a:schemeClr val="hlink"/>
            </a:solidFill>
          </a:ln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b="1" dirty="0" smtClean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b="1" dirty="0" smtClean="0">
                <a:solidFill>
                  <a:schemeClr val="hlink"/>
                </a:solidFill>
              </a:rPr>
              <a:t>   Práce</a:t>
            </a:r>
            <a:r>
              <a:rPr lang="cs-CZ" b="1" dirty="0" smtClean="0"/>
              <a:t> </a:t>
            </a:r>
            <a:r>
              <a:rPr lang="cs-CZ" dirty="0" smtClean="0"/>
              <a:t>je konána, působí-li na těleso</a:t>
            </a:r>
            <a:r>
              <a:rPr lang="cs-CZ" b="1" dirty="0" smtClean="0"/>
              <a:t> nějaká síla  </a:t>
            </a:r>
            <a:r>
              <a:rPr lang="cs-CZ" dirty="0" smtClean="0"/>
              <a:t>a těleso je z určitého místa na místo jiné </a:t>
            </a:r>
            <a:r>
              <a:rPr lang="cs-CZ" b="1" dirty="0" smtClean="0"/>
              <a:t>přemisťováno.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b="1" dirty="0" smtClean="0"/>
              <a:t>   Velikost práce </a:t>
            </a:r>
            <a:r>
              <a:rPr lang="cs-CZ" dirty="0" smtClean="0"/>
              <a:t>závisí na</a:t>
            </a:r>
            <a:r>
              <a:rPr lang="cs-CZ" b="1" dirty="0" smtClean="0"/>
              <a:t>: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b="1" dirty="0" smtClean="0"/>
              <a:t>   </a:t>
            </a:r>
            <a:r>
              <a:rPr lang="cs-CZ" b="1" dirty="0" smtClean="0">
                <a:solidFill>
                  <a:srgbClr val="0000CC"/>
                </a:solidFill>
              </a:rPr>
              <a:t>síle</a:t>
            </a:r>
            <a:r>
              <a:rPr lang="cs-CZ" b="1" dirty="0" smtClean="0"/>
              <a:t> </a:t>
            </a:r>
            <a:r>
              <a:rPr lang="cs-CZ" dirty="0" smtClean="0"/>
              <a:t>- čím větší síla, tím je konána větší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dirty="0" smtClean="0"/>
              <a:t>   práce 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b="1" dirty="0" smtClean="0"/>
              <a:t>   </a:t>
            </a:r>
            <a:r>
              <a:rPr lang="cs-CZ" b="1" dirty="0" smtClean="0">
                <a:solidFill>
                  <a:srgbClr val="0000CC"/>
                </a:solidFill>
              </a:rPr>
              <a:t>dráze</a:t>
            </a:r>
            <a:r>
              <a:rPr lang="cs-CZ" b="1" dirty="0" smtClean="0"/>
              <a:t> </a:t>
            </a:r>
            <a:r>
              <a:rPr lang="cs-CZ" dirty="0" smtClean="0"/>
              <a:t>- čím větší dráha, tím větší práce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dirty="0" smtClean="0"/>
              <a:t>   Značení </a:t>
            </a:r>
            <a:r>
              <a:rPr lang="cs-CZ" b="1" dirty="0" smtClean="0"/>
              <a:t>W,</a:t>
            </a:r>
            <a:r>
              <a:rPr lang="cs-CZ" dirty="0" smtClean="0"/>
              <a:t> jednotka </a:t>
            </a:r>
            <a:r>
              <a:rPr lang="cs-CZ" b="1" dirty="0" smtClean="0"/>
              <a:t>J (Joule)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86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50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86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750"/>
                                        <p:tgtEl>
                                          <p:spTgt spid="2867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750" fill="hold"/>
                                        <p:tgtEl>
                                          <p:spTgt spid="2867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750" fill="hold"/>
                                        <p:tgtEl>
                                          <p:spTgt spid="2867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476672"/>
            <a:ext cx="8229600" cy="864096"/>
          </a:xfrm>
        </p:spPr>
        <p:txBody>
          <a:bodyPr/>
          <a:lstStyle/>
          <a:p>
            <a:pPr eaLnBrk="1" hangingPunct="1"/>
            <a:r>
              <a:rPr lang="cs-CZ" dirty="0" smtClean="0"/>
              <a:t>                    Práce a výkon</a:t>
            </a:r>
          </a:p>
        </p:txBody>
      </p:sp>
      <p:sp>
        <p:nvSpPr>
          <p:cNvPr id="29698" name="Rectangle 3"/>
          <p:cNvSpPr>
            <a:spLocks noGrp="1" noChangeArrowheads="1"/>
          </p:cNvSpPr>
          <p:nvPr>
            <p:ph type="body" idx="1"/>
          </p:nvPr>
        </p:nvSpPr>
        <p:spPr>
          <a:ln>
            <a:solidFill>
              <a:schemeClr val="hlink"/>
            </a:solidFill>
          </a:ln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dirty="0" smtClean="0"/>
              <a:t>   </a:t>
            </a:r>
            <a:r>
              <a:rPr lang="cs-CZ" dirty="0" smtClean="0">
                <a:solidFill>
                  <a:schemeClr val="tx2"/>
                </a:solidFill>
              </a:rPr>
              <a:t>Příklad konání práce :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dirty="0" smtClean="0"/>
              <a:t>   Jeřáb zvedá náklad, přenášíme knihy, vzpěrač zdvihá činku, zedník veze maltu nebo cihly, odnášíme odpadkový koš apod.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dirty="0" smtClean="0"/>
              <a:t>   </a:t>
            </a:r>
          </a:p>
        </p:txBody>
      </p:sp>
      <p:pic>
        <p:nvPicPr>
          <p:cNvPr id="29699" name="Picture 4" descr="MC900241785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4168793"/>
            <a:ext cx="1554163" cy="180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0" name="Picture 5" descr="MC900056260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3789040"/>
            <a:ext cx="1744662" cy="134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1" name="Picture 6" descr="MC900441289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80112" y="3318494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d"/>
        <p:sndAc>
          <p:stSnd>
            <p:snd r:embed="rId6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96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9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96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97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97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97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404664"/>
            <a:ext cx="8229600" cy="918939"/>
          </a:xfrm>
        </p:spPr>
        <p:txBody>
          <a:bodyPr/>
          <a:lstStyle/>
          <a:p>
            <a:r>
              <a:rPr lang="cs-CZ" dirty="0" smtClean="0"/>
              <a:t>                    Práce a výkon</a:t>
            </a:r>
          </a:p>
        </p:txBody>
      </p:sp>
      <p:sp>
        <p:nvSpPr>
          <p:cNvPr id="30722" name="Rectangle 3"/>
          <p:cNvSpPr>
            <a:spLocks noGrp="1" noChangeArrowheads="1"/>
          </p:cNvSpPr>
          <p:nvPr>
            <p:ph type="body" idx="1"/>
          </p:nvPr>
        </p:nvSpPr>
        <p:spPr>
          <a:ln>
            <a:solidFill>
              <a:schemeClr val="hlink"/>
            </a:solidFill>
          </a:ln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dirty="0" smtClean="0"/>
              <a:t>    </a:t>
            </a:r>
            <a:r>
              <a:rPr lang="cs-CZ" dirty="0" smtClean="0">
                <a:solidFill>
                  <a:schemeClr val="tx2"/>
                </a:solidFill>
              </a:rPr>
              <a:t>Příklad, kdy není konána práce : 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dirty="0" smtClean="0"/>
              <a:t>    Stojíme a držíme v ruce tašku – není dráha,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dirty="0" smtClean="0"/>
              <a:t>    kulička se kutálí po stole - pohyb bez 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dirty="0" smtClean="0"/>
              <a:t>    působící síly – setrvačnost…</a:t>
            </a:r>
          </a:p>
        </p:txBody>
      </p:sp>
      <p:pic>
        <p:nvPicPr>
          <p:cNvPr id="30723" name="Picture 4" descr="MC900396994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3919674"/>
            <a:ext cx="1392238" cy="1871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4" name="Picture 6" descr="MP900448518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3933825"/>
            <a:ext cx="2036762" cy="1865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u"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07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07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07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7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7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07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"/>
                            </p:stCondLst>
                            <p:childTnLst>
                              <p:par>
                                <p:cTn id="3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229600" cy="1012974"/>
          </a:xfrm>
        </p:spPr>
        <p:txBody>
          <a:bodyPr/>
          <a:lstStyle/>
          <a:p>
            <a:pPr eaLnBrk="1" hangingPunct="1"/>
            <a:r>
              <a:rPr lang="cs-CZ" dirty="0" smtClean="0"/>
              <a:t>                    Práce a výkon</a:t>
            </a:r>
          </a:p>
        </p:txBody>
      </p:sp>
      <p:sp>
        <p:nvSpPr>
          <p:cNvPr id="31746" name="Rectangle 3"/>
          <p:cNvSpPr>
            <a:spLocks noGrp="1" noChangeArrowheads="1"/>
          </p:cNvSpPr>
          <p:nvPr>
            <p:ph type="body" idx="1"/>
          </p:nvPr>
        </p:nvSpPr>
        <p:spPr>
          <a:ln>
            <a:solidFill>
              <a:schemeClr val="hlink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0000CC"/>
                </a:solidFill>
              </a:rPr>
              <a:t>Výkon</a:t>
            </a:r>
            <a:r>
              <a:rPr lang="cs-CZ" b="1" dirty="0" smtClean="0"/>
              <a:t> </a:t>
            </a:r>
            <a:r>
              <a:rPr lang="cs-CZ" dirty="0" smtClean="0"/>
              <a:t>je veličina </a:t>
            </a:r>
            <a:r>
              <a:rPr lang="cs-CZ" dirty="0" smtClean="0"/>
              <a:t>charakterizující, </a:t>
            </a:r>
            <a:r>
              <a:rPr lang="cs-CZ" dirty="0" smtClean="0"/>
              <a:t>jak rychle byla práce vykonána (nakladač složil za hodinu 50 tun uhlí, dělník jen 5 tun). Jde tedy o práci vykonanou za jednotku času.</a:t>
            </a:r>
          </a:p>
          <a:p>
            <a:pPr>
              <a:buFont typeface="Wingdings" pitchFamily="2" charset="2"/>
              <a:buNone/>
            </a:pPr>
            <a:r>
              <a:rPr lang="cs-CZ" dirty="0" smtClean="0"/>
              <a:t>   Závisí na </a:t>
            </a:r>
            <a:r>
              <a:rPr lang="cs-CZ" b="1" dirty="0" smtClean="0"/>
              <a:t>:</a:t>
            </a:r>
          </a:p>
          <a:p>
            <a:pPr>
              <a:buFont typeface="Wingdings" pitchFamily="2" charset="2"/>
              <a:buNone/>
            </a:pPr>
            <a:r>
              <a:rPr lang="cs-CZ" b="1" dirty="0" smtClean="0"/>
              <a:t>   </a:t>
            </a:r>
            <a:r>
              <a:rPr lang="cs-CZ" b="1" dirty="0" smtClean="0">
                <a:solidFill>
                  <a:schemeClr val="accent1"/>
                </a:solidFill>
              </a:rPr>
              <a:t>práci </a:t>
            </a:r>
            <a:r>
              <a:rPr lang="cs-CZ" dirty="0" smtClean="0"/>
              <a:t>– přímo úměrně </a:t>
            </a:r>
            <a:r>
              <a:rPr lang="cs-CZ" dirty="0" smtClean="0"/>
              <a:t>(čím větší práce, tím větší výkon) </a:t>
            </a:r>
          </a:p>
          <a:p>
            <a:pPr>
              <a:buFont typeface="Wingdings" pitchFamily="2" charset="2"/>
              <a:buNone/>
            </a:pPr>
            <a:r>
              <a:rPr lang="cs-CZ" dirty="0" smtClean="0"/>
              <a:t>   </a:t>
            </a:r>
            <a:r>
              <a:rPr lang="cs-CZ" b="1" dirty="0" smtClean="0">
                <a:solidFill>
                  <a:schemeClr val="accent1"/>
                </a:solidFill>
              </a:rPr>
              <a:t>čase</a:t>
            </a:r>
            <a:r>
              <a:rPr lang="cs-CZ" b="1" dirty="0" smtClean="0"/>
              <a:t> </a:t>
            </a:r>
            <a:r>
              <a:rPr lang="cs-CZ" dirty="0" smtClean="0"/>
              <a:t>– nepřímo úměrně </a:t>
            </a:r>
            <a:r>
              <a:rPr lang="cs-CZ" dirty="0" smtClean="0"/>
              <a:t>(čím větší doba, tím menší výkon)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17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50"/>
                                        <p:tgtEl>
                                          <p:spTgt spid="317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17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17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229600" cy="1012974"/>
          </a:xfrm>
        </p:spPr>
        <p:txBody>
          <a:bodyPr/>
          <a:lstStyle/>
          <a:p>
            <a:pPr eaLnBrk="1" hangingPunct="1"/>
            <a:r>
              <a:rPr lang="cs-CZ" dirty="0" smtClean="0"/>
              <a:t>                    Práce a výkon</a:t>
            </a:r>
          </a:p>
        </p:txBody>
      </p:sp>
      <p:sp>
        <p:nvSpPr>
          <p:cNvPr id="3277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99FF99"/>
          </a:solidFill>
          <a:ln>
            <a:solidFill>
              <a:srgbClr val="0000CC"/>
            </a:solidFill>
          </a:ln>
        </p:spPr>
        <p:txBody>
          <a:bodyPr/>
          <a:lstStyle/>
          <a:p>
            <a:pPr marL="571500" indent="-571500" eaLnBrk="1" hangingPunct="1">
              <a:buFont typeface="Wingdings" pitchFamily="2" charset="2"/>
              <a:buNone/>
            </a:pPr>
            <a:r>
              <a:rPr lang="cs-CZ" sz="3200" dirty="0" smtClean="0"/>
              <a:t>Písemná práce :</a:t>
            </a:r>
          </a:p>
          <a:p>
            <a:pPr marL="571500" indent="-571500" eaLnBrk="1" hangingPunct="1">
              <a:buFont typeface="Wingdings" pitchFamily="2" charset="2"/>
              <a:buNone/>
            </a:pPr>
            <a:r>
              <a:rPr lang="cs-CZ" sz="2400" dirty="0" smtClean="0"/>
              <a:t>1.   Může voda konat práci?  a)Ano    b)Ne</a:t>
            </a:r>
          </a:p>
          <a:p>
            <a:pPr marL="571500" indent="-571500" eaLnBrk="1" hangingPunct="1">
              <a:buFont typeface="Wingdings" pitchFamily="2" charset="2"/>
              <a:buNone/>
            </a:pPr>
            <a:r>
              <a:rPr lang="cs-CZ" sz="2400" dirty="0" smtClean="0"/>
              <a:t>      Pokud Ano, jak?</a:t>
            </a:r>
          </a:p>
          <a:p>
            <a:pPr marL="571500" indent="-571500" eaLnBrk="1" hangingPunct="1">
              <a:buFont typeface="Wingdings" pitchFamily="2" charset="2"/>
              <a:buNone/>
            </a:pPr>
            <a:r>
              <a:rPr lang="cs-CZ" sz="2400" dirty="0" smtClean="0"/>
              <a:t>2.   Může vítr konat práci?     a)Ano    b)Ne</a:t>
            </a:r>
          </a:p>
          <a:p>
            <a:pPr marL="571500" indent="-571500" eaLnBrk="1" hangingPunct="1">
              <a:buFont typeface="Wingdings" pitchFamily="2" charset="2"/>
              <a:buNone/>
            </a:pPr>
            <a:r>
              <a:rPr lang="cs-CZ" sz="2400" dirty="0" smtClean="0"/>
              <a:t>      Pokud Ano, jak?</a:t>
            </a:r>
          </a:p>
          <a:p>
            <a:pPr marL="571500" indent="-571500" eaLnBrk="1" hangingPunct="1">
              <a:buFont typeface="Wingdings" pitchFamily="2" charset="2"/>
              <a:buNone/>
            </a:pPr>
            <a:r>
              <a:rPr lang="cs-CZ" sz="2400" dirty="0" smtClean="0"/>
              <a:t>3.   Proud vody roztáčí mlýnské kolo. Koná  </a:t>
            </a:r>
          </a:p>
          <a:p>
            <a:pPr marL="571500" indent="-571500" eaLnBrk="1" hangingPunct="1">
              <a:buFont typeface="Wingdings" pitchFamily="2" charset="2"/>
              <a:buNone/>
            </a:pPr>
            <a:r>
              <a:rPr lang="cs-CZ" sz="2400" dirty="0" smtClean="0"/>
              <a:t>      práci?   a)Ano      b)Ne</a:t>
            </a:r>
          </a:p>
          <a:p>
            <a:pPr marL="571500" indent="-571500" eaLnBrk="1" hangingPunct="1">
              <a:buFont typeface="Wingdings" pitchFamily="2" charset="2"/>
              <a:buNone/>
            </a:pPr>
            <a:r>
              <a:rPr lang="cs-CZ" sz="2400" dirty="0" smtClean="0"/>
              <a:t>4.   Vítr roztáčí lopatky čerpadla. Koná práci?</a:t>
            </a:r>
          </a:p>
          <a:p>
            <a:pPr marL="571500" indent="-571500" eaLnBrk="1" hangingPunct="1">
              <a:buFont typeface="Wingdings" pitchFamily="2" charset="2"/>
              <a:buNone/>
            </a:pPr>
            <a:r>
              <a:rPr lang="cs-CZ" sz="2400" dirty="0" smtClean="0"/>
              <a:t>       a)Ano      b)Ne</a:t>
            </a:r>
          </a:p>
          <a:p>
            <a:pPr marL="571500" indent="-571500" eaLnBrk="1" hangingPunct="1">
              <a:buFont typeface="Wingdings" pitchFamily="2" charset="2"/>
              <a:buNone/>
            </a:pPr>
            <a:endParaRPr lang="cs-CZ" sz="2400" dirty="0" smtClean="0"/>
          </a:p>
          <a:p>
            <a:pPr marL="571500" indent="-571500" eaLnBrk="1" hangingPunct="1">
              <a:buFont typeface="Wingdings" pitchFamily="2" charset="2"/>
              <a:buNone/>
            </a:pPr>
            <a:endParaRPr lang="cs-CZ" dirty="0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27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2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2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2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27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27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27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27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27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27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500"/>
                            </p:stCondLst>
                            <p:childTnLst>
                              <p:par>
                                <p:cTn id="4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27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327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6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404664"/>
            <a:ext cx="8229600" cy="1067817"/>
          </a:xfrm>
        </p:spPr>
        <p:txBody>
          <a:bodyPr/>
          <a:lstStyle/>
          <a:p>
            <a:pPr eaLnBrk="1" hangingPunct="1"/>
            <a:r>
              <a:rPr lang="cs-CZ" dirty="0" smtClean="0"/>
              <a:t>                    Práce a výkon</a:t>
            </a:r>
          </a:p>
        </p:txBody>
      </p:sp>
      <p:sp>
        <p:nvSpPr>
          <p:cNvPr id="3379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556792"/>
            <a:ext cx="8229600" cy="4530725"/>
          </a:xfrm>
          <a:solidFill>
            <a:srgbClr val="99FF99"/>
          </a:solidFill>
          <a:ln>
            <a:solidFill>
              <a:srgbClr val="0000CC"/>
            </a:solidFill>
          </a:ln>
        </p:spPr>
        <p:txBody>
          <a:bodyPr/>
          <a:lstStyle/>
          <a:p>
            <a:pPr marL="571500" indent="-571500" eaLnBrk="1" hangingPunct="1">
              <a:buFont typeface="Wingdings" pitchFamily="2" charset="2"/>
              <a:buNone/>
            </a:pPr>
            <a:r>
              <a:rPr lang="cs-CZ" sz="2400" dirty="0" smtClean="0"/>
              <a:t>5.   Dělník naloží vůz písku za hodinu.  </a:t>
            </a:r>
          </a:p>
          <a:p>
            <a:pPr marL="571500" indent="-571500" eaLnBrk="1" hangingPunct="1">
              <a:buFont typeface="Wingdings" pitchFamily="2" charset="2"/>
              <a:buNone/>
            </a:pPr>
            <a:r>
              <a:rPr lang="cs-CZ" sz="2400" dirty="0" smtClean="0"/>
              <a:t>      Nakladač naloží vůz za 10 minut.</a:t>
            </a:r>
          </a:p>
          <a:p>
            <a:pPr marL="571500" indent="-571500" eaLnBrk="1" hangingPunct="1">
              <a:buFont typeface="Wingdings" pitchFamily="2" charset="2"/>
              <a:buNone/>
            </a:pPr>
            <a:r>
              <a:rPr lang="cs-CZ" sz="2400" dirty="0" smtClean="0"/>
              <a:t>      Větší práci vykonal:   </a:t>
            </a:r>
          </a:p>
          <a:p>
            <a:pPr marL="571500" indent="-571500" eaLnBrk="1" hangingPunct="1">
              <a:buFont typeface="Wingdings" pitchFamily="2" charset="2"/>
              <a:buNone/>
            </a:pPr>
            <a:r>
              <a:rPr lang="cs-CZ" sz="2400" dirty="0" smtClean="0"/>
              <a:t>      a)dělník       b)nakladač       c) oba stejně</a:t>
            </a:r>
          </a:p>
          <a:p>
            <a:pPr marL="571500" indent="-571500" eaLnBrk="1" hangingPunct="1">
              <a:buFont typeface="Wingdings" pitchFamily="2" charset="2"/>
              <a:buNone/>
            </a:pPr>
            <a:r>
              <a:rPr lang="cs-CZ" sz="2400" dirty="0" smtClean="0"/>
              <a:t>6.   S větším výkonem pracoval:</a:t>
            </a:r>
          </a:p>
          <a:p>
            <a:pPr marL="571500" indent="-571500" eaLnBrk="1" hangingPunct="1">
              <a:buFont typeface="Wingdings" pitchFamily="2" charset="2"/>
              <a:buNone/>
            </a:pPr>
            <a:r>
              <a:rPr lang="cs-CZ" sz="2400" dirty="0" smtClean="0"/>
              <a:t>      a)dělník       b)nakladač       c)oba stejně</a:t>
            </a:r>
          </a:p>
          <a:p>
            <a:pPr marL="571500" indent="-571500" eaLnBrk="1" hangingPunct="1">
              <a:buFont typeface="Wingdings" pitchFamily="2" charset="2"/>
              <a:buNone/>
            </a:pPr>
            <a:r>
              <a:rPr lang="cs-CZ" dirty="0" smtClean="0"/>
              <a:t>       </a:t>
            </a:r>
          </a:p>
          <a:p>
            <a:pPr marL="571500" indent="-571500" eaLnBrk="1" hangingPunct="1">
              <a:buFont typeface="Wingdings" pitchFamily="2" charset="2"/>
              <a:buNone/>
            </a:pPr>
            <a:endParaRPr lang="cs-CZ" dirty="0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37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37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37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37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37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37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37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TextovéPole 2"/>
          <p:cNvSpPr txBox="1">
            <a:spLocks noChangeArrowheads="1"/>
          </p:cNvSpPr>
          <p:nvPr/>
        </p:nvSpPr>
        <p:spPr bwMode="auto">
          <a:xfrm>
            <a:off x="1567450" y="2353452"/>
            <a:ext cx="6042423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Použité zdroje:</a:t>
            </a:r>
          </a:p>
          <a:p>
            <a:pPr algn="ctr"/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ctr"/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PowerPoint - Zdrojová banka </a:t>
            </a:r>
            <a:r>
              <a:rPr lang="cs-CZ" sz="2400" smtClean="0">
                <a:latin typeface="Verdana" pitchFamily="34" charset="0"/>
                <a:ea typeface="Verdana" pitchFamily="34" charset="0"/>
                <a:cs typeface="Verdana" pitchFamily="34" charset="0"/>
              </a:rPr>
              <a:t>Klipart –</a:t>
            </a:r>
          </a:p>
          <a:p>
            <a:pPr algn="ctr"/>
            <a:r>
              <a:rPr lang="cs-CZ" sz="2400" smtClean="0"/>
              <a:t>www.office.</a:t>
            </a:r>
            <a:r>
              <a:rPr lang="cs-CZ" sz="2400" dirty="0" err="1" smtClean="0"/>
              <a:t>microsoft.com</a:t>
            </a:r>
            <a:endParaRPr lang="cs-CZ" sz="2400" dirty="0" smtClean="0"/>
          </a:p>
          <a:p>
            <a:pPr algn="ctr"/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  <p:sndAc>
          <p:stSnd>
            <p:snd r:embed="rId3" name="click.wav"/>
          </p:stSnd>
        </p:sndAc>
      </p:transition>
    </mc:Choice>
    <mc:Fallback>
      <p:transition spd="slow">
        <p:split orient="vert"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48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48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48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48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48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48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48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48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48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48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48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48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Hrany">
  <a:themeElements>
    <a:clrScheme name="Hrany 7">
      <a:dk1>
        <a:srgbClr val="000000"/>
      </a:dk1>
      <a:lt1>
        <a:srgbClr val="FFFFFF"/>
      </a:lt1>
      <a:dk2>
        <a:srgbClr val="006633"/>
      </a:dk2>
      <a:lt2>
        <a:srgbClr val="5F5F5F"/>
      </a:lt2>
      <a:accent1>
        <a:srgbClr val="CC9900"/>
      </a:accent1>
      <a:accent2>
        <a:srgbClr val="3B812F"/>
      </a:accent2>
      <a:accent3>
        <a:srgbClr val="FFFFFF"/>
      </a:accent3>
      <a:accent4>
        <a:srgbClr val="000000"/>
      </a:accent4>
      <a:accent5>
        <a:srgbClr val="E2CAAA"/>
      </a:accent5>
      <a:accent6>
        <a:srgbClr val="35742A"/>
      </a:accent6>
      <a:hlink>
        <a:srgbClr val="996600"/>
      </a:hlink>
      <a:folHlink>
        <a:srgbClr val="AFBF39"/>
      </a:folHlink>
    </a:clrScheme>
    <a:fontScheme name="Hrany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Hrany 1">
        <a:dk1>
          <a:srgbClr val="333333"/>
        </a:dk1>
        <a:lt1>
          <a:srgbClr val="FFFFFF"/>
        </a:lt1>
        <a:dk2>
          <a:srgbClr val="820000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C1AAAA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rany 2">
        <a:dk1>
          <a:srgbClr val="333333"/>
        </a:dk1>
        <a:lt1>
          <a:srgbClr val="CCCCFF"/>
        </a:lt1>
        <a:dk2>
          <a:srgbClr val="0B0506"/>
        </a:dk2>
        <a:lt2>
          <a:srgbClr val="FFFFFF"/>
        </a:lt2>
        <a:accent1>
          <a:srgbClr val="3366CC"/>
        </a:accent1>
        <a:accent2>
          <a:srgbClr val="3333CC"/>
        </a:accent2>
        <a:accent3>
          <a:srgbClr val="AAAAAA"/>
        </a:accent3>
        <a:accent4>
          <a:srgbClr val="AEAEDA"/>
        </a:accent4>
        <a:accent5>
          <a:srgbClr val="ADB8E2"/>
        </a:accent5>
        <a:accent6>
          <a:srgbClr val="2D2DB9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rany 3">
        <a:dk1>
          <a:srgbClr val="333333"/>
        </a:dk1>
        <a:lt1>
          <a:srgbClr val="FFFFFF"/>
        </a:lt1>
        <a:dk2>
          <a:srgbClr val="221013"/>
        </a:dk2>
        <a:lt2>
          <a:srgbClr val="FFFFFF"/>
        </a:lt2>
        <a:accent1>
          <a:srgbClr val="CC3300"/>
        </a:accent1>
        <a:accent2>
          <a:srgbClr val="CC9900"/>
        </a:accent2>
        <a:accent3>
          <a:srgbClr val="ABAAAA"/>
        </a:accent3>
        <a:accent4>
          <a:srgbClr val="DADADA"/>
        </a:accent4>
        <a:accent5>
          <a:srgbClr val="E2ADAA"/>
        </a:accent5>
        <a:accent6>
          <a:srgbClr val="B98A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rany 4">
        <a:dk1>
          <a:srgbClr val="11054B"/>
        </a:dk1>
        <a:lt1>
          <a:srgbClr val="FFFFFF"/>
        </a:lt1>
        <a:dk2>
          <a:srgbClr val="0000CC"/>
        </a:dk2>
        <a:lt2>
          <a:srgbClr val="FFFFFF"/>
        </a:lt2>
        <a:accent1>
          <a:srgbClr val="FF6600"/>
        </a:accent1>
        <a:accent2>
          <a:srgbClr val="FF3300"/>
        </a:accent2>
        <a:accent3>
          <a:srgbClr val="AAAAE2"/>
        </a:accent3>
        <a:accent4>
          <a:srgbClr val="DADADA"/>
        </a:accent4>
        <a:accent5>
          <a:srgbClr val="FFB8AA"/>
        </a:accent5>
        <a:accent6>
          <a:srgbClr val="E72D00"/>
        </a:accent6>
        <a:hlink>
          <a:srgbClr val="CC9900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rany 5">
        <a:dk1>
          <a:srgbClr val="9B8D65"/>
        </a:dk1>
        <a:lt1>
          <a:srgbClr val="F8F8F8"/>
        </a:lt1>
        <a:dk2>
          <a:srgbClr val="002600"/>
        </a:dk2>
        <a:lt2>
          <a:srgbClr val="FAFACC"/>
        </a:lt2>
        <a:accent1>
          <a:srgbClr val="CC9933"/>
        </a:accent1>
        <a:accent2>
          <a:srgbClr val="8F9967"/>
        </a:accent2>
        <a:accent3>
          <a:srgbClr val="AAACAA"/>
        </a:accent3>
        <a:accent4>
          <a:srgbClr val="D4D4D4"/>
        </a:accent4>
        <a:accent5>
          <a:srgbClr val="E2CAAD"/>
        </a:accent5>
        <a:accent6>
          <a:srgbClr val="818A5D"/>
        </a:accent6>
        <a:hlink>
          <a:srgbClr val="336600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rany 6">
        <a:dk1>
          <a:srgbClr val="333333"/>
        </a:dk1>
        <a:lt1>
          <a:srgbClr val="FFFFFF"/>
        </a:lt1>
        <a:dk2>
          <a:srgbClr val="006699"/>
        </a:dk2>
        <a:lt2>
          <a:srgbClr val="FFFFFF"/>
        </a:lt2>
        <a:accent1>
          <a:srgbClr val="CC9900"/>
        </a:accent1>
        <a:accent2>
          <a:srgbClr val="FF9900"/>
        </a:accent2>
        <a:accent3>
          <a:srgbClr val="AAB8CA"/>
        </a:accent3>
        <a:accent4>
          <a:srgbClr val="DADADA"/>
        </a:accent4>
        <a:accent5>
          <a:srgbClr val="E2CAAA"/>
        </a:accent5>
        <a:accent6>
          <a:srgbClr val="E78A00"/>
        </a:accent6>
        <a:hlink>
          <a:srgbClr val="FFCC00"/>
        </a:hlink>
        <a:folHlink>
          <a:srgbClr val="706F3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rany 7">
        <a:dk1>
          <a:srgbClr val="000000"/>
        </a:dk1>
        <a:lt1>
          <a:srgbClr val="FFFFFF"/>
        </a:lt1>
        <a:dk2>
          <a:srgbClr val="006633"/>
        </a:dk2>
        <a:lt2>
          <a:srgbClr val="5F5F5F"/>
        </a:lt2>
        <a:accent1>
          <a:srgbClr val="CC9900"/>
        </a:accent1>
        <a:accent2>
          <a:srgbClr val="3B812F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35742A"/>
        </a:accent6>
        <a:hlink>
          <a:srgbClr val="996600"/>
        </a:hlink>
        <a:folHlink>
          <a:srgbClr val="AFBF3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Hrany 8">
        <a:dk1>
          <a:srgbClr val="000000"/>
        </a:dk1>
        <a:lt1>
          <a:srgbClr val="FFFFFF"/>
        </a:lt1>
        <a:dk2>
          <a:srgbClr val="CC0000"/>
        </a:dk2>
        <a:lt2>
          <a:srgbClr val="666699"/>
        </a:lt2>
        <a:accent1>
          <a:srgbClr val="808080"/>
        </a:accent1>
        <a:accent2>
          <a:srgbClr val="999933"/>
        </a:accent2>
        <a:accent3>
          <a:srgbClr val="FFFFFF"/>
        </a:accent3>
        <a:accent4>
          <a:srgbClr val="000000"/>
        </a:accent4>
        <a:accent5>
          <a:srgbClr val="C0C0C0"/>
        </a:accent5>
        <a:accent6>
          <a:srgbClr val="8A8A2D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Hrany 9">
        <a:dk1>
          <a:srgbClr val="000000"/>
        </a:dk1>
        <a:lt1>
          <a:srgbClr val="FFFFFF"/>
        </a:lt1>
        <a:dk2>
          <a:srgbClr val="003399"/>
        </a:dk2>
        <a:lt2>
          <a:srgbClr val="666699"/>
        </a:lt2>
        <a:accent1>
          <a:srgbClr val="009999"/>
        </a:accent1>
        <a:accent2>
          <a:srgbClr val="4C6D4E"/>
        </a:accent2>
        <a:accent3>
          <a:srgbClr val="FFFFFF"/>
        </a:accent3>
        <a:accent4>
          <a:srgbClr val="000000"/>
        </a:accent4>
        <a:accent5>
          <a:srgbClr val="AACACA"/>
        </a:accent5>
        <a:accent6>
          <a:srgbClr val="446246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608</TotalTime>
  <Words>281</Words>
  <Application>Microsoft Office PowerPoint</Application>
  <PresentationFormat>Předvádění na obrazovce (4:3)</PresentationFormat>
  <Paragraphs>65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Exekutivní</vt:lpstr>
      <vt:lpstr>Hrany</vt:lpstr>
      <vt:lpstr>Tento materiál byl vytvořen v rámci projektu operačního programu                   Vzdělávání pro konkurenceschopnost</vt:lpstr>
      <vt:lpstr>Snímek 2</vt:lpstr>
      <vt:lpstr>                    Práce a výkon</vt:lpstr>
      <vt:lpstr>                    Práce a výkon</vt:lpstr>
      <vt:lpstr>                    Práce a výkon</vt:lpstr>
      <vt:lpstr>                    Práce a výkon</vt:lpstr>
      <vt:lpstr>                    Práce a výkon</vt:lpstr>
      <vt:lpstr>                    Práce a výkon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Tento materiál byl vytvořen v rámci projektu  Operačního programu Vzdělávání pro konkurenceschopnost.</dc:title>
  <dc:creator>pc 1</dc:creator>
  <cp:lastModifiedBy>Dum</cp:lastModifiedBy>
  <cp:revision>65</cp:revision>
  <dcterms:created xsi:type="dcterms:W3CDTF">2012-02-05T17:29:41Z</dcterms:created>
  <dcterms:modified xsi:type="dcterms:W3CDTF">2014-02-27T12:10:28Z</dcterms:modified>
</cp:coreProperties>
</file>