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notesMasterIdLst>
    <p:notesMasterId r:id="rId12"/>
  </p:notesMasterIdLst>
  <p:sldIdLst>
    <p:sldId id="257" r:id="rId2"/>
    <p:sldId id="261" r:id="rId3"/>
    <p:sldId id="279" r:id="rId4"/>
    <p:sldId id="280" r:id="rId5"/>
    <p:sldId id="281" r:id="rId6"/>
    <p:sldId id="283" r:id="rId7"/>
    <p:sldId id="284" r:id="rId8"/>
    <p:sldId id="285" r:id="rId9"/>
    <p:sldId id="286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66"/>
    <a:srgbClr val="FF3399"/>
    <a:srgbClr val="1E08BE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7" autoAdjust="0"/>
    <p:restoredTop sz="97368" autoAdjust="0"/>
  </p:normalViewPr>
  <p:slideViewPr>
    <p:cSldViewPr>
      <p:cViewPr>
        <p:scale>
          <a:sx n="80" d="100"/>
          <a:sy n="80" d="100"/>
        </p:scale>
        <p:origin x="-5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EECE6B3-1659-4682-9876-932EF51E2E1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87AED09-2BC7-40AA-85B1-06A7B7114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7342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0C032D-AD41-42A7-B433-7BCDC7FD82A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D7170-8D2E-4AA4-BBC0-1E873E9E2D7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7D740-B5BF-4281-BE0B-1CF164641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148E-E432-480F-A522-F9034BE6F6AF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DBB32-AEE6-493C-BE21-4B9EE082A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C6784-D8B6-41C9-9B94-62FF80A95385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8FA21-FA47-49E9-A3C2-D6D6601F0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4A911-71F6-40CA-941C-DB048D22C2BA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52F41-F078-4223-BA09-2B6442A42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7D4D7-C78E-4F81-A174-CDC5BD6B81D5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D2D4E-2D26-4C82-A3F6-855AC5FA0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DAF01-F999-4BA4-BCBF-35BA3CAD7263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2BC92-04A1-4BB6-BCD2-048C6158A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F3099-42C5-466E-8DCA-2221AB608C41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B63C-D10B-4C32-8458-74527B69F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C73A0-33F1-4497-B4A1-DC4FD2BB2EE7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8EAD5-2E49-43FB-A09C-D8D672CDF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1F873-8E92-4470-892F-B98C7A4C6A1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E3D58-33D5-47C0-9155-04D38C21FD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D9A02-17B3-4282-AEC2-FA9F92C4A093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9CE75-B74A-4F68-A2F8-38549E004C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0"/>
            <a:ext cx="2057400" cy="61261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0"/>
            <a:ext cx="6019800" cy="61261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428C7-DA08-4B7B-BF2C-F0809639C16A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EC58C-3C23-4D30-8041-A9BE68E20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AD95C7D-DA1A-4021-8EC1-585E5353BFF7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41E5A6B-0401-4450-B51D-CC226E229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  <p:sldLayoutId id="2147483672" r:id="rId3"/>
    <p:sldLayoutId id="2147483671" r:id="rId4"/>
    <p:sldLayoutId id="2147483670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rgbClr val="7F7F7F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>
          <a:solidFill>
            <a:srgbClr val="7F7F7F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>
          <a:solidFill>
            <a:srgbClr val="7F7F7F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>
          <a:solidFill>
            <a:srgbClr val="7F7F7F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6/Polea-simple-movil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2/Polispasto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288" y="404813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kern="1200" dirty="0"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</a:rPr>
              <a:t>Tento materiál byl vytvořen v rámci projektu operačního programu                   Vzdělávání pro konkurenceschopnost</a:t>
            </a:r>
            <a:endParaRPr lang="cs-CZ" sz="1800" kern="1200" dirty="0"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</a:endParaRPr>
          </a:p>
        </p:txBody>
      </p:sp>
      <p:graphicFrame>
        <p:nvGraphicFramePr>
          <p:cNvPr id="14360" name="Group 24"/>
          <p:cNvGraphicFramePr>
            <a:graphicFrameLocks noGrp="1"/>
          </p:cNvGraphicFramePr>
          <p:nvPr>
            <p:ph idx="4294967295"/>
          </p:nvPr>
        </p:nvGraphicFramePr>
        <p:xfrm>
          <a:off x="468313" y="2278063"/>
          <a:ext cx="8218487" cy="254635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955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Jednoduché stroje – páka, kladka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4090988"/>
            <a:ext cx="8453437" cy="221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4730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Jednoduché stroje – páka, kladka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 </a:t>
            </a:r>
          </a:p>
          <a:p>
            <a:r>
              <a:rPr lang="cs-CZ"/>
              <a:t>Prezentace slouží k výkladu učiva o jednoduchých strojích – páka, kladka, které nás obklopují a se kterými se denně setkáváme.</a:t>
            </a:r>
          </a:p>
          <a:p>
            <a:r>
              <a:rPr lang="cs-CZ"/>
              <a:t>Tato výkladová prezentace je ukončena písemnou prověrkou.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Metodické zhodnocení:</a:t>
            </a:r>
          </a:p>
          <a:p>
            <a:r>
              <a:rPr lang="cs-CZ"/>
              <a:t>Prezentace použita při výkladu jako názorný doplněk. Tato prezentace byla odpilotována dne 13.1.2014 v VII. třídě ZŠ Jičín, Soudná 12.</a:t>
            </a:r>
          </a:p>
          <a:p>
            <a:endParaRPr lang="en-US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18488" cy="909637"/>
          </a:xfrm>
        </p:spPr>
        <p:txBody>
          <a:bodyPr/>
          <a:lstStyle/>
          <a:p>
            <a:pPr eaLnBrk="1" hangingPunct="1"/>
            <a:r>
              <a:rPr lang="cs-CZ" sz="4100" b="1" i="1" dirty="0" smtClean="0"/>
              <a:t>Jednoduché stroje</a:t>
            </a:r>
            <a:endParaRPr lang="cs-CZ" sz="4000" b="1" i="1" dirty="0" smtClean="0"/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FFFF66"/>
            </a:solidFill>
          </a:ln>
        </p:spPr>
        <p:txBody>
          <a:bodyPr/>
          <a:lstStyle/>
          <a:p>
            <a:pPr eaLnBrk="1" hangingPunct="1"/>
            <a:r>
              <a:rPr lang="cs-CZ" sz="3200" b="1" i="1" dirty="0" smtClean="0">
                <a:solidFill>
                  <a:schemeClr val="tx1"/>
                </a:solidFill>
              </a:rPr>
              <a:t>V různých oblastech života společnosti pomáhají lidem stroje. Práci jim </a:t>
            </a:r>
            <a:r>
              <a:rPr lang="cs-CZ" sz="3200" b="1" i="1" dirty="0" smtClean="0">
                <a:solidFill>
                  <a:schemeClr val="tx2"/>
                </a:solidFill>
              </a:rPr>
              <a:t>neodstraní</a:t>
            </a:r>
            <a:r>
              <a:rPr lang="cs-CZ" sz="3200" b="1" i="1" dirty="0" smtClean="0">
                <a:solidFill>
                  <a:schemeClr val="tx1"/>
                </a:solidFill>
              </a:rPr>
              <a:t>, ale </a:t>
            </a:r>
            <a:r>
              <a:rPr lang="cs-CZ" sz="3200" b="1" i="1" dirty="0" smtClean="0">
                <a:solidFill>
                  <a:schemeClr val="tx2"/>
                </a:solidFill>
              </a:rPr>
              <a:t>usnadní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</a:p>
          <a:p>
            <a:pPr eaLnBrk="1" hangingPunct="1"/>
            <a:r>
              <a:rPr lang="cs-CZ" sz="3200" b="1" i="1" dirty="0" smtClean="0">
                <a:solidFill>
                  <a:schemeClr val="tx1"/>
                </a:solidFill>
              </a:rPr>
              <a:t>Všechny stroje se skládají z jednodušších součástí, které se nazývají jednoduché stroje.</a:t>
            </a:r>
          </a:p>
          <a:p>
            <a:pPr eaLnBrk="1" hangingPunct="1">
              <a:buFont typeface="Arial" charset="0"/>
              <a:buNone/>
            </a:pPr>
            <a:r>
              <a:rPr lang="cs-CZ" sz="3200" b="1" i="1" dirty="0" smtClean="0">
                <a:solidFill>
                  <a:schemeClr val="tx1"/>
                </a:solidFill>
              </a:rPr>
              <a:t>   Příklad: páky, kladky, kola, šrouby……</a:t>
            </a:r>
          </a:p>
          <a:p>
            <a:pPr eaLnBrk="1" hangingPunct="1">
              <a:buFont typeface="Arial" charset="0"/>
              <a:buNone/>
            </a:pPr>
            <a:endParaRPr lang="cs-CZ" sz="3200" b="1" i="1" dirty="0" smtClean="0"/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8488" cy="1050925"/>
          </a:xfrm>
        </p:spPr>
        <p:txBody>
          <a:bodyPr/>
          <a:lstStyle/>
          <a:p>
            <a:pPr eaLnBrk="1" hangingPunct="1"/>
            <a:r>
              <a:rPr lang="cs-CZ" sz="4400" b="1" i="1" dirty="0" smtClean="0"/>
              <a:t> Páka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FFFF66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i="1" dirty="0" smtClean="0"/>
              <a:t>    </a:t>
            </a:r>
            <a:r>
              <a:rPr lang="cs-CZ" b="1" i="1" dirty="0" smtClean="0">
                <a:solidFill>
                  <a:srgbClr val="1E08BE"/>
                </a:solidFill>
              </a:rPr>
              <a:t>Páka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smtClean="0"/>
              <a:t>– je jednoduchý stroj ke zvedání těžkých břemen. Jde o pevnou dřevěnou nebo kovovou tyč v jednom bodě podepřenou.</a:t>
            </a:r>
          </a:p>
          <a:p>
            <a:pPr eaLnBrk="1" hangingPunct="1"/>
            <a:r>
              <a:rPr lang="cs-CZ" b="1" i="1" dirty="0" smtClean="0"/>
              <a:t>Podpěra dělí páku na dvě části – ramena.</a:t>
            </a:r>
          </a:p>
          <a:p>
            <a:pPr eaLnBrk="1" hangingPunct="1"/>
            <a:r>
              <a:rPr lang="cs-CZ" b="1" i="1" dirty="0" smtClean="0"/>
              <a:t>Ramena jsou </a:t>
            </a:r>
            <a:r>
              <a:rPr lang="cs-CZ" b="1" i="1" dirty="0" smtClean="0">
                <a:solidFill>
                  <a:srgbClr val="1E08BE"/>
                </a:solidFill>
              </a:rPr>
              <a:t>stejně dlouhá</a:t>
            </a:r>
            <a:r>
              <a:rPr lang="cs-CZ" b="1" i="1" dirty="0" smtClean="0"/>
              <a:t> – </a:t>
            </a:r>
            <a:r>
              <a:rPr lang="cs-CZ" b="1" i="1" dirty="0" err="1" smtClean="0"/>
              <a:t>dvoumiskové</a:t>
            </a:r>
            <a:r>
              <a:rPr lang="cs-CZ" b="1" i="1" dirty="0" smtClean="0"/>
              <a:t> váhy, houpačka z prkna……, nebo </a:t>
            </a:r>
            <a:r>
              <a:rPr lang="cs-CZ" b="1" i="1" dirty="0" smtClean="0">
                <a:solidFill>
                  <a:srgbClr val="1E08BE"/>
                </a:solidFill>
              </a:rPr>
              <a:t>různě dlouhá</a:t>
            </a:r>
            <a:r>
              <a:rPr lang="cs-CZ" b="1" i="1" dirty="0" smtClean="0"/>
              <a:t> – páka u pumpy, lžíce bagrů……..</a:t>
            </a:r>
          </a:p>
          <a:p>
            <a:pPr eaLnBrk="1" hangingPunct="1"/>
            <a:r>
              <a:rPr lang="cs-CZ" b="1" i="1" dirty="0" smtClean="0">
                <a:solidFill>
                  <a:schemeClr val="accent2"/>
                </a:solidFill>
              </a:rPr>
              <a:t>Upravené páky jsou i: kladivo, kleště, nůžky, otvírač lahví, řezačka na papír, louskáček na ořechy…….</a:t>
            </a:r>
          </a:p>
          <a:p>
            <a:pPr eaLnBrk="1" hangingPunct="1"/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8488" cy="1195387"/>
          </a:xfrm>
        </p:spPr>
        <p:txBody>
          <a:bodyPr/>
          <a:lstStyle/>
          <a:p>
            <a:pPr eaLnBrk="1" hangingPunct="1"/>
            <a:r>
              <a:rPr lang="cs-CZ" sz="4400" b="1" i="1" dirty="0" smtClean="0"/>
              <a:t>Páka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FFFF66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</a:rPr>
              <a:t>Schéma páky.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solidFill>
                <a:schemeClr val="accent2"/>
              </a:solidFill>
            </a:endParaRPr>
          </a:p>
        </p:txBody>
      </p:sp>
      <p:pic>
        <p:nvPicPr>
          <p:cNvPr id="19459" name="Picture 4" descr="MC90037944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4437063"/>
            <a:ext cx="15843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fyzika.euweb.cz/a/paka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2403948"/>
            <a:ext cx="5744106" cy="2308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8488" cy="1050925"/>
          </a:xfrm>
        </p:spPr>
        <p:txBody>
          <a:bodyPr/>
          <a:lstStyle/>
          <a:p>
            <a:pPr eaLnBrk="1" hangingPunct="1"/>
            <a:r>
              <a:rPr lang="cs-CZ" sz="3700" b="1" i="1" dirty="0" smtClean="0"/>
              <a:t>Kladka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1612900"/>
          </a:xfrm>
          <a:solidFill>
            <a:schemeClr val="bg2"/>
          </a:solidFill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2200" b="1" i="1" dirty="0" smtClean="0">
                <a:solidFill>
                  <a:srgbClr val="1E08BE"/>
                </a:solidFill>
              </a:rPr>
              <a:t>Kladka</a:t>
            </a:r>
            <a:r>
              <a:rPr lang="cs-CZ" sz="2200" i="1" dirty="0" smtClean="0">
                <a:solidFill>
                  <a:schemeClr val="tx1"/>
                </a:solidFill>
              </a:rPr>
              <a:t> je kolečko se žlábkem na obvodu, které se otáčí na ose. Do žlábku zapadá provaz. Na jednom konci se zavěsí kbelík, za druhý konec dělník táhne.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rgbClr val="FB986B"/>
                </a:solidFill>
              </a:rPr>
              <a:t>Kladka pevná :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20483" name="Picture 4" descr="Polea-simple-fij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3429000"/>
            <a:ext cx="3641725" cy="301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18488" cy="979487"/>
          </a:xfrm>
        </p:spPr>
        <p:txBody>
          <a:bodyPr/>
          <a:lstStyle/>
          <a:p>
            <a:pPr eaLnBrk="1" hangingPunct="1"/>
            <a:r>
              <a:rPr lang="cs-CZ" sz="4400" b="1" i="1" dirty="0" smtClean="0"/>
              <a:t>Kladka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B986B"/>
                </a:solidFill>
              </a:rPr>
              <a:t>Kladka volná :</a:t>
            </a:r>
          </a:p>
        </p:txBody>
      </p:sp>
      <p:pic>
        <p:nvPicPr>
          <p:cNvPr id="21507" name="Picture 4" descr="Soubor:Polea-simple-movil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3550" y="1989137"/>
            <a:ext cx="3600450" cy="424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18488" cy="1050925"/>
          </a:xfrm>
        </p:spPr>
        <p:txBody>
          <a:bodyPr/>
          <a:lstStyle/>
          <a:p>
            <a:pPr eaLnBrk="1" hangingPunct="1"/>
            <a:r>
              <a:rPr lang="cs-CZ" sz="4400" b="1" i="1" dirty="0" smtClean="0"/>
              <a:t>Kladka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B986B"/>
                </a:solidFill>
              </a:rPr>
              <a:t>Kladkostroj :</a:t>
            </a:r>
          </a:p>
        </p:txBody>
      </p:sp>
      <p:pic>
        <p:nvPicPr>
          <p:cNvPr id="22531" name="Picture 4" descr="Soubor:Polispasto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2" y="1835658"/>
            <a:ext cx="3889375" cy="443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8488" cy="1123950"/>
          </a:xfrm>
        </p:spPr>
        <p:txBody>
          <a:bodyPr/>
          <a:lstStyle/>
          <a:p>
            <a:pPr eaLnBrk="1" hangingPunct="1"/>
            <a:r>
              <a:rPr lang="cs-CZ" sz="5000" b="1" i="1" dirty="0" smtClean="0"/>
              <a:t>Jednoduché stroje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>
          <a:solidFill>
            <a:schemeClr val="bg2"/>
          </a:solidFill>
          <a:ln>
            <a:solidFill>
              <a:srgbClr val="FF3399"/>
            </a:solidFill>
          </a:ln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i="1" dirty="0" smtClean="0">
                <a:solidFill>
                  <a:srgbClr val="000066"/>
                </a:solidFill>
              </a:rPr>
              <a:t>Písemná práce :</a:t>
            </a:r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i="1" dirty="0" smtClean="0">
                <a:solidFill>
                  <a:schemeClr val="tx1"/>
                </a:solidFill>
              </a:rPr>
              <a:t>Uveďte příklad jednoduchého stroje</a:t>
            </a:r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i="1" dirty="0" smtClean="0">
                <a:solidFill>
                  <a:schemeClr val="tx1"/>
                </a:solidFill>
              </a:rPr>
              <a:t>K jaké činnosti se páka používá</a:t>
            </a:r>
          </a:p>
          <a:p>
            <a:pPr marL="457200" indent="-457200" eaLnBrk="1" hangingPunct="1">
              <a:buFont typeface="Arial" charset="0"/>
              <a:buAutoNum type="arabicPeriod" startAt="3"/>
            </a:pPr>
            <a:r>
              <a:rPr lang="cs-CZ" i="1" dirty="0" smtClean="0">
                <a:solidFill>
                  <a:schemeClr val="tx1"/>
                </a:solidFill>
              </a:rPr>
              <a:t>Podpěra dělí páku na dvě části – ramena. Ramena jsou stejně dlouhá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  – uveďte příklad: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  nebo různě dlouhá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  – uveďte příklad: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4.    Popište princip kladky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i="1" dirty="0" smtClean="0">
                <a:solidFill>
                  <a:schemeClr val="tx1"/>
                </a:solidFill>
              </a:rPr>
              <a:t>5.    Uveďte příklad nějakého druhu kladky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i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2469105" y="1340768"/>
            <a:ext cx="43880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Klipart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696783" y="284364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http://fyzika.euweb.cz/a/jednoduche_stroje.htm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Exekutivní">
  <a:themeElements>
    <a:clrScheme name="Exekutivní 1">
      <a:dk1>
        <a:srgbClr val="000000"/>
      </a:dk1>
      <a:lt1>
        <a:srgbClr val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FFFFFF"/>
      </a:accent3>
      <a:accent4>
        <a:srgbClr val="000000"/>
      </a:accent4>
      <a:accent5>
        <a:srgbClr val="B6BDD6"/>
      </a:accent5>
      <a:accent6>
        <a:srgbClr val="8D4949"/>
      </a:accent6>
      <a:hlink>
        <a:srgbClr val="3399FF"/>
      </a:hlink>
      <a:folHlink>
        <a:srgbClr val="B2B2B2"/>
      </a:folHlink>
    </a:clrScheme>
    <a:fontScheme name="Exekutivní">
      <a:majorFont>
        <a:latin typeface="Palatino Linotype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xekutivní 1">
        <a:dk1>
          <a:srgbClr val="000000"/>
        </a:dk1>
        <a:lt1>
          <a:srgbClr val="FFFFFF"/>
        </a:lt1>
        <a:dk2>
          <a:srgbClr val="2F5897"/>
        </a:dk2>
        <a:lt2>
          <a:srgbClr val="E4E9EF"/>
        </a:lt2>
        <a:accent1>
          <a:srgbClr val="6076B4"/>
        </a:accent1>
        <a:accent2>
          <a:srgbClr val="9C5252"/>
        </a:accent2>
        <a:accent3>
          <a:srgbClr val="FFFFFF"/>
        </a:accent3>
        <a:accent4>
          <a:srgbClr val="000000"/>
        </a:accent4>
        <a:accent5>
          <a:srgbClr val="B6BDD6"/>
        </a:accent5>
        <a:accent6>
          <a:srgbClr val="8D4949"/>
        </a:accent6>
        <a:hlink>
          <a:srgbClr val="339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560</TotalTime>
  <Words>295</Words>
  <Application>Microsoft Office PowerPoint</Application>
  <PresentationFormat>Předvádění na obrazovce (4:3)</PresentationFormat>
  <Paragraphs>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Tento materiál byl vytvořen v rámci projektu operačního programu                   Vzdělávání pro konkurenceschopnost</vt:lpstr>
      <vt:lpstr>Prezentace aplikace PowerPoint</vt:lpstr>
      <vt:lpstr>Jednoduché stroje</vt:lpstr>
      <vt:lpstr> Páka</vt:lpstr>
      <vt:lpstr>Páka</vt:lpstr>
      <vt:lpstr>Kladka</vt:lpstr>
      <vt:lpstr>Kladka</vt:lpstr>
      <vt:lpstr>Kladka</vt:lpstr>
      <vt:lpstr>Jednoduché stroje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zvsi</cp:lastModifiedBy>
  <cp:revision>64</cp:revision>
  <dcterms:created xsi:type="dcterms:W3CDTF">2012-02-05T17:29:41Z</dcterms:created>
  <dcterms:modified xsi:type="dcterms:W3CDTF">2013-10-31T17:24:47Z</dcterms:modified>
</cp:coreProperties>
</file>