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61" r:id="rId3"/>
    <p:sldId id="279" r:id="rId4"/>
    <p:sldId id="280" r:id="rId5"/>
    <p:sldId id="281" r:id="rId6"/>
    <p:sldId id="282" r:id="rId7"/>
    <p:sldId id="283" r:id="rId8"/>
    <p:sldId id="285" r:id="rId9"/>
    <p:sldId id="284" r:id="rId10"/>
    <p:sldId id="27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9F71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355" autoAdjust="0"/>
  </p:normalViewPr>
  <p:slideViewPr>
    <p:cSldViewPr>
      <p:cViewPr>
        <p:scale>
          <a:sx n="80" d="100"/>
          <a:sy n="80" d="100"/>
        </p:scale>
        <p:origin x="-864" y="-6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2FB5254-F654-4E96-89B0-1809B1EC7B1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87320FB-A2CB-45AB-9DCD-C5AEDEA867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21100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E87DC4B-4CF7-436F-B275-22B0F80E34B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84A7C5-83B4-425D-98D6-853F9F2018E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E20292-435B-4D27-B798-6D7519A05F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172DA5-781D-4E1D-87F7-E822BFDAC6F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BD72D-5A84-493D-BCCB-28BF27DE19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3A2B9B-3FC4-4775-85C7-0889121B0BE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638242-C2D0-4894-9C66-D67F3212CF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FD519-D5C9-4791-B5AB-9F95C633D21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CC618-7596-4061-BA79-036A6E6AEC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034268-F54C-41C0-919E-0D561DAA65D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47048-D98C-4234-9AA8-A8D843A45D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EC18F7-9F9F-4793-85FE-8FFB9B7CB94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8B177-7623-4F52-B27C-BCA67E3FFD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B8ADC3-14EE-472C-9D3B-47ED7A6FCA8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AE824C-07CD-4FAB-8B8E-CBCA03A5AA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E8920-13C9-43AD-A26F-231EE85A27F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A76E03-3CB9-4B8D-99BC-1FEDE89AB4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D66C58-1038-45E7-87E4-28E9A6D18F6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A9764D-4238-4974-8C65-474C499DD7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9F15B1-307D-49CB-9A27-F065A89A621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F1D866-59F3-4EFC-82DB-DE4F86848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3CE1A-C32A-4274-BCFF-E00751FCA85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3BE622-E7C7-487E-9B20-C41AC74C48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23FF9D43-8BF9-4EDD-A631-01D8EF30DA8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1231DC6C-4EA1-49C5-A84E-330E694371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 spd="slow">
    <p:fade/>
    <p:sndAc>
      <p:stSnd>
        <p:snd r:embed="rId13" name="click.wav"/>
      </p:stSnd>
    </p:sndAc>
  </p:transition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15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40481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b="1" dirty="0"/>
              <a:t>Tento materiál byl vytvořen v rámci projektu </a:t>
            </a:r>
            <a:r>
              <a:rPr lang="cs-CZ" sz="1800" b="1" dirty="0" smtClean="0"/>
              <a:t>operačního programu                   </a:t>
            </a:r>
            <a:r>
              <a:rPr lang="cs-CZ" sz="1800" b="1" dirty="0"/>
              <a:t>Vzdělávání pro </a:t>
            </a:r>
            <a:r>
              <a:rPr lang="cs-CZ" sz="1800" b="1" dirty="0" smtClean="0"/>
              <a:t>konkurenceschopnost</a:t>
            </a:r>
            <a:endParaRPr lang="cs-CZ" sz="1800" dirty="0"/>
          </a:p>
        </p:txBody>
      </p:sp>
      <p:graphicFrame>
        <p:nvGraphicFramePr>
          <p:cNvPr id="14359" name="Group 23"/>
          <p:cNvGraphicFramePr>
            <a:graphicFrameLocks noGrp="1"/>
          </p:cNvGraphicFramePr>
          <p:nvPr>
            <p:ph idx="1"/>
          </p:nvPr>
        </p:nvGraphicFramePr>
        <p:xfrm>
          <a:off x="468313" y="2276475"/>
          <a:ext cx="8218487" cy="1935480"/>
        </p:xfrm>
        <a:graphic>
          <a:graphicData uri="http://schemas.openxmlformats.org/drawingml/2006/table">
            <a:tbl>
              <a:tblPr/>
              <a:tblGrid>
                <a:gridCol w="2159000"/>
                <a:gridCol w="6059487"/>
              </a:tblGrid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Název školy: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Základní škola, Jičín, Soudná 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Autor: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PaedDr. Jan Havlík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Název: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VY_32_INOVACE_02_c_1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7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Jednoduché stroje – kolo na hřídeli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Sada: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Fyzika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VII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</a:tbl>
          </a:graphicData>
        </a:graphic>
      </p:graphicFrame>
      <p:pic>
        <p:nvPicPr>
          <p:cNvPr id="14355" name="Obrázek 1" descr="logolinkII_bar.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188" y="4090988"/>
            <a:ext cx="8310562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56" name="TextovéPole 4"/>
          <p:cNvSpPr txBox="1">
            <a:spLocks noChangeArrowheads="1"/>
          </p:cNvSpPr>
          <p:nvPr/>
        </p:nvSpPr>
        <p:spPr bwMode="auto">
          <a:xfrm>
            <a:off x="1130300" y="6400800"/>
            <a:ext cx="66976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Palatino Linotype" pitchFamily="18" charset="0"/>
              </a:rPr>
              <a:t>Autorem materiálu a všech jeho částí, není-li uvedeno jinak, je PaedDr. Jan Havlík</a:t>
            </a:r>
          </a:p>
        </p:txBody>
      </p:sp>
    </p:spTree>
  </p:cSld>
  <p:clrMapOvr>
    <a:masterClrMapping/>
  </p:clrMapOvr>
  <p:transition spd="slow">
    <p:fade/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3"/>
          <p:cNvSpPr txBox="1">
            <a:spLocks noChangeArrowheads="1"/>
          </p:cNvSpPr>
          <p:nvPr/>
        </p:nvSpPr>
        <p:spPr bwMode="auto">
          <a:xfrm>
            <a:off x="1403350" y="908050"/>
            <a:ext cx="4870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Palatino Linotype" pitchFamily="18" charset="0"/>
              </a:rPr>
              <a:t>Název:	    </a:t>
            </a:r>
            <a:r>
              <a:rPr lang="cs-CZ"/>
              <a:t>Jednoduché stroje – kolo na hřídeli</a:t>
            </a:r>
          </a:p>
        </p:txBody>
      </p:sp>
      <p:sp>
        <p:nvSpPr>
          <p:cNvPr id="16386" name="TextovéPole 4"/>
          <p:cNvSpPr txBox="1">
            <a:spLocks noChangeArrowheads="1"/>
          </p:cNvSpPr>
          <p:nvPr/>
        </p:nvSpPr>
        <p:spPr bwMode="auto">
          <a:xfrm>
            <a:off x="1403350" y="1412875"/>
            <a:ext cx="4233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alatino Linotype" pitchFamily="18" charset="0"/>
              </a:rPr>
              <a:t>Autor:	    PaedDr. Jan Havlík</a:t>
            </a:r>
          </a:p>
        </p:txBody>
      </p:sp>
      <p:sp>
        <p:nvSpPr>
          <p:cNvPr id="16387" name="TextovéPole 6"/>
          <p:cNvSpPr txBox="1">
            <a:spLocks noChangeArrowheads="1"/>
          </p:cNvSpPr>
          <p:nvPr/>
        </p:nvSpPr>
        <p:spPr bwMode="auto">
          <a:xfrm>
            <a:off x="1403350" y="2133600"/>
            <a:ext cx="7550150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Anotace: </a:t>
            </a:r>
          </a:p>
          <a:p>
            <a:r>
              <a:rPr lang="cs-CZ" dirty="0"/>
              <a:t>Prezentace slouží k výkladu učiva o jednoduchých strojích – kolo na hřídeli, které nás obklopují a se kterými se denně setkáváme.</a:t>
            </a:r>
          </a:p>
          <a:p>
            <a:r>
              <a:rPr lang="cs-CZ" dirty="0"/>
              <a:t>Tato výkladová prezentace je ukončena písemnou prověrkou.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Metodické zhodnocení:</a:t>
            </a:r>
          </a:p>
          <a:p>
            <a:r>
              <a:rPr lang="cs-CZ" dirty="0"/>
              <a:t>Prezentace použita při výkladu jako názorný doplněk. Tato prezentace byla </a:t>
            </a:r>
            <a:r>
              <a:rPr lang="cs-CZ" dirty="0" err="1"/>
              <a:t>odpilotována</a:t>
            </a:r>
            <a:r>
              <a:rPr lang="cs-CZ" dirty="0"/>
              <a:t> dne 20.1.2014 v VII. třídě ZŠ Jičín, Soudná 12.</a:t>
            </a:r>
          </a:p>
          <a:p>
            <a:endParaRPr lang="en-US" dirty="0">
              <a:solidFill>
                <a:srgbClr val="FF0000"/>
              </a:solidFill>
              <a:latin typeface="Palatino Linotype" pitchFamily="18" charset="0"/>
            </a:endParaRPr>
          </a:p>
        </p:txBody>
      </p:sp>
    </p:spTree>
  </p:cSld>
  <p:clrMapOvr>
    <a:masterClrMapping/>
  </p:clrMapOvr>
  <p:transition spd="slow">
    <p:fad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/>
          </p:cNvSpPr>
          <p:nvPr>
            <p:ph type="title"/>
          </p:nvPr>
        </p:nvSpPr>
        <p:spPr bwMode="auto">
          <a:xfrm>
            <a:off x="457200" y="692150"/>
            <a:ext cx="8218488" cy="90805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4000" dirty="0" smtClean="0">
                <a:effectLst/>
                <a:latin typeface="Arial" charset="0"/>
              </a:rPr>
              <a:t>Kolo na hřídeli</a:t>
            </a:r>
          </a:p>
        </p:txBody>
      </p:sp>
      <p:sp>
        <p:nvSpPr>
          <p:cNvPr id="17411" name="Rectangle 4"/>
          <p:cNvSpPr>
            <a:spLocks noChangeArrowheads="1"/>
          </p:cNvSpPr>
          <p:nvPr/>
        </p:nvSpPr>
        <p:spPr bwMode="auto">
          <a:xfrm>
            <a:off x="611188" y="1916113"/>
            <a:ext cx="7993062" cy="1474787"/>
          </a:xfrm>
          <a:prstGeom prst="rect">
            <a:avLst/>
          </a:prstGeom>
          <a:solidFill>
            <a:srgbClr val="A9F71D"/>
          </a:solidFill>
          <a:ln w="9525">
            <a:solidFill>
              <a:schemeClr val="accent2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 dirty="0"/>
              <a:t>Kolo na hřídeli.</a:t>
            </a:r>
          </a:p>
          <a:p>
            <a:r>
              <a:rPr lang="cs-CZ" i="1" dirty="0"/>
              <a:t>Pracuje jako dvojzvratná páka, jejíž ramena tvoří poloměr válce, tzv. hřídel, a na něm upevněné kolo nebo klika. Na principu kola na hřídeli je založen pohyb všech kolových vozidel. Dále se uplatňuje třeba jako rumpál, vodní nebo mlýnské kolo či vrtule.</a:t>
            </a:r>
          </a:p>
        </p:txBody>
      </p:sp>
      <p:pic>
        <p:nvPicPr>
          <p:cNvPr id="1026" name="Picture 2" descr="http://fyzika.jreichl.com/data/M_tuheteleso_soubory/image06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689778"/>
            <a:ext cx="1650114" cy="2439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astramodel.cz/images/eflite/800x600/EFLM22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4382" y="3667427"/>
            <a:ext cx="3084677" cy="2313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7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/>
          </p:cNvSpPr>
          <p:nvPr>
            <p:ph type="title"/>
          </p:nvPr>
        </p:nvSpPr>
        <p:spPr bwMode="auto">
          <a:xfrm>
            <a:off x="395536" y="404664"/>
            <a:ext cx="8291513" cy="979487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4000" dirty="0" smtClean="0">
                <a:effectLst/>
                <a:latin typeface="Arial" charset="0"/>
              </a:rPr>
              <a:t>Kolo na hřídeli</a:t>
            </a:r>
          </a:p>
        </p:txBody>
      </p:sp>
      <p:sp>
        <p:nvSpPr>
          <p:cNvPr id="18434" name="Rectangle 3"/>
          <p:cNvSpPr>
            <a:spLocks noGrp="1"/>
          </p:cNvSpPr>
          <p:nvPr>
            <p:ph type="body" idx="1"/>
          </p:nvPr>
        </p:nvSpPr>
        <p:spPr>
          <a:xfrm>
            <a:off x="5076825" y="1628775"/>
            <a:ext cx="3609975" cy="4497388"/>
          </a:xfrm>
          <a:ln>
            <a:solidFill>
              <a:schemeClr val="accent2"/>
            </a:solidFill>
          </a:ln>
        </p:spPr>
        <p:txBody>
          <a:bodyPr/>
          <a:lstStyle/>
          <a:p>
            <a:pPr>
              <a:lnSpc>
                <a:spcPct val="80000"/>
              </a:lnSpc>
              <a:buFontTx/>
              <a:buChar char="o"/>
            </a:pPr>
            <a:r>
              <a:rPr lang="cs-CZ" sz="2000" i="1" dirty="0" smtClean="0">
                <a:solidFill>
                  <a:schemeClr val="tx1"/>
                </a:solidFill>
              </a:rPr>
              <a:t>                                                        </a:t>
            </a:r>
            <a:r>
              <a:rPr lang="cs-CZ" sz="2000" b="1" dirty="0" smtClean="0">
                <a:solidFill>
                  <a:schemeClr val="tx1"/>
                </a:solidFill>
              </a:rPr>
              <a:t>Dříve se kolo na  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                                                        hřídeli používalo na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                                                        zdvihání okovu s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                                                        vodou ze studny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                                                        (rumpál).</a:t>
            </a:r>
          </a:p>
          <a:p>
            <a:pPr>
              <a:lnSpc>
                <a:spcPct val="80000"/>
              </a:lnSpc>
              <a:buFontTx/>
              <a:buChar char="o"/>
            </a:pPr>
            <a:r>
              <a:rPr lang="cs-CZ" sz="2000" b="1" dirty="0" smtClean="0">
                <a:solidFill>
                  <a:schemeClr val="tx1"/>
                </a:solidFill>
              </a:rPr>
              <a:t>                                                        Kolo na hřídeli se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                                                        používá k přenášení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                                                        pohybu.</a:t>
            </a:r>
          </a:p>
        </p:txBody>
      </p:sp>
      <p:pic>
        <p:nvPicPr>
          <p:cNvPr id="18435" name="Picture 6" descr="MC900215099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1628775"/>
            <a:ext cx="4464050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8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5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/>
          </p:cNvSpPr>
          <p:nvPr>
            <p:ph type="title"/>
          </p:nvPr>
        </p:nvSpPr>
        <p:spPr bwMode="auto">
          <a:xfrm>
            <a:off x="467544" y="404664"/>
            <a:ext cx="8218488" cy="90805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4000" dirty="0" smtClean="0">
                <a:effectLst/>
                <a:latin typeface="Arial" charset="0"/>
              </a:rPr>
              <a:t>Kolo na hřídeli</a:t>
            </a:r>
          </a:p>
        </p:txBody>
      </p:sp>
      <p:sp>
        <p:nvSpPr>
          <p:cNvPr id="19458" name="Rectangle 3"/>
          <p:cNvSpPr>
            <a:spLocks noGrp="1"/>
          </p:cNvSpPr>
          <p:nvPr>
            <p:ph type="body" idx="1"/>
          </p:nvPr>
        </p:nvSpPr>
        <p:spPr>
          <a:xfrm>
            <a:off x="5076825" y="1557338"/>
            <a:ext cx="3527425" cy="4568825"/>
          </a:xfrm>
          <a:ln>
            <a:solidFill>
              <a:schemeClr val="accent2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Kola na hřídeli jsou důležitou součástí strojů. 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Jsou na: </a:t>
            </a:r>
          </a:p>
          <a:p>
            <a:pPr lvl="1"/>
            <a:r>
              <a:rPr lang="cs-CZ" b="1" dirty="0" smtClean="0">
                <a:solidFill>
                  <a:schemeClr val="tx1"/>
                </a:solidFill>
              </a:rPr>
              <a:t>jízdním kole</a:t>
            </a:r>
          </a:p>
          <a:p>
            <a:pPr lvl="1"/>
            <a:r>
              <a:rPr lang="cs-CZ" b="1" dirty="0" smtClean="0">
                <a:solidFill>
                  <a:schemeClr val="tx1"/>
                </a:solidFill>
              </a:rPr>
              <a:t>šicím stroji</a:t>
            </a:r>
          </a:p>
          <a:p>
            <a:pPr lvl="1"/>
            <a:r>
              <a:rPr lang="cs-CZ" b="1" dirty="0" smtClean="0">
                <a:solidFill>
                  <a:schemeClr val="tx1"/>
                </a:solidFill>
              </a:rPr>
              <a:t>motocyklu</a:t>
            </a:r>
          </a:p>
          <a:p>
            <a:pPr lvl="1"/>
            <a:r>
              <a:rPr lang="cs-CZ" b="1" dirty="0" smtClean="0">
                <a:solidFill>
                  <a:schemeClr val="tx1"/>
                </a:solidFill>
              </a:rPr>
              <a:t>automobilu</a:t>
            </a:r>
          </a:p>
          <a:p>
            <a:pPr lvl="1"/>
            <a:r>
              <a:rPr lang="cs-CZ" b="1" dirty="0" smtClean="0">
                <a:solidFill>
                  <a:schemeClr val="tx1"/>
                </a:solidFill>
              </a:rPr>
              <a:t>okružní pile</a:t>
            </a:r>
          </a:p>
          <a:p>
            <a:pPr lvl="1"/>
            <a:r>
              <a:rPr lang="cs-CZ" b="1" dirty="0">
                <a:solidFill>
                  <a:schemeClr val="tx1"/>
                </a:solidFill>
              </a:rPr>
              <a:t>m</a:t>
            </a:r>
            <a:r>
              <a:rPr lang="cs-CZ" b="1" dirty="0" smtClean="0">
                <a:solidFill>
                  <a:schemeClr val="tx1"/>
                </a:solidFill>
              </a:rPr>
              <a:t>íchačce</a:t>
            </a:r>
          </a:p>
          <a:p>
            <a:pPr lvl="1"/>
            <a:r>
              <a:rPr lang="cs-CZ" b="1" dirty="0" smtClean="0">
                <a:solidFill>
                  <a:schemeClr val="tx1"/>
                </a:solidFill>
              </a:rPr>
              <a:t>..…</a:t>
            </a:r>
          </a:p>
        </p:txBody>
      </p:sp>
      <p:pic>
        <p:nvPicPr>
          <p:cNvPr id="19459" name="Picture 4" descr="MC900299809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32516" y="1700808"/>
            <a:ext cx="1814512" cy="111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5" descr="MC900340164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485" y="2674392"/>
            <a:ext cx="1797050" cy="1830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6" descr="MC900333176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4504780"/>
            <a:ext cx="1385887" cy="180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94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945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500"/>
                            </p:stCondLst>
                            <p:childTnLst>
                              <p:par>
                                <p:cTn id="7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945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/>
          </p:cNvSpPr>
          <p:nvPr>
            <p:ph type="title"/>
          </p:nvPr>
        </p:nvSpPr>
        <p:spPr bwMode="auto">
          <a:xfrm>
            <a:off x="395536" y="476672"/>
            <a:ext cx="8218488" cy="90805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4000" dirty="0" smtClean="0">
                <a:effectLst/>
                <a:latin typeface="Arial" charset="0"/>
              </a:rPr>
              <a:t>Kolo na hřídeli</a:t>
            </a:r>
          </a:p>
        </p:txBody>
      </p:sp>
      <p:sp>
        <p:nvSpPr>
          <p:cNvPr id="20482" name="Rectangle 3"/>
          <p:cNvSpPr>
            <a:spLocks noGrp="1"/>
          </p:cNvSpPr>
          <p:nvPr>
            <p:ph type="body" idx="1"/>
          </p:nvPr>
        </p:nvSpPr>
        <p:spPr>
          <a:xfrm>
            <a:off x="5003800" y="1557338"/>
            <a:ext cx="3529013" cy="4568825"/>
          </a:xfrm>
          <a:ln>
            <a:solidFill>
              <a:schemeClr val="accent2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Kola na hřídeli jsou důležitou součástí strojů. 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Aniž si to uvědomujeme,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jsou to i :</a:t>
            </a:r>
          </a:p>
          <a:p>
            <a:pPr lvl="1"/>
            <a:r>
              <a:rPr lang="cs-CZ" b="1" dirty="0" smtClean="0">
                <a:solidFill>
                  <a:schemeClr val="tx1"/>
                </a:solidFill>
              </a:rPr>
              <a:t>klíč</a:t>
            </a:r>
          </a:p>
          <a:p>
            <a:pPr lvl="1"/>
            <a:r>
              <a:rPr lang="cs-CZ" b="1" dirty="0" smtClean="0">
                <a:solidFill>
                  <a:schemeClr val="tx1"/>
                </a:solidFill>
              </a:rPr>
              <a:t>klika</a:t>
            </a:r>
          </a:p>
          <a:p>
            <a:pPr lvl="1"/>
            <a:r>
              <a:rPr lang="cs-CZ" b="1" dirty="0" smtClean="0">
                <a:solidFill>
                  <a:schemeClr val="tx1"/>
                </a:solidFill>
              </a:rPr>
              <a:t>vodovodní kohoutek</a:t>
            </a:r>
          </a:p>
          <a:p>
            <a:pPr lvl="1"/>
            <a:r>
              <a:rPr lang="cs-CZ" b="1" dirty="0" smtClean="0">
                <a:solidFill>
                  <a:schemeClr val="tx1"/>
                </a:solidFill>
              </a:rPr>
              <a:t>…..</a:t>
            </a:r>
          </a:p>
        </p:txBody>
      </p:sp>
      <p:pic>
        <p:nvPicPr>
          <p:cNvPr id="20483" name="Picture 4" descr="MC900371094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1484784"/>
            <a:ext cx="1962150" cy="153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5" descr="MC90039772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5606" y="2492896"/>
            <a:ext cx="1563688" cy="180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6" descr="MC900286398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65623" y="3508103"/>
            <a:ext cx="1776413" cy="1573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7" descr="MC900320212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78073" y="5081315"/>
            <a:ext cx="1827213" cy="136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50"/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4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04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500"/>
                            </p:stCondLst>
                            <p:childTnLst>
                              <p:par>
                                <p:cTn id="6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04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/>
          </p:cNvSpPr>
          <p:nvPr>
            <p:ph type="title"/>
          </p:nvPr>
        </p:nvSpPr>
        <p:spPr bwMode="auto">
          <a:xfrm>
            <a:off x="467544" y="404664"/>
            <a:ext cx="8291513" cy="979487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4000" dirty="0" smtClean="0">
                <a:effectLst/>
                <a:latin typeface="Arial" charset="0"/>
              </a:rPr>
              <a:t>Kolo na hřídeli</a:t>
            </a:r>
          </a:p>
        </p:txBody>
      </p:sp>
      <p:sp>
        <p:nvSpPr>
          <p:cNvPr id="21506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1180728"/>
          </a:xfrm>
          <a:solidFill>
            <a:schemeClr val="hlink"/>
          </a:solidFill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i="1" dirty="0" smtClean="0">
                <a:solidFill>
                  <a:schemeClr val="tx1"/>
                </a:solidFill>
              </a:rPr>
              <a:t>Které z kol řemenice se otáčí nejrychleji a které nejpomaleji? 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i="1" dirty="0" smtClean="0">
                <a:solidFill>
                  <a:schemeClr val="tx1"/>
                </a:solidFill>
              </a:rPr>
              <a:t>Proč?</a:t>
            </a:r>
          </a:p>
          <a:p>
            <a:pPr eaLnBrk="1" hangingPunct="1">
              <a:buFont typeface="Arial" charset="0"/>
              <a:buNone/>
            </a:pPr>
            <a:endParaRPr lang="cs-CZ" dirty="0" smtClean="0"/>
          </a:p>
        </p:txBody>
      </p:sp>
      <p:sp>
        <p:nvSpPr>
          <p:cNvPr id="2" name="Rectangle 5"/>
          <p:cNvSpPr>
            <a:spLocks noChangeArrowheads="1"/>
          </p:cNvSpPr>
          <p:nvPr/>
        </p:nvSpPr>
        <p:spPr bwMode="auto">
          <a:xfrm rot="10800000" flipV="1">
            <a:off x="684213" y="5589588"/>
            <a:ext cx="2374900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i="1" dirty="0"/>
              <a:t>nejpomaleji: kolo č. </a:t>
            </a:r>
            <a:r>
              <a:rPr lang="cs-CZ" sz="1600" i="1" dirty="0" smtClean="0"/>
              <a:t>3</a:t>
            </a:r>
            <a:endParaRPr lang="cs-CZ" sz="1600" i="1" dirty="0"/>
          </a:p>
          <a:p>
            <a:r>
              <a:rPr lang="cs-CZ" sz="1600" i="1" dirty="0"/>
              <a:t>nejrychleji: kolo č. </a:t>
            </a:r>
            <a:r>
              <a:rPr lang="cs-CZ" sz="1600" i="1" dirty="0" smtClean="0"/>
              <a:t>4</a:t>
            </a:r>
            <a:endParaRPr lang="cs-CZ" sz="1600" i="1" dirty="0"/>
          </a:p>
        </p:txBody>
      </p:sp>
      <p:pic>
        <p:nvPicPr>
          <p:cNvPr id="2050" name="Picture 2" descr="http://web.telecom.cz/rozsini/puntomk1/klikhrid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986382"/>
            <a:ext cx="4550384" cy="3256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15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5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/>
          </p:cNvSpPr>
          <p:nvPr>
            <p:ph type="title"/>
          </p:nvPr>
        </p:nvSpPr>
        <p:spPr bwMode="auto">
          <a:xfrm>
            <a:off x="467544" y="476672"/>
            <a:ext cx="8218488" cy="979487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4000" dirty="0" smtClean="0">
                <a:effectLst/>
                <a:latin typeface="Arial" charset="0"/>
              </a:rPr>
              <a:t>Kolo na hřídeli</a:t>
            </a:r>
          </a:p>
        </p:txBody>
      </p:sp>
      <p:sp>
        <p:nvSpPr>
          <p:cNvPr id="22530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18488" cy="965200"/>
          </a:xfrm>
          <a:solidFill>
            <a:schemeClr val="hlink"/>
          </a:solidFill>
        </p:spPr>
        <p:txBody>
          <a:bodyPr/>
          <a:lstStyle/>
          <a:p>
            <a:pPr>
              <a:buFont typeface="Arial" charset="0"/>
              <a:buNone/>
            </a:pPr>
            <a:r>
              <a:rPr lang="cs-CZ" i="1" dirty="0" smtClean="0">
                <a:solidFill>
                  <a:schemeClr val="tx1"/>
                </a:solidFill>
              </a:rPr>
              <a:t>        Které závaží je potřeba zavěsit na háček, </a:t>
            </a:r>
          </a:p>
          <a:p>
            <a:pPr>
              <a:buFont typeface="Arial" charset="0"/>
              <a:buNone/>
            </a:pPr>
            <a:r>
              <a:rPr lang="cs-CZ" i="1" dirty="0" smtClean="0">
                <a:solidFill>
                  <a:schemeClr val="tx1"/>
                </a:solidFill>
              </a:rPr>
              <a:t>            aby kolo na hřídeli bylo v rovnováze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pPr eaLnBrk="1" hangingPunct="1">
              <a:buFont typeface="Arial" charset="0"/>
              <a:buNone/>
            </a:pPr>
            <a:endParaRPr lang="cs-CZ" dirty="0" smtClean="0"/>
          </a:p>
        </p:txBody>
      </p:sp>
      <p:pic>
        <p:nvPicPr>
          <p:cNvPr id="3074" name="Picture 2" descr="http://testyfyz.wz.cz/jednstro/jednst2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13944" y="2996952"/>
            <a:ext cx="4337715" cy="3010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797152"/>
            <a:ext cx="285750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18323" y="4321934"/>
            <a:ext cx="514867" cy="11327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259632" y="2723796"/>
            <a:ext cx="28469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005417" y="2708920"/>
            <a:ext cx="14067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2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2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 tmFilter="0, 0; .2, .5; .8, .5; 1, 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5" dur="250" autoRev="1" fill="hold"/>
                                        <p:tgtEl>
                                          <p:spTgt spid="307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29" grpId="0"/>
      <p:bldP spid="2" grpId="0"/>
      <p:bldP spid="3" grpId="0"/>
      <p:bldP spid="3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/>
          </p:cNvSpPr>
          <p:nvPr>
            <p:ph type="title"/>
          </p:nvPr>
        </p:nvSpPr>
        <p:spPr bwMode="auto">
          <a:xfrm>
            <a:off x="467544" y="332656"/>
            <a:ext cx="8218488" cy="1050925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4000" dirty="0" smtClean="0">
                <a:effectLst/>
                <a:latin typeface="Arial" charset="0"/>
              </a:rPr>
              <a:t>Kolo na hřídeli</a:t>
            </a:r>
          </a:p>
        </p:txBody>
      </p:sp>
      <p:sp>
        <p:nvSpPr>
          <p:cNvPr id="23554" name="Rectangle 3"/>
          <p:cNvSpPr>
            <a:spLocks noGrp="1"/>
          </p:cNvSpPr>
          <p:nvPr>
            <p:ph type="body" idx="1"/>
          </p:nvPr>
        </p:nvSpPr>
        <p:spPr>
          <a:solidFill>
            <a:schemeClr val="bg2"/>
          </a:solidFill>
          <a:ln>
            <a:solidFill>
              <a:schemeClr val="tx2"/>
            </a:solidFill>
          </a:ln>
        </p:spPr>
        <p:txBody>
          <a:bodyPr/>
          <a:lstStyle/>
          <a:p>
            <a:pPr marL="457200" indent="-457200">
              <a:buFont typeface="Arial" charset="0"/>
              <a:buNone/>
            </a:pPr>
            <a:r>
              <a:rPr lang="cs-CZ" sz="3200" b="1" i="1" dirty="0" smtClean="0">
                <a:solidFill>
                  <a:srgbClr val="000066"/>
                </a:solidFill>
              </a:rPr>
              <a:t>Písemná práce :</a:t>
            </a:r>
            <a:endParaRPr lang="cs-CZ" sz="3200" i="1" dirty="0" smtClean="0"/>
          </a:p>
          <a:p>
            <a:pPr marL="457200" indent="-457200">
              <a:buFont typeface="Wingdings" pitchFamily="2" charset="2"/>
              <a:buAutoNum type="arabicPeriod"/>
            </a:pPr>
            <a:r>
              <a:rPr lang="cs-CZ" sz="2800" b="1" dirty="0" smtClean="0">
                <a:solidFill>
                  <a:schemeClr val="tx1"/>
                </a:solidFill>
              </a:rPr>
              <a:t>Kolo na hřídeli pracuje jako dvojzvratná páka, jejíž ramena tvoří poloměr válce, tzv. hřídel, a na něm upevněné kolo nebo klika. Kde se v praxi uplatňuje kolo na hřídeli?</a:t>
            </a:r>
          </a:p>
          <a:p>
            <a:pPr marL="457200" indent="-457200">
              <a:buFont typeface="Wingdings" pitchFamily="2" charset="2"/>
              <a:buAutoNum type="arabicPeriod"/>
            </a:pPr>
            <a:r>
              <a:rPr lang="cs-CZ" sz="2800" b="1" dirty="0" smtClean="0">
                <a:solidFill>
                  <a:schemeClr val="tx1"/>
                </a:solidFill>
              </a:rPr>
              <a:t>Kde jsou kola na hřídeli na jízdním kole</a:t>
            </a:r>
          </a:p>
          <a:p>
            <a:pPr marL="457200" indent="-457200">
              <a:buFont typeface="Wingdings" pitchFamily="2" charset="2"/>
              <a:buAutoNum type="arabicPeriod"/>
            </a:pPr>
            <a:r>
              <a:rPr lang="cs-CZ" sz="2800" b="1" dirty="0" smtClean="0">
                <a:solidFill>
                  <a:schemeClr val="tx1"/>
                </a:solidFill>
              </a:rPr>
              <a:t>Kde jsou kola na hřídeli u auta</a:t>
            </a:r>
          </a:p>
          <a:p>
            <a:pPr marL="457200" indent="-457200">
              <a:buFont typeface="Wingdings" pitchFamily="2" charset="2"/>
              <a:buAutoNum type="arabicPeriod"/>
            </a:pPr>
            <a:r>
              <a:rPr lang="cs-CZ" sz="2800" b="1" dirty="0" smtClean="0">
                <a:solidFill>
                  <a:schemeClr val="tx1"/>
                </a:solidFill>
              </a:rPr>
              <a:t>Kde běžně v domácnosti používáme kolo na hřídeli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800" b="1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3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2"/>
          <p:cNvSpPr txBox="1">
            <a:spLocks noChangeArrowheads="1"/>
          </p:cNvSpPr>
          <p:nvPr/>
        </p:nvSpPr>
        <p:spPr bwMode="auto">
          <a:xfrm>
            <a:off x="1067690" y="764704"/>
            <a:ext cx="7254936" cy="15081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Použité zdroje:</a:t>
            </a:r>
          </a:p>
          <a:p>
            <a:pPr algn="ctr"/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PowerPoint – zdrojová banka </a:t>
            </a: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Klipart -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pPr algn="ctr"/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08757" y="2339588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http://fyzika.jreichl.com/main.article/view/97-kolo-na-hrideli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08757" y="2961817"/>
            <a:ext cx="79236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www.astramodel.cz/cz/katalog/e-flite/kolo-prevodovky-v2-66z-0.4-modul-s-hrideli-p4558.html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8757" y="3789040"/>
            <a:ext cx="73476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http://web.telecom.cz/rozsini/puntomk1/ozub.htm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08757" y="4311075"/>
            <a:ext cx="73476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http://testyfyz.wz.cz/jednstro/jednstro.htm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  <p:sndAc>
          <p:stSnd>
            <p:snd r:embed="rId3" name="click.wav"/>
          </p:stSnd>
        </p:sndAc>
      </p:transition>
    </mc:Choice>
    <mc:Fallback>
      <p:transition spd="slow">
        <p:split orient="vert"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5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5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5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45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45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45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593</TotalTime>
  <Words>338</Words>
  <Application>Microsoft Office PowerPoint</Application>
  <PresentationFormat>Předvádění na obrazovce (4:3)</PresentationFormat>
  <Paragraphs>73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Tento materiál byl vytvořen v rámci projektu operačního programu                   Vzdělávání pro konkurenceschopnost</vt:lpstr>
      <vt:lpstr>Snímek 2</vt:lpstr>
      <vt:lpstr>Kolo na hřídeli</vt:lpstr>
      <vt:lpstr>Kolo na hřídeli</vt:lpstr>
      <vt:lpstr>Kolo na hřídeli</vt:lpstr>
      <vt:lpstr>Kolo na hřídeli</vt:lpstr>
      <vt:lpstr>Kolo na hřídeli</vt:lpstr>
      <vt:lpstr>Kolo na hřídeli</vt:lpstr>
      <vt:lpstr>Kolo na hřídeli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Tento materiál byl vytvořen v rámci projektu  Operačního programu Vzdělávání pro konkurenceschopnost.</dc:title>
  <dc:creator>pc 1</dc:creator>
  <cp:lastModifiedBy>Dum</cp:lastModifiedBy>
  <cp:revision>71</cp:revision>
  <dcterms:created xsi:type="dcterms:W3CDTF">2012-02-05T17:29:41Z</dcterms:created>
  <dcterms:modified xsi:type="dcterms:W3CDTF">2014-02-27T12:05:34Z</dcterms:modified>
</cp:coreProperties>
</file>