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61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7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77777"/>
    <a:srgbClr val="FB380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7368" autoAdjust="0"/>
  </p:normalViewPr>
  <p:slideViewPr>
    <p:cSldViewPr>
      <p:cViewPr>
        <p:scale>
          <a:sx n="80" d="100"/>
          <a:sy n="80" d="100"/>
        </p:scale>
        <p:origin x="-864" y="-6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F471A5F-6B95-4DAC-B2DE-A8C4FB20780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ECF7C7A4-9AED-4E70-B463-8C83969772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894203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9ADB34D-316A-49E1-B6A9-9B844BBFEE02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14A0B-CCEE-4C36-B2D4-EF895EA5ECB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2E0A84-9CBA-4425-9C40-6E99FA5C81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FA3A74-6C96-4385-82A6-E488D09C39F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86BB48-2967-4E53-A653-1795DCAE55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B4EC60-6395-444B-BBE5-E9E6B34E9CC3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855D2F-EF2E-4C07-84B2-BFCF3479A6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F14E7E-D1FE-4BA6-835E-928465B4CE4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6A8EED-C1CF-4B36-BA08-FB3D7DAD3A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E19846-DC42-47B0-9807-BC4B3DA4E6D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32D9B-4D4D-4860-9C3A-2D06F24045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B61075-2AC5-448D-8B8E-357E14F3052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F4DD18-DC0C-426F-BAE1-9685229386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065144-A81D-468F-A82C-66DF6036D8DA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89DDC4-520E-4B51-9059-46BFC3EA7C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EAE0E0-137D-4B3A-ACED-C6F96C46F399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07449C-C321-4195-9466-5352D0EAED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98C11A-5115-4322-BB9E-2E6D4F2C4E0E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E7399-C365-41A8-94CC-048C92D48B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60D9E8-81B8-4AF9-AB94-DCDBA226A37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DF1E0D-1C6B-4261-AC00-BB8E26C061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744263-96E6-4577-8B11-4BD2EBD893EF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0A5924-8756-4B95-9F43-81C5E6DDEC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755BF514-83EB-4B29-A6AF-EA40D499C1E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3C3A0785-6AE4-4C25-A57E-20FC83406F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 spd="slow">
    <p:fade/>
    <p:sndAc>
      <p:stSnd>
        <p:snd r:embed="rId13" name="click.wav"/>
      </p:stSnd>
    </p:sndAc>
  </p:transition>
  <p:txStyles>
    <p:titleStyle>
      <a:lvl1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6.jpeg"/><Relationship Id="rId4" Type="http://schemas.openxmlformats.org/officeDocument/2006/relationships/image" Target="../media/image5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gif"/><Relationship Id="rId5" Type="http://schemas.openxmlformats.org/officeDocument/2006/relationships/image" Target="../media/image9.png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jpeg"/><Relationship Id="rId9" Type="http://schemas.openxmlformats.org/officeDocument/2006/relationships/audio" Target="../media/audio1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404813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800" b="1" dirty="0"/>
              <a:t>Tento materiál byl vytvořen v rámci projektu </a:t>
            </a:r>
            <a:r>
              <a:rPr lang="cs-CZ" sz="1800" b="1" dirty="0" smtClean="0"/>
              <a:t>operačního programu                   </a:t>
            </a:r>
            <a:r>
              <a:rPr lang="cs-CZ" sz="1800" b="1" dirty="0"/>
              <a:t>Vzdělávání pro </a:t>
            </a:r>
            <a:r>
              <a:rPr lang="cs-CZ" sz="1800" b="1" dirty="0" smtClean="0"/>
              <a:t>konkurenceschopnost</a:t>
            </a:r>
            <a:endParaRPr lang="cs-CZ" sz="1800" dirty="0"/>
          </a:p>
        </p:txBody>
      </p:sp>
      <p:graphicFrame>
        <p:nvGraphicFramePr>
          <p:cNvPr id="14359" name="Group 23"/>
          <p:cNvGraphicFramePr>
            <a:graphicFrameLocks noGrp="1"/>
          </p:cNvGraphicFramePr>
          <p:nvPr>
            <p:ph idx="1"/>
          </p:nvPr>
        </p:nvGraphicFramePr>
        <p:xfrm>
          <a:off x="468313" y="2276475"/>
          <a:ext cx="8218487" cy="1935480"/>
        </p:xfrm>
        <a:graphic>
          <a:graphicData uri="http://schemas.openxmlformats.org/drawingml/2006/table">
            <a:tbl>
              <a:tblPr/>
              <a:tblGrid>
                <a:gridCol w="2159000"/>
                <a:gridCol w="6059487"/>
              </a:tblGrid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Název školy: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Základní škola, Jičín, Soudná 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Autor: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PaedDr. Jan Havlík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Název: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VY_32_INOVACE_02_c_1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8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_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Jednoduché stroje – nakloněná rovina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Sada: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Fyzika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VII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</a:tbl>
          </a:graphicData>
        </a:graphic>
      </p:graphicFrame>
      <p:pic>
        <p:nvPicPr>
          <p:cNvPr id="14355" name="Obrázek 1" descr="logolinkII_bar.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188" y="4090988"/>
            <a:ext cx="8310562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56" name="TextovéPole 4"/>
          <p:cNvSpPr txBox="1">
            <a:spLocks noChangeArrowheads="1"/>
          </p:cNvSpPr>
          <p:nvPr/>
        </p:nvSpPr>
        <p:spPr bwMode="auto">
          <a:xfrm>
            <a:off x="1130300" y="6400800"/>
            <a:ext cx="66976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Palatino Linotype" pitchFamily="18" charset="0"/>
              </a:rPr>
              <a:t>Autorem materiálu a všech jeho částí, není-li uvedeno jinak, je PaedDr. Jan Havlík</a:t>
            </a:r>
          </a:p>
        </p:txBody>
      </p:sp>
    </p:spTree>
  </p:cSld>
  <p:clrMapOvr>
    <a:masterClrMapping/>
  </p:clrMapOvr>
  <p:transition spd="slow">
    <p:fade/>
    <p:sndAc>
      <p:stSnd>
        <p:snd r:embed="rId3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3"/>
          <p:cNvSpPr txBox="1">
            <a:spLocks noChangeArrowheads="1"/>
          </p:cNvSpPr>
          <p:nvPr/>
        </p:nvSpPr>
        <p:spPr bwMode="auto">
          <a:xfrm>
            <a:off x="1403350" y="908050"/>
            <a:ext cx="51879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Palatino Linotype" pitchFamily="18" charset="0"/>
              </a:rPr>
              <a:t>Název:	    </a:t>
            </a:r>
            <a:r>
              <a:rPr lang="cs-CZ"/>
              <a:t>Jednoduché stroje – nakloněná rovina</a:t>
            </a:r>
          </a:p>
        </p:txBody>
      </p:sp>
      <p:sp>
        <p:nvSpPr>
          <p:cNvPr id="16386" name="TextovéPole 4"/>
          <p:cNvSpPr txBox="1">
            <a:spLocks noChangeArrowheads="1"/>
          </p:cNvSpPr>
          <p:nvPr/>
        </p:nvSpPr>
        <p:spPr bwMode="auto">
          <a:xfrm>
            <a:off x="1403350" y="1412875"/>
            <a:ext cx="4233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Palatino Linotype" pitchFamily="18" charset="0"/>
              </a:rPr>
              <a:t>Autor:	    PaedDr. Jan Havlík</a:t>
            </a:r>
          </a:p>
        </p:txBody>
      </p:sp>
      <p:sp>
        <p:nvSpPr>
          <p:cNvPr id="16387" name="TextovéPole 6"/>
          <p:cNvSpPr txBox="1">
            <a:spLocks noChangeArrowheads="1"/>
          </p:cNvSpPr>
          <p:nvPr/>
        </p:nvSpPr>
        <p:spPr bwMode="auto">
          <a:xfrm>
            <a:off x="1403350" y="2133600"/>
            <a:ext cx="7550150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Anotace: </a:t>
            </a:r>
          </a:p>
          <a:p>
            <a:r>
              <a:rPr lang="cs-CZ" dirty="0"/>
              <a:t>Prezentace slouží k výkladu učiva o jednoduchých strojích – nakloněná rovina, které nás obklopují a se kterými se denně setkáváme.</a:t>
            </a:r>
          </a:p>
          <a:p>
            <a:r>
              <a:rPr lang="cs-CZ" dirty="0"/>
              <a:t>Tato výkladová prezentace je ukončena písemnou prověrkou.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Metodické zhodnocení:</a:t>
            </a:r>
          </a:p>
          <a:p>
            <a:r>
              <a:rPr lang="cs-CZ" dirty="0"/>
              <a:t>Prezentace použita při výkladu jako názorný doplněk. Tato prezentace byla </a:t>
            </a:r>
            <a:r>
              <a:rPr lang="cs-CZ" dirty="0" err="1"/>
              <a:t>odpilotována</a:t>
            </a:r>
            <a:r>
              <a:rPr lang="cs-CZ" dirty="0"/>
              <a:t> dne 27.1.2014 v VII. třídě ZŠ Jičín, Soudná 12.</a:t>
            </a:r>
          </a:p>
          <a:p>
            <a:endParaRPr lang="en-US" dirty="0">
              <a:solidFill>
                <a:srgbClr val="FF0000"/>
              </a:solidFill>
              <a:latin typeface="Palatino Linotype" pitchFamily="18" charset="0"/>
            </a:endParaRPr>
          </a:p>
        </p:txBody>
      </p:sp>
    </p:spTree>
  </p:cSld>
  <p:clrMapOvr>
    <a:masterClrMapping/>
  </p:clrMapOvr>
  <p:transition spd="slow">
    <p:fad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/>
          </p:cNvSpPr>
          <p:nvPr>
            <p:ph type="title"/>
          </p:nvPr>
        </p:nvSpPr>
        <p:spPr bwMode="auto">
          <a:xfrm>
            <a:off x="467544" y="548680"/>
            <a:ext cx="8291513" cy="835025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2800" dirty="0" smtClean="0">
                <a:effectLst/>
                <a:latin typeface="Arial" charset="0"/>
              </a:rPr>
              <a:t>Nakloněná rovina</a:t>
            </a:r>
          </a:p>
        </p:txBody>
      </p:sp>
      <p:sp>
        <p:nvSpPr>
          <p:cNvPr id="17410" name="Rectangle 3"/>
          <p:cNvSpPr>
            <a:spLocks noGrp="1"/>
          </p:cNvSpPr>
          <p:nvPr>
            <p:ph type="body" idx="1"/>
          </p:nvPr>
        </p:nvSpPr>
        <p:spPr>
          <a:ln>
            <a:solidFill>
              <a:schemeClr val="tx2"/>
            </a:solidFill>
          </a:ln>
        </p:spPr>
        <p:txBody>
          <a:bodyPr/>
          <a:lstStyle/>
          <a:p>
            <a:pPr>
              <a:buFont typeface="Arial" charset="0"/>
              <a:buNone/>
            </a:pPr>
            <a:r>
              <a:rPr lang="cs-CZ" b="1" dirty="0" smtClean="0">
                <a:solidFill>
                  <a:srgbClr val="FB3803"/>
                </a:solidFill>
              </a:rPr>
              <a:t>Nakloněná rovina</a:t>
            </a:r>
            <a:r>
              <a:rPr lang="cs-CZ" b="1" dirty="0" smtClean="0"/>
              <a:t> -</a:t>
            </a:r>
            <a:r>
              <a:rPr lang="cs-CZ" dirty="0" smtClean="0"/>
              <a:t> je jeden z druhů jednoduchého</a:t>
            </a:r>
          </a:p>
          <a:p>
            <a:pPr>
              <a:buFont typeface="Arial" charset="0"/>
              <a:buNone/>
            </a:pPr>
            <a:r>
              <a:rPr lang="cs-CZ" dirty="0" smtClean="0"/>
              <a:t>stroje, jehož jedinou částí je rovina, nakloněná</a:t>
            </a:r>
          </a:p>
          <a:p>
            <a:pPr>
              <a:buFont typeface="Arial" charset="0"/>
              <a:buNone/>
            </a:pPr>
            <a:r>
              <a:rPr lang="cs-CZ" dirty="0" smtClean="0"/>
              <a:t>vzhledem k </a:t>
            </a:r>
            <a:r>
              <a:rPr lang="cs-CZ" i="1" dirty="0" smtClean="0"/>
              <a:t>vodorovnému směru</a:t>
            </a:r>
            <a:r>
              <a:rPr lang="cs-CZ" dirty="0" smtClean="0"/>
              <a:t>, po níž se zvedá</a:t>
            </a:r>
          </a:p>
          <a:p>
            <a:pPr>
              <a:buFont typeface="Arial" charset="0"/>
              <a:buNone/>
            </a:pPr>
            <a:r>
              <a:rPr lang="cs-CZ" dirty="0" smtClean="0"/>
              <a:t>určité těleso ve směru </a:t>
            </a:r>
            <a:r>
              <a:rPr lang="cs-CZ" i="1" dirty="0" smtClean="0"/>
              <a:t>vzhůru</a:t>
            </a:r>
            <a:r>
              <a:rPr lang="cs-CZ" dirty="0" smtClean="0"/>
              <a:t>.</a:t>
            </a:r>
          </a:p>
          <a:p>
            <a:pPr>
              <a:buFont typeface="Arial" charset="0"/>
              <a:buNone/>
            </a:pPr>
            <a:endParaRPr lang="cs-CZ" dirty="0" smtClean="0"/>
          </a:p>
          <a:p>
            <a:pPr>
              <a:buFont typeface="Arial" charset="0"/>
              <a:buNone/>
            </a:pPr>
            <a:r>
              <a:rPr lang="cs-CZ" dirty="0" smtClean="0"/>
              <a:t>Čím je nakloněná rovina užitečná?</a:t>
            </a:r>
          </a:p>
          <a:p>
            <a:pPr>
              <a:buFont typeface="Arial" charset="0"/>
              <a:buNone/>
            </a:pPr>
            <a:r>
              <a:rPr lang="cs-CZ" dirty="0" smtClean="0"/>
              <a:t>Především </a:t>
            </a:r>
            <a:r>
              <a:rPr lang="cs-CZ" dirty="0" smtClean="0">
                <a:solidFill>
                  <a:schemeClr val="accent2"/>
                </a:solidFill>
              </a:rPr>
              <a:t>ušetří sílu</a:t>
            </a:r>
            <a:r>
              <a:rPr lang="cs-CZ" dirty="0" smtClean="0"/>
              <a:t>, potřebnou </a:t>
            </a:r>
            <a:r>
              <a:rPr lang="cs-CZ" dirty="0" smtClean="0">
                <a:solidFill>
                  <a:schemeClr val="accent2"/>
                </a:solidFill>
              </a:rPr>
              <a:t>ke zvednutí</a:t>
            </a:r>
            <a:r>
              <a:rPr lang="cs-CZ" dirty="0" smtClean="0"/>
              <a:t> určitého</a:t>
            </a:r>
          </a:p>
          <a:p>
            <a:pPr>
              <a:buFont typeface="Arial" charset="0"/>
              <a:buNone/>
            </a:pPr>
            <a:r>
              <a:rPr lang="cs-CZ" dirty="0" smtClean="0">
                <a:solidFill>
                  <a:schemeClr val="accent2"/>
                </a:solidFill>
              </a:rPr>
              <a:t>tělesa</a:t>
            </a:r>
            <a:r>
              <a:rPr lang="cs-CZ" dirty="0" smtClean="0"/>
              <a:t> (břemene).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3" name="click.wav"/>
          </p:stSnd>
        </p:sndAc>
      </p:transition>
    </mc:Choice>
    <mc:Fallback>
      <p:transition spd="slow">
        <p:checker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7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74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74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0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/>
          </p:cNvSpPr>
          <p:nvPr>
            <p:ph type="title"/>
          </p:nvPr>
        </p:nvSpPr>
        <p:spPr bwMode="auto">
          <a:xfrm>
            <a:off x="457200" y="620713"/>
            <a:ext cx="8291513" cy="979487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2800" dirty="0" smtClean="0">
                <a:effectLst/>
                <a:latin typeface="Arial" charset="0"/>
              </a:rPr>
              <a:t>Nakloněná rovina</a:t>
            </a:r>
          </a:p>
        </p:txBody>
      </p:sp>
      <p:pic>
        <p:nvPicPr>
          <p:cNvPr id="2050" name="Picture 2" descr="nakloněná rovina s kladkou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05086" y="1916832"/>
            <a:ext cx="6977358" cy="3518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ripple dir="lu"/>
        <p:sndAc>
          <p:stSnd>
            <p:snd r:embed="rId4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8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/>
          </p:cNvSpPr>
          <p:nvPr>
            <p:ph type="title"/>
          </p:nvPr>
        </p:nvSpPr>
        <p:spPr bwMode="auto">
          <a:xfrm>
            <a:off x="467544" y="476672"/>
            <a:ext cx="8362950" cy="979487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2800" dirty="0" smtClean="0">
                <a:effectLst/>
                <a:latin typeface="Arial" charset="0"/>
              </a:rPr>
              <a:t>Nakloněná rovina</a:t>
            </a:r>
          </a:p>
        </p:txBody>
      </p:sp>
      <p:sp>
        <p:nvSpPr>
          <p:cNvPr id="19458" name="Rectangle 3"/>
          <p:cNvSpPr>
            <a:spLocks noGrp="1"/>
          </p:cNvSpPr>
          <p:nvPr>
            <p:ph type="body" idx="1"/>
          </p:nvPr>
        </p:nvSpPr>
        <p:spPr>
          <a:ln>
            <a:solidFill>
              <a:schemeClr val="tx2"/>
            </a:solidFill>
          </a:ln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dirty="0" smtClean="0">
                <a:solidFill>
                  <a:srgbClr val="777777"/>
                </a:solidFill>
              </a:rPr>
              <a:t>Velikost potřebné </a:t>
            </a:r>
            <a:r>
              <a:rPr lang="cs-CZ" dirty="0" smtClean="0">
                <a:solidFill>
                  <a:schemeClr val="accent2"/>
                </a:solidFill>
              </a:rPr>
              <a:t>síly(F)</a:t>
            </a:r>
            <a:r>
              <a:rPr lang="cs-CZ" dirty="0" smtClean="0">
                <a:solidFill>
                  <a:srgbClr val="777777"/>
                </a:solidFill>
              </a:rPr>
              <a:t> závisí na </a:t>
            </a:r>
            <a:r>
              <a:rPr lang="cs-CZ" dirty="0" smtClean="0">
                <a:solidFill>
                  <a:schemeClr val="accent2"/>
                </a:solidFill>
              </a:rPr>
              <a:t>úhlu (</a:t>
            </a:r>
            <a:r>
              <a:rPr lang="el-GR" dirty="0" smtClean="0">
                <a:solidFill>
                  <a:schemeClr val="accent2"/>
                </a:solidFill>
              </a:rPr>
              <a:t>α</a:t>
            </a:r>
            <a:r>
              <a:rPr lang="cs-CZ" dirty="0" smtClean="0">
                <a:solidFill>
                  <a:schemeClr val="accent2"/>
                </a:solidFill>
              </a:rPr>
              <a:t>)</a:t>
            </a:r>
            <a:r>
              <a:rPr lang="cs-CZ" dirty="0" smtClean="0">
                <a:solidFill>
                  <a:srgbClr val="777777"/>
                </a:solidFill>
              </a:rPr>
              <a:t>naklonění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>
                <a:solidFill>
                  <a:srgbClr val="777777"/>
                </a:solidFill>
              </a:rPr>
              <a:t>roviny, neboli na </a:t>
            </a:r>
            <a:r>
              <a:rPr lang="cs-CZ" dirty="0" smtClean="0">
                <a:solidFill>
                  <a:schemeClr val="accent2"/>
                </a:solidFill>
              </a:rPr>
              <a:t>délce(l) a výšce(h)</a:t>
            </a:r>
            <a:r>
              <a:rPr lang="cs-CZ" dirty="0" smtClean="0">
                <a:solidFill>
                  <a:srgbClr val="777777"/>
                </a:solidFill>
              </a:rPr>
              <a:t> nakloněné roviny.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>
                <a:solidFill>
                  <a:srgbClr val="777777"/>
                </a:solidFill>
              </a:rPr>
              <a:t>Nezmenšuje se ale tím množství práce, potřebné k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>
                <a:solidFill>
                  <a:srgbClr val="777777"/>
                </a:solidFill>
              </a:rPr>
              <a:t>vykonání pohybu, jen se ušetří právě síla, potřebná k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>
                <a:solidFill>
                  <a:srgbClr val="777777"/>
                </a:solidFill>
              </a:rPr>
              <a:t>vyzdvižení (zvednutí) tělesa (břemene).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>
                <a:solidFill>
                  <a:srgbClr val="777777"/>
                </a:solidFill>
              </a:rPr>
              <a:t>V praxi se nakloněná rovina využívá např. k vytažení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>
                <a:solidFill>
                  <a:srgbClr val="777777"/>
                </a:solidFill>
              </a:rPr>
              <a:t>poškozených aut na odtahový vůz, k posílání balíků na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>
                <a:solidFill>
                  <a:srgbClr val="777777"/>
                </a:solidFill>
              </a:rPr>
              <a:t>korby vozů či vagónů, při těžbě uhlí k přesunu horniny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>
                <a:solidFill>
                  <a:srgbClr val="777777"/>
                </a:solidFill>
              </a:rPr>
              <a:t>na výše položená místa aj.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dir="r" pattern="hexagon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9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9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50"/>
                                        <p:tgtEl>
                                          <p:spTgt spid="194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750"/>
                                        <p:tgtEl>
                                          <p:spTgt spid="1945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750"/>
                                        <p:tgtEl>
                                          <p:spTgt spid="1945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750"/>
                                        <p:tgtEl>
                                          <p:spTgt spid="1945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/>
          </p:cNvSpPr>
          <p:nvPr>
            <p:ph type="title"/>
          </p:nvPr>
        </p:nvSpPr>
        <p:spPr bwMode="auto">
          <a:xfrm>
            <a:off x="467544" y="404664"/>
            <a:ext cx="8218488" cy="1050925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2800" dirty="0" smtClean="0">
                <a:effectLst/>
                <a:latin typeface="Arial" charset="0"/>
              </a:rPr>
              <a:t>Nakloněná rovina</a:t>
            </a:r>
          </a:p>
        </p:txBody>
      </p:sp>
      <p:sp>
        <p:nvSpPr>
          <p:cNvPr id="20482" name="Rectangle 3"/>
          <p:cNvSpPr>
            <a:spLocks noGrp="1"/>
          </p:cNvSpPr>
          <p:nvPr>
            <p:ph type="body" idx="1"/>
          </p:nvPr>
        </p:nvSpPr>
        <p:spPr>
          <a:ln>
            <a:solidFill>
              <a:schemeClr val="tx2"/>
            </a:solidFill>
          </a:ln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dirty="0" smtClean="0"/>
              <a:t>Nakloněnou rovinou jsou také cesty a železnice.</a:t>
            </a:r>
          </a:p>
        </p:txBody>
      </p:sp>
      <p:pic>
        <p:nvPicPr>
          <p:cNvPr id="20483" name="Picture 5" descr="MP900422665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2466319"/>
            <a:ext cx="2592387" cy="324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7" descr="MM900336328[1]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4189519"/>
            <a:ext cx="2263775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8" descr="MP900400490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9992" y="2262325"/>
            <a:ext cx="2173288" cy="182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6" name="click.wav"/>
          </p:stSnd>
        </p:sndAc>
      </p:transition>
    </mc:Choice>
    <mc:Fallback>
      <p:transition spd="slow">
        <p:blinds dir="vert"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750"/>
                            </p:stCondLst>
                            <p:childTnLst>
                              <p:par>
                                <p:cTn id="2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467544" y="404664"/>
            <a:ext cx="8218488" cy="979487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z="2800" dirty="0" smtClean="0">
                <a:effectLst/>
                <a:latin typeface="Arial" charset="0"/>
              </a:rPr>
              <a:t>Nakloněná rovina</a:t>
            </a:r>
          </a:p>
        </p:txBody>
      </p:sp>
      <p:sp>
        <p:nvSpPr>
          <p:cNvPr id="21506" name="Rectangle 3"/>
          <p:cNvSpPr>
            <a:spLocks noGrp="1"/>
          </p:cNvSpPr>
          <p:nvPr>
            <p:ph type="body" idx="4294967295"/>
          </p:nvPr>
        </p:nvSpPr>
        <p:spPr>
          <a:ln>
            <a:solidFill>
              <a:schemeClr val="tx2"/>
            </a:solidFill>
          </a:ln>
        </p:spPr>
        <p:txBody>
          <a:bodyPr/>
          <a:lstStyle/>
          <a:p>
            <a:pPr>
              <a:buFont typeface="Arial" charset="0"/>
              <a:buNone/>
            </a:pPr>
            <a:r>
              <a:rPr lang="cs-CZ" dirty="0" smtClean="0"/>
              <a:t>Nakloněnou rovinou jsou také šikmé střechy, schody,</a:t>
            </a:r>
          </a:p>
          <a:p>
            <a:pPr>
              <a:buFont typeface="Arial" charset="0"/>
              <a:buNone/>
            </a:pPr>
            <a:r>
              <a:rPr lang="cs-CZ" dirty="0" smtClean="0"/>
              <a:t>lanová dráha, metro…..</a:t>
            </a:r>
          </a:p>
        </p:txBody>
      </p:sp>
      <p:pic>
        <p:nvPicPr>
          <p:cNvPr id="21507" name="Picture 4" descr="MC900150076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024981"/>
            <a:ext cx="2989263" cy="2392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5" descr="MC900056986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82256" y="4328319"/>
            <a:ext cx="1190625" cy="18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Picture 6" descr="MC900441738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2674144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Picture 7" descr="MM900236474[1]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82256" y="2461419"/>
            <a:ext cx="1506538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7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15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2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1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750"/>
                            </p:stCondLst>
                            <p:childTnLst>
                              <p:par>
                                <p:cTn id="2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750"/>
                            </p:stCondLst>
                            <p:childTnLst>
                              <p:par>
                                <p:cTn id="3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750"/>
                            </p:stCondLst>
                            <p:childTnLst>
                              <p:par>
                                <p:cTn id="3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467544" y="404664"/>
            <a:ext cx="8291513" cy="1050925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z="2800" dirty="0" smtClean="0">
                <a:effectLst/>
                <a:latin typeface="Arial" charset="0"/>
              </a:rPr>
              <a:t>Nakloněná rovina</a:t>
            </a:r>
          </a:p>
        </p:txBody>
      </p:sp>
      <p:sp>
        <p:nvSpPr>
          <p:cNvPr id="22530" name="Rectangle 3"/>
          <p:cNvSpPr>
            <a:spLocks noGrp="1"/>
          </p:cNvSpPr>
          <p:nvPr>
            <p:ph type="body" idx="4294967295"/>
          </p:nvPr>
        </p:nvSpPr>
        <p:spPr>
          <a:ln>
            <a:solidFill>
              <a:schemeClr val="tx2"/>
            </a:solidFill>
          </a:ln>
        </p:spPr>
        <p:txBody>
          <a:bodyPr/>
          <a:lstStyle/>
          <a:p>
            <a:pPr>
              <a:buFont typeface="Arial" charset="0"/>
              <a:buNone/>
            </a:pPr>
            <a:r>
              <a:rPr lang="cs-CZ" dirty="0" smtClean="0"/>
              <a:t>Zvláštním druhem nakloněné roviny je klín, sekyra,</a:t>
            </a:r>
          </a:p>
          <a:p>
            <a:pPr>
              <a:buFont typeface="Arial" charset="0"/>
              <a:buNone/>
            </a:pPr>
            <a:r>
              <a:rPr lang="cs-CZ" dirty="0" smtClean="0"/>
              <a:t>nůž, sekáčky, dýky, špachtle…..</a:t>
            </a:r>
          </a:p>
        </p:txBody>
      </p:sp>
      <p:pic>
        <p:nvPicPr>
          <p:cNvPr id="22531" name="Picture 4" descr="MC90032535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2678108"/>
            <a:ext cx="1817688" cy="1471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6" descr="MP900302867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2800515"/>
            <a:ext cx="1962150" cy="286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7" descr="MC900290049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52983" y="2800515"/>
            <a:ext cx="1584398" cy="1190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Picture 8" descr="MC900384006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54510" y="4199536"/>
            <a:ext cx="1851025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5" name="Picture 9" descr="MC900335779[1]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452320" y="2442534"/>
            <a:ext cx="1084262" cy="35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6" name="Picture 10" descr="MC900294050[1]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71600" y="4233234"/>
            <a:ext cx="1339850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r"/>
        <p:sndAc>
          <p:stSnd>
            <p:snd r:embed="rId9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2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2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750"/>
                            </p:stCondLst>
                            <p:childTnLst>
                              <p:par>
                                <p:cTn id="2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750"/>
                            </p:stCondLst>
                            <p:childTnLst>
                              <p:par>
                                <p:cTn id="3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25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25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2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750"/>
                            </p:stCondLst>
                            <p:childTnLst>
                              <p:par>
                                <p:cTn id="3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2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750"/>
                            </p:stCondLst>
                            <p:childTnLst>
                              <p:par>
                                <p:cTn id="4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25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25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25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25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750"/>
                            </p:stCondLst>
                            <p:childTnLst>
                              <p:par>
                                <p:cTn id="5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25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25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25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2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2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467544" y="404664"/>
            <a:ext cx="8291513" cy="908050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z="3200" dirty="0" smtClean="0">
                <a:effectLst/>
                <a:latin typeface="Arial" charset="0"/>
              </a:rPr>
              <a:t>Nakloněná rovina</a:t>
            </a:r>
          </a:p>
        </p:txBody>
      </p:sp>
      <p:sp>
        <p:nvSpPr>
          <p:cNvPr id="23554" name="Rectangle 3"/>
          <p:cNvSpPr>
            <a:spLocks noGrp="1"/>
          </p:cNvSpPr>
          <p:nvPr>
            <p:ph type="body" idx="4294967295"/>
          </p:nvPr>
        </p:nvSpPr>
        <p:spPr>
          <a:solidFill>
            <a:schemeClr val="bg2"/>
          </a:solidFill>
          <a:ln>
            <a:solidFill>
              <a:schemeClr val="tx2"/>
            </a:solidFill>
          </a:ln>
        </p:spPr>
        <p:txBody>
          <a:bodyPr/>
          <a:lstStyle/>
          <a:p>
            <a:pPr marL="457200" indent="-457200">
              <a:buFont typeface="Arial" charset="0"/>
              <a:buNone/>
            </a:pPr>
            <a:r>
              <a:rPr lang="cs-CZ" sz="4000" dirty="0" smtClean="0">
                <a:solidFill>
                  <a:schemeClr val="tx2"/>
                </a:solidFill>
                <a:latin typeface="Arial" charset="0"/>
              </a:rPr>
              <a:t>Písemná práce :</a:t>
            </a:r>
          </a:p>
          <a:p>
            <a:pPr marL="457200" indent="-457200">
              <a:buFont typeface="Arial" charset="0"/>
              <a:buNone/>
            </a:pPr>
            <a:endParaRPr lang="cs-CZ" sz="4000" dirty="0" smtClean="0">
              <a:solidFill>
                <a:schemeClr val="tx2"/>
              </a:solidFill>
              <a:latin typeface="Arial" charset="0"/>
            </a:endParaRPr>
          </a:p>
          <a:p>
            <a:pPr marL="457200" indent="-457200">
              <a:buFont typeface="Arial" charset="0"/>
              <a:buAutoNum type="arabicPeriod"/>
            </a:pPr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K čemu nám slouží </a:t>
            </a:r>
            <a:r>
              <a:rPr lang="cs-CZ" dirty="0" smtClean="0">
                <a:solidFill>
                  <a:schemeClr val="tx1"/>
                </a:solidFill>
              </a:rPr>
              <a:t>nakloněn</a:t>
            </a:r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á</a:t>
            </a:r>
            <a:r>
              <a:rPr lang="cs-CZ" dirty="0" smtClean="0">
                <a:solidFill>
                  <a:schemeClr val="tx1"/>
                </a:solidFill>
              </a:rPr>
              <a:t> rovin</a:t>
            </a:r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a</a:t>
            </a:r>
          </a:p>
          <a:p>
            <a:pPr marL="457200" indent="-457200">
              <a:buFont typeface="Arial" charset="0"/>
              <a:buAutoNum type="arabicPeriod"/>
            </a:pPr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K čemu se v </a:t>
            </a:r>
            <a:r>
              <a:rPr lang="cs-CZ" dirty="0" smtClean="0">
                <a:solidFill>
                  <a:schemeClr val="tx1"/>
                </a:solidFill>
              </a:rPr>
              <a:t>praxi nakloněná rovina využívá </a:t>
            </a:r>
            <a:endParaRPr lang="cs-CZ" dirty="0" smtClean="0">
              <a:solidFill>
                <a:schemeClr val="tx1"/>
              </a:solidFill>
              <a:latin typeface="Arial" charset="0"/>
            </a:endParaRPr>
          </a:p>
          <a:p>
            <a:pPr marL="457200" indent="-457200">
              <a:buFont typeface="Arial" charset="0"/>
              <a:buAutoNum type="arabicPeriod"/>
            </a:pPr>
            <a:r>
              <a:rPr lang="cs-CZ" dirty="0" smtClean="0">
                <a:solidFill>
                  <a:schemeClr val="tx1"/>
                </a:solidFill>
                <a:latin typeface="Arial" charset="0"/>
              </a:rPr>
              <a:t>Co je z</a:t>
            </a:r>
            <a:r>
              <a:rPr lang="cs-CZ" dirty="0" smtClean="0">
                <a:solidFill>
                  <a:schemeClr val="tx1"/>
                </a:solidFill>
              </a:rPr>
              <a:t>vláštním druhem nakloněné roviny</a:t>
            </a:r>
            <a:r>
              <a:rPr lang="cs-CZ" dirty="0" smtClean="0"/>
              <a:t> </a:t>
            </a:r>
            <a:endParaRPr lang="cs-CZ" dirty="0" smtClean="0">
              <a:solidFill>
                <a:srgbClr val="777777"/>
              </a:solidFill>
              <a:latin typeface="Arial" charset="0"/>
            </a:endParaRPr>
          </a:p>
          <a:p>
            <a:pPr marL="457200" indent="-457200">
              <a:buFont typeface="Arial" charset="0"/>
              <a:buAutoNum type="arabicPeriod"/>
            </a:pPr>
            <a:endParaRPr lang="cs-CZ" dirty="0" smtClean="0">
              <a:latin typeface="Arial" charset="0"/>
            </a:endParaRPr>
          </a:p>
          <a:p>
            <a:pPr marL="457200" indent="-457200">
              <a:buFont typeface="Arial" charset="0"/>
              <a:buNone/>
            </a:pPr>
            <a:endParaRPr lang="cs-CZ" dirty="0" smtClean="0">
              <a:latin typeface="Arial" charset="0"/>
            </a:endParaRPr>
          </a:p>
          <a:p>
            <a:pPr marL="457200" indent="-457200">
              <a:buFont typeface="Arial" charset="0"/>
              <a:buNone/>
            </a:pPr>
            <a:endParaRPr lang="cs-CZ" dirty="0" smtClean="0">
              <a:latin typeface="Arial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35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ovéPole 2"/>
          <p:cNvSpPr txBox="1">
            <a:spLocks noChangeArrowheads="1"/>
          </p:cNvSpPr>
          <p:nvPr/>
        </p:nvSpPr>
        <p:spPr bwMode="auto">
          <a:xfrm>
            <a:off x="1160405" y="1266382"/>
            <a:ext cx="7168694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Použité zdroje:</a:t>
            </a:r>
          </a:p>
          <a:p>
            <a:pPr algn="ctr"/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ctr"/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PowerPoint – zdrojová banka </a:t>
            </a: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Klipart- </a:t>
            </a: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smtClean="0"/>
          </a:p>
          <a:p>
            <a:pPr algn="ctr"/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224471" y="2682041"/>
            <a:ext cx="504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http://forum.nabla.cz/viewtopic.php?id=9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  <p:sndAc>
          <p:stSnd>
            <p:snd r:embed="rId3" name="click.wav"/>
          </p:stSnd>
        </p:sndAc>
      </p:transition>
    </mc:Choice>
    <mc:Fallback>
      <p:transition spd="slow">
        <p:split orient="vert"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5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5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45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45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45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45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667</TotalTime>
  <Words>285</Words>
  <Application>Microsoft Office PowerPoint</Application>
  <PresentationFormat>Předvádění na obrazovce (4:3)</PresentationFormat>
  <Paragraphs>59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Tento materiál byl vytvořen v rámci projektu operačního programu                   Vzdělávání pro konkurenceschopnost</vt:lpstr>
      <vt:lpstr>Snímek 2</vt:lpstr>
      <vt:lpstr>Nakloněná rovina</vt:lpstr>
      <vt:lpstr>Nakloněná rovina</vt:lpstr>
      <vt:lpstr>Nakloněná rovina</vt:lpstr>
      <vt:lpstr>Nakloněná rovina</vt:lpstr>
      <vt:lpstr>Nakloněná rovina</vt:lpstr>
      <vt:lpstr>Nakloněná rovina</vt:lpstr>
      <vt:lpstr>Nakloněná rovina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Tento materiál byl vytvořen v rámci projektu  Operačního programu Vzdělávání pro konkurenceschopnost.</dc:title>
  <dc:creator>pc 1</dc:creator>
  <cp:lastModifiedBy>Dum</cp:lastModifiedBy>
  <cp:revision>71</cp:revision>
  <dcterms:created xsi:type="dcterms:W3CDTF">2012-02-05T17:29:41Z</dcterms:created>
  <dcterms:modified xsi:type="dcterms:W3CDTF">2014-02-27T12:03:23Z</dcterms:modified>
</cp:coreProperties>
</file>