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325" r:id="rId2"/>
    <p:sldId id="326" r:id="rId3"/>
    <p:sldId id="296" r:id="rId4"/>
    <p:sldId id="327" r:id="rId5"/>
    <p:sldId id="269" r:id="rId6"/>
    <p:sldId id="317" r:id="rId7"/>
    <p:sldId id="319" r:id="rId8"/>
    <p:sldId id="315" r:id="rId9"/>
    <p:sldId id="320" r:id="rId10"/>
    <p:sldId id="321" r:id="rId11"/>
    <p:sldId id="316" r:id="rId12"/>
    <p:sldId id="318" r:id="rId13"/>
    <p:sldId id="322" r:id="rId14"/>
    <p:sldId id="323" r:id="rId15"/>
    <p:sldId id="312" r:id="rId16"/>
    <p:sldId id="313" r:id="rId17"/>
    <p:sldId id="314" r:id="rId18"/>
    <p:sldId id="297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81" autoAdjust="0"/>
    <p:restoredTop sz="79655" autoAdjust="0"/>
  </p:normalViewPr>
  <p:slideViewPr>
    <p:cSldViewPr>
      <p:cViewPr>
        <p:scale>
          <a:sx n="90" d="100"/>
          <a:sy n="90" d="100"/>
        </p:scale>
        <p:origin x="-636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7015976B-C2B3-431E-A0DA-309E231312CE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83273E1-3725-47D6-AA2D-544918EEAD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C7939E-C79C-4D11-80B1-B93472ED9E08}" type="slidenum">
              <a:rPr lang="cs-CZ" altLang="cs-CZ" smtClean="0">
                <a:latin typeface="Tahoma" charset="0"/>
              </a:rPr>
              <a:pPr/>
              <a:t>3</a:t>
            </a:fld>
            <a:endParaRPr lang="cs-CZ" altLang="cs-CZ" smtClean="0">
              <a:latin typeface="Tahoma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A98E03-D6AA-41F9-8096-B39028F668A6}" type="slidenum">
              <a:rPr lang="cs-CZ" altLang="cs-CZ" smtClean="0">
                <a:latin typeface="Tahoma" charset="0"/>
              </a:rPr>
              <a:pPr/>
              <a:t>8</a:t>
            </a:fld>
            <a:endParaRPr lang="cs-CZ" altLang="cs-CZ" smtClean="0">
              <a:latin typeface="Tahoma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4DBB31-D5C0-403F-9B5C-58B0B46EAF8B}" type="slidenum">
              <a:rPr lang="cs-CZ" altLang="cs-CZ" smtClean="0">
                <a:latin typeface="Tahoma" charset="0"/>
              </a:rPr>
              <a:pPr/>
              <a:t>9</a:t>
            </a:fld>
            <a:endParaRPr lang="cs-CZ" altLang="cs-CZ" smtClean="0">
              <a:latin typeface="Tahoma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157C740-365E-455B-9BC2-14DD2E6EA5A8}" type="slidenum">
              <a:rPr lang="cs-CZ" altLang="cs-CZ" smtClean="0">
                <a:latin typeface="Tahoma" charset="0"/>
              </a:rPr>
              <a:pPr/>
              <a:t>10</a:t>
            </a:fld>
            <a:endParaRPr lang="cs-CZ" altLang="cs-CZ" smtClean="0">
              <a:latin typeface="Tahoma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endParaRPr lang="cs-CZ" dirty="0" smtClean="0"/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C36911-E90D-4BEB-9A18-8BC3D3C2541E}" type="slidenum">
              <a:rPr lang="cs-CZ" altLang="cs-CZ" smtClean="0">
                <a:latin typeface="Tahoma" charset="0"/>
              </a:rPr>
              <a:pPr/>
              <a:t>14</a:t>
            </a:fld>
            <a:endParaRPr lang="cs-CZ" altLang="cs-CZ" smtClean="0">
              <a:latin typeface="Tahoma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5E9F780-240B-4294-9446-826B98F59F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752F4-BEEF-40C7-9A42-88FC922352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3A757-0347-4314-B2C6-08C454765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650CD-F490-4670-AB03-15E96EDF9D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C483E5F-666B-481E-9FFF-FF70BE500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031-7F8A-46BF-81F6-03CB787EFB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84E87-0D16-46F2-8CE4-2DEFFDAFF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26640CFC-C4B6-4E50-BCA8-D987AF3910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7F914CAA-106A-4CD5-8EB0-093C07CB40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CA6D8-7865-4173-82A8-26224B6A9D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1B12F-0B97-4273-AF06-1945AEC8ED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  <a:latin typeface="Tahom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Tahom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  <a:latin typeface="Tahoma" pitchFamily="34" charset="0"/>
              </a:defRPr>
            </a:lvl1pPr>
          </a:lstStyle>
          <a:p>
            <a:pPr>
              <a:defRPr/>
            </a:pPr>
            <a:fld id="{6F71F3C9-7DE4-412D-AC79-8432A5EB0A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72" r:id="rId4"/>
    <p:sldLayoutId id="2147483880" r:id="rId5"/>
    <p:sldLayoutId id="2147483873" r:id="rId6"/>
    <p:sldLayoutId id="2147483874" r:id="rId7"/>
    <p:sldLayoutId id="2147483881" r:id="rId8"/>
    <p:sldLayoutId id="2147483882" r:id="rId9"/>
    <p:sldLayoutId id="2147483875" r:id="rId10"/>
    <p:sldLayoutId id="2147483876" r:id="rId11"/>
  </p:sldLayoutIdLst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ivysilani/10095687448-historicky-magazin/208452801280034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nase-rec.ujc.cas.cz/archiv.php?art=2326" TargetMode="External"/><Relationship Id="rId2" Type="http://schemas.openxmlformats.org/officeDocument/2006/relationships/hyperlink" Target="http://www.ceskatelevize.cz/ivysilani/10095687448-historicky-magazin/208452801280034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nacek-nadace.cz/cz/pamatnik-leose-janacka-v-hukvaldech_5.htm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ceskatelevize.cz/ivysilani/10095687448-historicky-magazin/208452801280034/" TargetMode="External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://www.janacek-quartet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OaiD7DHO2o" TargetMode="External"/><Relationship Id="rId2" Type="http://schemas.openxmlformats.org/officeDocument/2006/relationships/hyperlink" Target="http://www.youtube.com/watch?v=ieIwRyebUc0" TargetMode="External"/><Relationship Id="rId1" Type="http://schemas.openxmlformats.org/officeDocument/2006/relationships/slideLayout" Target="../slideLayouts/slideLayout5.xml"/><Relationship Id="rId6" Type="http://schemas.openxmlformats.org/officeDocument/2006/relationships/slide" Target="slide3.xml"/><Relationship Id="rId5" Type="http://schemas.openxmlformats.org/officeDocument/2006/relationships/hyperlink" Target="http://www.youtube.com/watch?v=NCXRqgXiARA" TargetMode="External"/><Relationship Id="rId4" Type="http://schemas.openxmlformats.org/officeDocument/2006/relationships/hyperlink" Target="http://www.youtube.com/watch?v=e8BIRtagBw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Kkq0AMMb3M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youtube.com/watch?v=UPSiQaujbTY&amp;list=PLnE2Y8xcMTBNNPukCVc6gjEY1T_FJR8-r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195" name="Zástupný symbol pro obsah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 cstate="print"/>
          <a:srcRect l="31828" t="16693" r="15121" b="11545"/>
          <a:stretch>
            <a:fillRect/>
          </a:stretch>
        </p:blipFill>
        <p:spPr bwMode="auto">
          <a:xfrm>
            <a:off x="12700" y="3175"/>
            <a:ext cx="91313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 cstate="print"/>
          <a:srcRect l="31207" t="16553" r="15173" b="11877"/>
          <a:stretch>
            <a:fillRect/>
          </a:stretch>
        </p:blipFill>
        <p:spPr bwMode="auto">
          <a:xfrm>
            <a:off x="9525" y="-3175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765175"/>
            <a:ext cx="7772400" cy="863600"/>
          </a:xfrm>
        </p:spPr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sz="2800">
                <a:solidFill>
                  <a:schemeClr val="accent1">
                    <a:tint val="83000"/>
                    <a:satMod val="150000"/>
                  </a:schemeClr>
                </a:solidFill>
                <a:latin typeface="Tahoma" pitchFamily="34" charset="0"/>
              </a:rPr>
              <a:t>Skladatelé ČECHY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916113"/>
            <a:ext cx="6400800" cy="4393207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3600" cap="all" spc="3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  <a:hlinkClick r:id="rId3"/>
              </a:rPr>
              <a:t>Leoš </a:t>
            </a:r>
            <a:r>
              <a:rPr lang="cs-CZ" sz="3600" cap="all" spc="3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  <a:hlinkClick r:id="rId3"/>
              </a:rPr>
              <a:t>janáček</a:t>
            </a:r>
            <a:endParaRPr lang="cs-CZ" sz="3600" cap="all" spc="30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C00000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3600" cap="all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C00000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Život</a:t>
            </a: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  <a:hlinkClick r:id="rId4" action="ppaction://hlinksldjump"/>
              </a:rPr>
              <a:t>Festivaly</a:t>
            </a:r>
            <a:endParaRPr lang="cs-CZ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C00000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Calibri" panose="020F0502020204030204" pitchFamily="34" charset="0"/>
              <a:ea typeface="+mj-ea"/>
              <a:cs typeface="+mj-cs"/>
            </a:endParaRPr>
          </a:p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  <a:hlinkClick r:id="rId5" action="ppaction://hlinksldjump"/>
              </a:rPr>
              <a:t>Dílo</a:t>
            </a:r>
            <a:endParaRPr lang="cs-CZ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C00000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Calibri" panose="020F0502020204030204" pitchFamily="34" charset="0"/>
              <a:ea typeface="+mj-ea"/>
              <a:cs typeface="+mj-cs"/>
            </a:endParaRP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3600" cap="all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C00000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 rot="5400000">
            <a:off x="4247964" y="-3735796"/>
            <a:ext cx="648072" cy="8496944"/>
          </a:xfrm>
        </p:spPr>
        <p:txBody>
          <a:bodyPr>
            <a:noAutofit/>
          </a:bodyPr>
          <a:lstStyle/>
          <a:p>
            <a:pPr marL="484188" algn="ctr">
              <a:spcBef>
                <a:spcPct val="0"/>
              </a:spcBef>
              <a:defRPr/>
            </a:pPr>
            <a:r>
              <a:rPr lang="cs-CZ" sz="2800" dirty="0">
                <a:latin typeface="+mn-lt"/>
                <a:hlinkClick r:id="rId2"/>
              </a:rPr>
              <a:t>Leoš </a:t>
            </a:r>
            <a:r>
              <a:rPr lang="cs-CZ" sz="2800" dirty="0" err="1">
                <a:latin typeface="+mn-lt"/>
                <a:hlinkClick r:id="rId2"/>
              </a:rPr>
              <a:t>janáček</a:t>
            </a:r>
            <a:r>
              <a:rPr lang="cs-CZ" sz="2800" dirty="0">
                <a:latin typeface="+mn-lt"/>
              </a:rPr>
              <a:t>     </a:t>
            </a:r>
            <a:r>
              <a:rPr lang="cs-CZ" sz="1800" dirty="0">
                <a:latin typeface="Calibri" panose="020F0502020204030204" pitchFamily="34" charset="0"/>
              </a:rPr>
              <a:t>1.50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idx="2"/>
          </p:nvPr>
        </p:nvSpPr>
        <p:spPr>
          <a:xfrm>
            <a:off x="539750" y="1196975"/>
            <a:ext cx="3876675" cy="4679950"/>
          </a:xfrm>
        </p:spPr>
        <p:txBody>
          <a:bodyPr/>
          <a:lstStyle/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skladatel XX. </a:t>
            </a: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století</a:t>
            </a: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folklorista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autor </a:t>
            </a: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hlinkClick r:id="rId3"/>
              </a:rPr>
              <a:t>nápěvkové metody</a:t>
            </a: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hudební teoretik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pedagog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     konzervatoř Praha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     Varhanická škola v Brně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defRPr/>
            </a:pPr>
            <a:endParaRPr lang="cs-CZ" altLang="cs-CZ" sz="2400" dirty="0" smtClean="0"/>
          </a:p>
        </p:txBody>
      </p:sp>
      <p:sp>
        <p:nvSpPr>
          <p:cNvPr id="11268" name="TextovéPole 17"/>
          <p:cNvSpPr txBox="1">
            <a:spLocks noChangeArrowheads="1"/>
          </p:cNvSpPr>
          <p:nvPr/>
        </p:nvSpPr>
        <p:spPr bwMode="auto">
          <a:xfrm>
            <a:off x="204788" y="6237288"/>
            <a:ext cx="8939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>
                <a:solidFill>
                  <a:srgbClr val="C00000"/>
                </a:solidFill>
                <a:latin typeface="Calibri" pitchFamily="34" charset="0"/>
              </a:rPr>
              <a:t>JAKÝ VZTAH MĚL JANÁČEK K DVOŘÁKOVI</a:t>
            </a:r>
            <a:r>
              <a:rPr lang="cs-CZ" altLang="cs-CZ" sz="2000">
                <a:solidFill>
                  <a:srgbClr val="C0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11269" name="TextovéPole 13"/>
          <p:cNvSpPr txBox="1">
            <a:spLocks noChangeArrowheads="1"/>
          </p:cNvSpPr>
          <p:nvPr/>
        </p:nvSpPr>
        <p:spPr bwMode="auto">
          <a:xfrm>
            <a:off x="8121650" y="5510213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" name="Zaoblený obdélník 1"/>
          <p:cNvSpPr/>
          <p:nvPr/>
        </p:nvSpPr>
        <p:spPr>
          <a:xfrm>
            <a:off x="1692275" y="2492375"/>
            <a:ext cx="1366838" cy="325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Tlačítko akce: Domů 7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1335" y="1025105"/>
            <a:ext cx="4485806" cy="4648785"/>
          </a:xfrm>
          <a:effectLst>
            <a:softEdge rad="112500"/>
          </a:effectLst>
        </p:spPr>
      </p:pic>
      <p:sp>
        <p:nvSpPr>
          <p:cNvPr id="11273" name="TextovéPole 13"/>
          <p:cNvSpPr txBox="1">
            <a:spLocks noChangeArrowheads="1"/>
          </p:cNvSpPr>
          <p:nvPr/>
        </p:nvSpPr>
        <p:spPr bwMode="auto">
          <a:xfrm>
            <a:off x="8334375" y="5233988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accent2"/>
                </a:solidFill>
                <a:latin typeface="Calibri" pitchFamily="34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8289"/>
            <a:ext cx="8229600" cy="640431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z="2400" dirty="0" smtClean="0">
                <a:solidFill>
                  <a:srgbClr val="C00000"/>
                </a:solidFill>
              </a:rPr>
              <a:t>JAK SE JMENUJE RODIŠTĚ  JANÁČKA?</a:t>
            </a:r>
          </a:p>
        </p:txBody>
      </p:sp>
      <p:sp>
        <p:nvSpPr>
          <p:cNvPr id="10243" name="Obdélník 9"/>
          <p:cNvSpPr>
            <a:spLocks noChangeArrowheads="1"/>
          </p:cNvSpPr>
          <p:nvPr/>
        </p:nvSpPr>
        <p:spPr bwMode="auto">
          <a:xfrm>
            <a:off x="323850" y="3860800"/>
            <a:ext cx="35274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altLang="cs-CZ">
                <a:solidFill>
                  <a:schemeClr val="tx2"/>
                </a:solidFill>
                <a:latin typeface="Calibri" pitchFamily="34" charset="0"/>
              </a:rPr>
              <a:t>* 3. 7. 1854 </a:t>
            </a:r>
          </a:p>
          <a:p>
            <a:pPr algn="ctr">
              <a:lnSpc>
                <a:spcPct val="150000"/>
              </a:lnSpc>
            </a:pPr>
            <a:r>
              <a:rPr lang="cs-CZ" altLang="cs-CZ">
                <a:solidFill>
                  <a:schemeClr val="tx2"/>
                </a:solidFill>
                <a:latin typeface="Calibri" pitchFamily="34" charset="0"/>
              </a:rPr>
              <a:t>Hukvaldy, Frýdek Místek</a:t>
            </a:r>
          </a:p>
          <a:p>
            <a:pPr algn="ctr">
              <a:lnSpc>
                <a:spcPct val="150000"/>
              </a:lnSpc>
            </a:pPr>
            <a:r>
              <a:rPr lang="cs-CZ" altLang="cs-CZ">
                <a:solidFill>
                  <a:schemeClr val="tx2"/>
                </a:solidFill>
                <a:latin typeface="Calibri" pitchFamily="34" charset="0"/>
              </a:rPr>
              <a:t>otec učitel</a:t>
            </a:r>
          </a:p>
          <a:p>
            <a:pPr algn="ctr"/>
            <a:endParaRPr lang="cs-CZ" altLang="cs-CZ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2292" name="Obdélník 10"/>
          <p:cNvSpPr>
            <a:spLocks noChangeArrowheads="1"/>
          </p:cNvSpPr>
          <p:nvPr/>
        </p:nvSpPr>
        <p:spPr bwMode="auto">
          <a:xfrm>
            <a:off x="323850" y="2133600"/>
            <a:ext cx="244792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cs-CZ" altLang="cs-CZ" sz="2000"/>
          </a:p>
          <a:p>
            <a:pPr>
              <a:lnSpc>
                <a:spcPct val="150000"/>
              </a:lnSpc>
            </a:pPr>
            <a:endParaRPr lang="cs-CZ" altLang="cs-CZ" sz="2000"/>
          </a:p>
        </p:txBody>
      </p:sp>
      <p:sp>
        <p:nvSpPr>
          <p:cNvPr id="12293" name="TextovéPole 13"/>
          <p:cNvSpPr txBox="1">
            <a:spLocks noChangeArrowheads="1"/>
          </p:cNvSpPr>
          <p:nvPr/>
        </p:nvSpPr>
        <p:spPr bwMode="auto">
          <a:xfrm>
            <a:off x="6300788" y="4149725"/>
            <a:ext cx="2635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12294" name="TextovéPole 13"/>
          <p:cNvSpPr txBox="1">
            <a:spLocks noChangeArrowheads="1"/>
          </p:cNvSpPr>
          <p:nvPr/>
        </p:nvSpPr>
        <p:spPr bwMode="auto">
          <a:xfrm>
            <a:off x="8388350" y="5516563"/>
            <a:ext cx="2635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3</a:t>
            </a:r>
          </a:p>
        </p:txBody>
      </p:sp>
      <p:pic>
        <p:nvPicPr>
          <p:cNvPr id="10247" name="Zástupný symbol pro obsah 18" descr="PICT009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052513"/>
            <a:ext cx="3744913" cy="280828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8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13213" y="1628775"/>
            <a:ext cx="4800600" cy="36004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lačítko akce: Domů 8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298" name="TextovéPole 13"/>
          <p:cNvSpPr txBox="1">
            <a:spLocks noChangeArrowheads="1"/>
          </p:cNvSpPr>
          <p:nvPr/>
        </p:nvSpPr>
        <p:spPr bwMode="auto">
          <a:xfrm>
            <a:off x="3719513" y="3529013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12299" name="TextovéPole 13"/>
          <p:cNvSpPr txBox="1">
            <a:spLocks noChangeArrowheads="1"/>
          </p:cNvSpPr>
          <p:nvPr/>
        </p:nvSpPr>
        <p:spPr bwMode="auto">
          <a:xfrm>
            <a:off x="8575675" y="4921250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8289"/>
            <a:ext cx="7200800" cy="568423"/>
          </a:xfrm>
        </p:spPr>
        <p:txBody>
          <a:bodyPr/>
          <a:lstStyle/>
          <a:p>
            <a:pPr algn="ctr">
              <a:defRPr/>
            </a:pPr>
            <a:r>
              <a:rPr lang="cs-CZ" sz="2800" dirty="0" smtClean="0"/>
              <a:t>Rodný dům  </a:t>
            </a:r>
            <a:r>
              <a:rPr lang="cs-CZ" sz="2800" dirty="0"/>
              <a:t>Janáčka v Hukvaldech</a:t>
            </a:r>
          </a:p>
        </p:txBody>
      </p:sp>
      <p:pic>
        <p:nvPicPr>
          <p:cNvPr id="11267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908050"/>
            <a:ext cx="7202488" cy="5402263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317" name="TextovéPole 13"/>
          <p:cNvSpPr txBox="1">
            <a:spLocks noChangeArrowheads="1"/>
          </p:cNvSpPr>
          <p:nvPr/>
        </p:nvSpPr>
        <p:spPr bwMode="auto">
          <a:xfrm>
            <a:off x="7812088" y="5876925"/>
            <a:ext cx="2635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1052513"/>
            <a:ext cx="7100887" cy="5402262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1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971600" y="271102"/>
            <a:ext cx="7128792" cy="52322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marL="0" marR="18288" algn="ctr" eaLnBrk="1" hangingPunct="1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rgbClr val="FF5C9C"/>
                </a:solidFill>
                <a:latin typeface="+mj-lt"/>
                <a:hlinkClick r:id="rId3"/>
              </a:rPr>
              <a:t>Památník</a:t>
            </a:r>
            <a:r>
              <a:rPr lang="cs-CZ" altLang="cs-CZ" sz="2800" dirty="0">
                <a:solidFill>
                  <a:srgbClr val="FF5C9C"/>
                </a:solidFill>
                <a:latin typeface="+mj-lt"/>
              </a:rPr>
              <a:t> </a:t>
            </a:r>
            <a:r>
              <a:rPr lang="cs-CZ" altLang="cs-CZ" sz="2800" dirty="0">
                <a:solidFill>
                  <a:srgbClr val="FF5C9C"/>
                </a:solidFill>
                <a:latin typeface="Calibri" panose="020F0502020204030204" pitchFamily="34" charset="0"/>
              </a:rPr>
              <a:t> </a:t>
            </a:r>
            <a:r>
              <a:rPr lang="cs-CZ" altLang="cs-CZ" sz="2800" dirty="0">
                <a:solidFill>
                  <a:srgbClr val="FF5C9C"/>
                </a:solidFill>
                <a:latin typeface="+mj-lt"/>
              </a:rPr>
              <a:t>Janáčka v Hukvaldech</a:t>
            </a:r>
          </a:p>
        </p:txBody>
      </p:sp>
      <p:sp>
        <p:nvSpPr>
          <p:cNvPr id="5" name="Tlačítko akce: Domů 4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341" name="TextovéPole 13"/>
          <p:cNvSpPr txBox="1">
            <a:spLocks noChangeArrowheads="1"/>
          </p:cNvSpPr>
          <p:nvPr/>
        </p:nvSpPr>
        <p:spPr bwMode="auto">
          <a:xfrm>
            <a:off x="7750175" y="5954713"/>
            <a:ext cx="2635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2800" dirty="0">
                <a:solidFill>
                  <a:srgbClr val="C00000"/>
                </a:solidFill>
                <a:latin typeface="Calibri" pitchFamily="34" charset="0"/>
                <a:ea typeface="+mn-ea"/>
                <a:cs typeface="+mn-cs"/>
              </a:rPr>
              <a:t>JAKÉ MĚL JANÁČEK HUDEBNÍ VZDĚLÁNÍ?</a:t>
            </a:r>
            <a:br>
              <a:rPr lang="cs-CZ" sz="2800" dirty="0">
                <a:solidFill>
                  <a:srgbClr val="C00000"/>
                </a:solidFill>
                <a:latin typeface="Calibri" pitchFamily="34" charset="0"/>
                <a:ea typeface="+mn-ea"/>
                <a:cs typeface="+mn-cs"/>
              </a:rPr>
            </a:br>
            <a:r>
              <a:rPr lang="cs-CZ" sz="2800" dirty="0">
                <a:solidFill>
                  <a:srgbClr val="C00000"/>
                </a:solidFill>
                <a:latin typeface="Calibri" pitchFamily="34" charset="0"/>
                <a:ea typeface="+mn-ea"/>
                <a:cs typeface="+mn-cs"/>
              </a:rPr>
              <a:t>JAKÁ ZÍSKAL OCENĚNÍ?	</a:t>
            </a:r>
          </a:p>
        </p:txBody>
      </p:sp>
      <p:sp>
        <p:nvSpPr>
          <p:cNvPr id="11268" name="Zástupný symbol pro obsah 3"/>
          <p:cNvSpPr>
            <a:spLocks noGrp="1"/>
          </p:cNvSpPr>
          <p:nvPr>
            <p:ph idx="1"/>
          </p:nvPr>
        </p:nvSpPr>
        <p:spPr>
          <a:xfrm>
            <a:off x="604838" y="1912938"/>
            <a:ext cx="8229600" cy="4572000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1865 zpěvák v brněnském klášteře → Pavel Křížkovský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učitelský ústav v Brně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varhanická škola v Praze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konzervatoř v Lipsku a ve Vídni</a:t>
            </a:r>
          </a:p>
          <a:p>
            <a:pPr marL="65087" indent="0">
              <a:lnSpc>
                <a:spcPct val="150000"/>
              </a:lnSpc>
              <a:buFont typeface="Wingdings 2" pitchFamily="18" charset="2"/>
              <a:buNone/>
              <a:defRPr/>
            </a:pPr>
            <a:endParaRPr lang="cs-CZ" altLang="cs-CZ" sz="2000" dirty="0" smtClean="0">
              <a:solidFill>
                <a:schemeClr val="accent2"/>
              </a:solidFill>
              <a:latin typeface="Calibri" pitchFamily="34" charset="0"/>
            </a:endParaRPr>
          </a:p>
          <a:p>
            <a:pPr marL="65087" indent="0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altLang="cs-CZ" sz="2000" dirty="0" smtClean="0">
                <a:solidFill>
                  <a:schemeClr val="accent2"/>
                </a:solidFill>
                <a:latin typeface="Calibri" pitchFamily="34" charset="0"/>
              </a:rPr>
              <a:t>ocenění</a:t>
            </a:r>
          </a:p>
          <a:p>
            <a:pPr marL="65087" indent="0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Čestný doktorát Masarykovy university</a:t>
            </a:r>
          </a:p>
          <a:p>
            <a:pPr>
              <a:defRPr/>
            </a:pPr>
            <a:endParaRPr lang="cs-CZ" altLang="cs-CZ" dirty="0" smtClean="0"/>
          </a:p>
          <a:p>
            <a:pPr>
              <a:defRPr/>
            </a:pPr>
            <a:endParaRPr lang="cs-CZ" altLang="cs-CZ" dirty="0" smtClean="0"/>
          </a:p>
        </p:txBody>
      </p:sp>
      <p:sp>
        <p:nvSpPr>
          <p:cNvPr id="5" name="Tlačítko akce: Domů 4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2916238" y="1989138"/>
            <a:ext cx="2519362" cy="3841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384550" y="2952750"/>
            <a:ext cx="863600" cy="385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700338" y="3573463"/>
            <a:ext cx="2232025" cy="3841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cs-CZ" sz="2800" dirty="0">
                <a:latin typeface="Calibri" panose="020F0502020204030204" pitchFamily="34" charset="0"/>
              </a:rPr>
              <a:t>JANÁČEK život</a:t>
            </a:r>
            <a:br>
              <a:rPr lang="cs-CZ" sz="2800" dirty="0">
                <a:latin typeface="Calibri" panose="020F0502020204030204" pitchFamily="34" charset="0"/>
              </a:rPr>
            </a:b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20483" name="Zástupný symbol pro obsah 4"/>
          <p:cNvSpPr>
            <a:spLocks noGrp="1"/>
          </p:cNvSpPr>
          <p:nvPr>
            <p:ph idx="1"/>
          </p:nvPr>
        </p:nvSpPr>
        <p:spPr>
          <a:xfrm>
            <a:off x="971550" y="1155700"/>
            <a:ext cx="7653338" cy="4572000"/>
          </a:xfrm>
        </p:spPr>
        <p:txBody>
          <a:bodyPr/>
          <a:lstStyle/>
          <a:p>
            <a:pPr marL="65087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1871 svatba s 16letou Zdeňkou Schultzovou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děti Vladimír a Olga (†1903)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vztah z herečkou Gabrielou </a:t>
            </a:r>
            <a:r>
              <a:rPr lang="cs-CZ" altLang="cs-CZ" sz="2400" dirty="0" err="1" smtClean="0">
                <a:solidFill>
                  <a:schemeClr val="tx2"/>
                </a:solidFill>
                <a:latin typeface="Calibri" pitchFamily="34" charset="0"/>
              </a:rPr>
              <a:t>Preisovou</a:t>
            </a: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† 12. 8. 1928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pohřben v Brně na ústředním hřbitově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altLang="cs-CZ" sz="2400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6388" name="TextovéPole 13"/>
          <p:cNvSpPr txBox="1">
            <a:spLocks noChangeArrowheads="1"/>
          </p:cNvSpPr>
          <p:nvPr/>
        </p:nvSpPr>
        <p:spPr bwMode="auto">
          <a:xfrm>
            <a:off x="3779838" y="5589588"/>
            <a:ext cx="341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14</a:t>
            </a:r>
          </a:p>
        </p:txBody>
      </p:sp>
      <p:sp>
        <p:nvSpPr>
          <p:cNvPr id="5" name="Tlačítko akce: Domů 4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411413" y="4189413"/>
            <a:ext cx="647700" cy="3603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507288" cy="77787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cs-CZ" sz="2800" dirty="0">
                <a:solidFill>
                  <a:srgbClr val="C00000"/>
                </a:solidFill>
                <a:latin typeface="Calibri" pitchFamily="34" charset="0"/>
                <a:ea typeface="+mn-ea"/>
                <a:cs typeface="+mn-cs"/>
              </a:rPr>
              <a:t>JAKÉ ZEMĚ JANÁČEK NAVŠTÍVIL?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61963" y="1006475"/>
            <a:ext cx="8509000" cy="51117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navštívil třikrát </a:t>
            </a: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RUSKO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tvůrce a předseda Ruského kroužku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 vedl kursy ruštiny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zasáhl do příprav k všeruské výstavě v Petrohradě (1903)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dceru Olgu poslal na studia ruštiny ke svému bratru 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altLang="cs-CZ" sz="2400" dirty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 </a:t>
            </a: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     Františkovi</a:t>
            </a:r>
            <a:r>
              <a:rPr lang="cs-CZ" altLang="cs-CZ" sz="2400" dirty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 </a:t>
            </a: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do Petrohradu</a:t>
            </a:r>
          </a:p>
          <a:p>
            <a:pPr marL="65087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endParaRPr lang="cs-CZ" altLang="cs-CZ" sz="2400" dirty="0" smtClean="0">
              <a:solidFill>
                <a:schemeClr val="tx2"/>
              </a:solidFill>
              <a:latin typeface="Calibri" pitchFamily="34" charset="0"/>
              <a:cs typeface="Tahoma" pitchFamily="34" charset="0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tx2"/>
                </a:solidFill>
                <a:latin typeface="Calibri" pitchFamily="34" charset="0"/>
                <a:cs typeface="Tahoma" pitchFamily="34" charset="0"/>
              </a:rPr>
              <a:t>turné po </a:t>
            </a:r>
            <a:r>
              <a:rPr lang="cs-CZ" altLang="cs-CZ" sz="2400" dirty="0" smtClean="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ANGLII</a:t>
            </a:r>
          </a:p>
        </p:txBody>
      </p:sp>
      <p:sp>
        <p:nvSpPr>
          <p:cNvPr id="17412" name="TextovéPole 13"/>
          <p:cNvSpPr txBox="1">
            <a:spLocks noChangeArrowheads="1"/>
          </p:cNvSpPr>
          <p:nvPr/>
        </p:nvSpPr>
        <p:spPr bwMode="auto">
          <a:xfrm>
            <a:off x="2484438" y="5661025"/>
            <a:ext cx="2619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5" name="Tlačítko akce: Domů 4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916238" y="1125538"/>
            <a:ext cx="914400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127250" y="5157788"/>
            <a:ext cx="914400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52129"/>
          </a:xfrm>
        </p:spPr>
        <p:txBody>
          <a:bodyPr>
            <a:noAutofit/>
          </a:bodyPr>
          <a:lstStyle/>
          <a:p>
            <a:pPr marR="18288" algn="ctr" eaLnBrk="1" hangingPunct="1">
              <a:spcBef>
                <a:spcPts val="0"/>
              </a:spcBef>
              <a:defRPr/>
            </a:pPr>
            <a:r>
              <a:rPr lang="cs-CZ" sz="2800" spc="300" dirty="0">
                <a:latin typeface="Calibri" panose="020F0502020204030204" pitchFamily="34" charset="0"/>
              </a:rPr>
              <a:t>BRNO</a:t>
            </a:r>
            <a:r>
              <a:rPr lang="cs-CZ" sz="2800" dirty="0">
                <a:latin typeface="Calibri" panose="020F0502020204030204" pitchFamily="34" charset="0"/>
              </a:rPr>
              <a:t/>
            </a:r>
            <a:br>
              <a:rPr lang="cs-CZ" sz="2800" dirty="0">
                <a:latin typeface="Calibri" panose="020F0502020204030204" pitchFamily="34" charset="0"/>
              </a:rPr>
            </a:br>
            <a:endParaRPr lang="cs-CZ" sz="2800" dirty="0">
              <a:latin typeface="Calibri" panose="020F0502020204030204" pitchFamily="34" charset="0"/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752475"/>
            <a:ext cx="4824412" cy="547370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sbormistr Svatopluku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dirigent Brněnské besedy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založil varhanickou  školu 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cs-CZ" altLang="cs-CZ" sz="2400" dirty="0">
                <a:solidFill>
                  <a:schemeClr val="accent2"/>
                </a:solidFill>
                <a:latin typeface="Calibri" pitchFamily="34" charset="0"/>
              </a:rPr>
              <a:t> </a:t>
            </a: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     a brněnskou konzervatoř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redigoval Hudební listy</a:t>
            </a:r>
          </a:p>
          <a:p>
            <a:pPr marL="65087" indent="0">
              <a:lnSpc>
                <a:spcPct val="150000"/>
              </a:lnSpc>
              <a:buFont typeface="Wingdings 2" pitchFamily="18" charset="2"/>
              <a:buNone/>
              <a:defRPr/>
            </a:pPr>
            <a:endParaRPr lang="cs-CZ" altLang="cs-CZ" sz="1400" dirty="0" smtClean="0">
              <a:solidFill>
                <a:schemeClr val="accent2"/>
              </a:solidFill>
              <a:latin typeface="Calibri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1947           Janáčkova 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cs-CZ" altLang="cs-CZ" sz="2400" dirty="0">
                <a:solidFill>
                  <a:schemeClr val="accent2"/>
                </a:solidFill>
                <a:latin typeface="Calibri" pitchFamily="34" charset="0"/>
              </a:rPr>
              <a:t> </a:t>
            </a: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         akademie múzických umění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Janáčkovo divadlo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  <a:hlinkClick r:id="rId2"/>
              </a:rPr>
              <a:t>Památník</a:t>
            </a: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 Leoše Janáčka v Brně       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cs-CZ" altLang="cs-CZ" sz="2400" dirty="0">
                <a:solidFill>
                  <a:schemeClr val="accent2"/>
                </a:solidFill>
                <a:latin typeface="Calibri" pitchFamily="34" charset="0"/>
              </a:rPr>
              <a:t> </a:t>
            </a:r>
            <a:r>
              <a:rPr lang="cs-CZ" altLang="cs-CZ" sz="2400" dirty="0" smtClean="0">
                <a:solidFill>
                  <a:schemeClr val="accent2"/>
                </a:solidFill>
                <a:latin typeface="Calibri" pitchFamily="34" charset="0"/>
              </a:rPr>
              <a:t>                       </a:t>
            </a:r>
            <a:r>
              <a:rPr lang="cs-CZ" altLang="cs-CZ" sz="1600" dirty="0" smtClean="0">
                <a:solidFill>
                  <a:schemeClr val="accent2"/>
                </a:solidFill>
                <a:latin typeface="Calibri" pitchFamily="34" charset="0"/>
              </a:rPr>
              <a:t>video 10.18-14.01</a:t>
            </a:r>
          </a:p>
          <a:p>
            <a:pPr marL="65087" indent="0">
              <a:lnSpc>
                <a:spcPct val="150000"/>
              </a:lnSpc>
              <a:buFont typeface="Wingdings 2" pitchFamily="18" charset="2"/>
              <a:buNone/>
              <a:defRPr/>
            </a:pPr>
            <a:endParaRPr lang="cs-CZ" altLang="cs-CZ" sz="1600" dirty="0" smtClean="0">
              <a:solidFill>
                <a:schemeClr val="accent2"/>
              </a:solidFill>
              <a:latin typeface="Calibri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cs-CZ" altLang="cs-CZ" dirty="0" smtClean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3800" y="908050"/>
            <a:ext cx="3606800" cy="54102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lačítko akce: Domů 5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438" name="TextovéPole 13"/>
          <p:cNvSpPr txBox="1">
            <a:spLocks noChangeArrowheads="1"/>
          </p:cNvSpPr>
          <p:nvPr/>
        </p:nvSpPr>
        <p:spPr bwMode="auto">
          <a:xfrm>
            <a:off x="8242300" y="5954713"/>
            <a:ext cx="2635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bg1"/>
                </a:solidFill>
                <a:latin typeface="Calibri" pitchFamily="34" charset="0"/>
              </a:rPr>
              <a:t>6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1187450" y="4365625"/>
            <a:ext cx="3671888" cy="3841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2339975" y="4910138"/>
            <a:ext cx="1655763" cy="3857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835150" y="1989138"/>
            <a:ext cx="1331913" cy="3841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622550" y="2525713"/>
            <a:ext cx="1517650" cy="3857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0431"/>
          </a:xfrm>
        </p:spPr>
        <p:txBody>
          <a:bodyPr/>
          <a:lstStyle/>
          <a:p>
            <a:pPr algn="ctr">
              <a:defRPr/>
            </a:pPr>
            <a:r>
              <a:rPr lang="cs-CZ" sz="2800" dirty="0" smtClean="0"/>
              <a:t>Festivaly</a:t>
            </a:r>
            <a:endParaRPr lang="cs-CZ" sz="2800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827088" y="1052513"/>
            <a:ext cx="7797800" cy="4572000"/>
          </a:xfrm>
        </p:spPr>
        <p:txBody>
          <a:bodyPr/>
          <a:lstStyle/>
          <a:p>
            <a:pPr marL="63500" indent="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smtClean="0">
                <a:solidFill>
                  <a:schemeClr val="accent2"/>
                </a:solidFill>
                <a:latin typeface="Calibri" pitchFamily="34" charset="0"/>
              </a:rPr>
              <a:t>Festival Janáček Brno</a:t>
            </a:r>
          </a:p>
          <a:p>
            <a:pPr marL="63500" indent="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smtClean="0">
                <a:solidFill>
                  <a:schemeClr val="accent2"/>
                </a:solidFill>
                <a:latin typeface="Calibri" pitchFamily="34" charset="0"/>
                <a:hlinkClick r:id="rId2"/>
              </a:rPr>
              <a:t>Janáčkovo kvarteto</a:t>
            </a:r>
            <a:endParaRPr lang="cs-CZ" altLang="cs-CZ" sz="2400" smtClean="0">
              <a:solidFill>
                <a:schemeClr val="accent2"/>
              </a:solidFill>
              <a:latin typeface="Calibri" pitchFamily="34" charset="0"/>
            </a:endParaRPr>
          </a:p>
          <a:p>
            <a:pPr marL="63500" indent="0">
              <a:lnSpc>
                <a:spcPct val="150000"/>
              </a:lnSpc>
              <a:buFont typeface="Wingdings 2" pitchFamily="18" charset="2"/>
              <a:buNone/>
            </a:pPr>
            <a:r>
              <a:rPr lang="cs-CZ" altLang="cs-CZ" sz="2400" smtClean="0">
                <a:solidFill>
                  <a:schemeClr val="accent2"/>
                </a:solidFill>
                <a:latin typeface="Calibri" pitchFamily="34" charset="0"/>
              </a:rPr>
              <a:t>Janáčkova filharmonie Ostrava, 1954</a:t>
            </a:r>
          </a:p>
        </p:txBody>
      </p: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 rot="5400000">
            <a:off x="4133602" y="-3230869"/>
            <a:ext cx="864096" cy="7272808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2400" b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00000"/>
                </a:solidFill>
              </a:rPr>
              <a:t>                              POSLECH</a:t>
            </a:r>
            <a:r>
              <a:rPr lang="cs-CZ" sz="2400" dirty="0" smtClean="0">
                <a:solidFill>
                  <a:srgbClr val="FF0000"/>
                </a:solidFill>
              </a:rPr>
              <a:t>			</a:t>
            </a:r>
            <a:r>
              <a:rPr lang="cs-CZ" sz="1200" dirty="0" smtClean="0">
                <a:solidFill>
                  <a:srgbClr val="FF0000"/>
                </a:solidFill>
                <a:latin typeface="Calibri" pitchFamily="34" charset="0"/>
              </a:rPr>
              <a:t>	</a:t>
            </a:r>
            <a:r>
              <a:rPr lang="cs-CZ" sz="1300" dirty="0" smtClean="0">
                <a:solidFill>
                  <a:srgbClr val="FF0000"/>
                </a:solidFill>
                <a:latin typeface="Calibri" pitchFamily="34" charset="0"/>
              </a:rPr>
              <a:t>		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251520" y="1052736"/>
            <a:ext cx="8712968" cy="1584176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22287" indent="-457200" eaLnBrk="1" hangingPunct="1">
              <a:buFont typeface="Wingdings 2" pitchFamily="18" charset="2"/>
              <a:buAutoNum type="arabicPeriod"/>
              <a:defRPr/>
            </a:pPr>
            <a:r>
              <a:rPr lang="cs-CZ" dirty="0" smtClean="0">
                <a:solidFill>
                  <a:schemeClr val="accent2"/>
                </a:solidFill>
                <a:latin typeface="Calibri" pitchFamily="34" charset="0"/>
              </a:rPr>
              <a:t>po vyslechnutí </a:t>
            </a:r>
            <a:r>
              <a:rPr lang="cs-CZ" dirty="0" smtClean="0">
                <a:solidFill>
                  <a:schemeClr val="accent2"/>
                </a:solidFill>
                <a:latin typeface="Calibri" pitchFamily="34" charset="0"/>
                <a:hlinkClick r:id="rId2"/>
              </a:rPr>
              <a:t>skladby </a:t>
            </a:r>
            <a:r>
              <a:rPr lang="cs-CZ" dirty="0" smtClean="0">
                <a:solidFill>
                  <a:schemeClr val="accent2"/>
                </a:solidFill>
                <a:latin typeface="Calibri" pitchFamily="34" charset="0"/>
              </a:rPr>
              <a:t>urči její název   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  <a:hlinkClick r:id="rId3"/>
              </a:rPr>
              <a:t>LÍSTEK ODVANUTÝ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   </a:t>
            </a:r>
            <a:r>
              <a:rPr lang="cs-CZ" sz="1400" dirty="0" smtClean="0">
                <a:solidFill>
                  <a:schemeClr val="accent2"/>
                </a:solidFill>
                <a:latin typeface="Calibri" pitchFamily="34" charset="0"/>
              </a:rPr>
              <a:t>4.23</a:t>
            </a:r>
            <a:endParaRPr lang="cs-CZ" sz="140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2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ea typeface="+mj-ea"/>
              <a:cs typeface="+mj-cs"/>
            </a:endParaRPr>
          </a:p>
          <a:p>
            <a:pPr marL="522287" indent="-457200" eaLnBrk="1" hangingPunct="1">
              <a:buFont typeface="Wingdings 2" pitchFamily="18" charset="2"/>
              <a:buAutoNum type="arabicPeriod"/>
              <a:defRPr/>
            </a:pPr>
            <a:r>
              <a:rPr lang="cs-CZ" dirty="0" smtClean="0">
                <a:solidFill>
                  <a:schemeClr val="accent2"/>
                </a:solidFill>
                <a:latin typeface="Calibri" panose="020F0502020204030204" pitchFamily="34" charset="0"/>
              </a:rPr>
              <a:t>doplň náladu, takt, tempo, dynamiku, tóninu, nástroj</a:t>
            </a:r>
          </a:p>
          <a:p>
            <a:pPr marL="522287" indent="-457200" eaLnBrk="1" hangingPunct="1">
              <a:buFont typeface="Wingdings 2" pitchFamily="18" charset="2"/>
              <a:buAutoNum type="arabicPeriod"/>
              <a:defRPr/>
            </a:pPr>
            <a:r>
              <a:rPr lang="cs-CZ" dirty="0" smtClean="0">
                <a:solidFill>
                  <a:schemeClr val="accent2"/>
                </a:solidFill>
                <a:latin typeface="Calibri" panose="020F0502020204030204" pitchFamily="34" charset="0"/>
              </a:rPr>
              <a:t>název cyklu:  </a:t>
            </a:r>
            <a:r>
              <a:rPr lang="cs-CZ" dirty="0" smtClean="0">
                <a:solidFill>
                  <a:srgbClr val="FF0000"/>
                </a:solidFill>
                <a:latin typeface="Calibri" panose="020F0502020204030204" pitchFamily="34" charset="0"/>
              </a:rPr>
              <a:t>PO ZAROSTLÉM CHODNÍČKU</a:t>
            </a:r>
            <a:endParaRPr lang="cs-CZ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2532" name="Zástupný symbol pro obsah 13"/>
          <p:cNvSpPr>
            <a:spLocks noGrp="1"/>
          </p:cNvSpPr>
          <p:nvPr>
            <p:ph sz="quarter" idx="4"/>
          </p:nvPr>
        </p:nvSpPr>
        <p:spPr>
          <a:xfrm>
            <a:off x="250825" y="2981325"/>
            <a:ext cx="8642350" cy="1871663"/>
          </a:xfrm>
        </p:spPr>
        <p:txBody>
          <a:bodyPr/>
          <a:lstStyle/>
          <a:p>
            <a:pPr marL="520700" indent="-457200" eaLnBrk="1" hangingPunct="1">
              <a:buFont typeface="Century Gothic" pitchFamily="34" charset="0"/>
              <a:buAutoNum type="arabicPeriod"/>
              <a:defRPr/>
            </a:pP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</a:rPr>
              <a:t>vyber lašský </a:t>
            </a: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  <a:hlinkClick r:id="rId4"/>
              </a:rPr>
              <a:t>tanec</a:t>
            </a: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</a:rPr>
              <a:t> inspirovaný lidovou písní                     </a:t>
            </a:r>
            <a:r>
              <a:rPr lang="cs-CZ" altLang="cs-CZ" sz="1400" dirty="0" smtClean="0">
                <a:solidFill>
                  <a:schemeClr val="accent2"/>
                </a:solidFill>
                <a:latin typeface="Calibri" pitchFamily="34" charset="0"/>
              </a:rPr>
              <a:t>19.05</a:t>
            </a:r>
          </a:p>
          <a:p>
            <a:pPr marL="63500" indent="0" eaLnBrk="1" hangingPunct="1">
              <a:buFont typeface="Wingdings 2" pitchFamily="18" charset="2"/>
              <a:buNone/>
              <a:defRPr/>
            </a:pPr>
            <a:r>
              <a:rPr lang="cs-CZ" altLang="cs-CZ" dirty="0">
                <a:solidFill>
                  <a:schemeClr val="accent2"/>
                </a:solidFill>
                <a:latin typeface="Calibri" pitchFamily="34" charset="0"/>
              </a:rPr>
              <a:t> </a:t>
            </a: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</a:rPr>
              <a:t>      Starodávný. Požehnaný. Dymák. </a:t>
            </a:r>
            <a:r>
              <a:rPr lang="cs-CZ" altLang="cs-CZ" dirty="0" err="1" smtClean="0">
                <a:solidFill>
                  <a:schemeClr val="accent2"/>
                </a:solidFill>
                <a:latin typeface="Calibri" pitchFamily="34" charset="0"/>
              </a:rPr>
              <a:t>Čeladenský</a:t>
            </a: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</a:rPr>
              <a:t>. Pilky.</a:t>
            </a:r>
            <a:endParaRPr lang="cs-CZ" altLang="cs-CZ" dirty="0">
              <a:solidFill>
                <a:schemeClr val="accent2"/>
              </a:solidFill>
              <a:latin typeface="Calibri" pitchFamily="34" charset="0"/>
            </a:endParaRPr>
          </a:p>
          <a:p>
            <a:pPr marL="520700" indent="-457200" eaLnBrk="1" hangingPunct="1">
              <a:buFont typeface="+mj-lt"/>
              <a:buAutoNum type="arabicPeriod" startAt="2"/>
              <a:defRPr/>
            </a:pPr>
            <a:r>
              <a:rPr lang="cs-CZ" altLang="cs-CZ" dirty="0" smtClean="0">
                <a:solidFill>
                  <a:schemeClr val="accent2"/>
                </a:solidFill>
                <a:latin typeface="Calibri" pitchFamily="34" charset="0"/>
              </a:rPr>
              <a:t>název celého díla:  </a:t>
            </a:r>
            <a:r>
              <a:rPr lang="cs-CZ" altLang="cs-CZ" dirty="0" smtClean="0">
                <a:solidFill>
                  <a:srgbClr val="FF0000"/>
                </a:solidFill>
                <a:latin typeface="Calibri" pitchFamily="34" charset="0"/>
              </a:rPr>
              <a:t>LAŠSKÉ TANCE </a:t>
            </a:r>
            <a:endParaRPr lang="cs-CZ" altLang="cs-CZ" dirty="0" smtClean="0">
              <a:solidFill>
                <a:srgbClr val="FF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465763" y="1125538"/>
            <a:ext cx="2582862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2484438" y="1966913"/>
            <a:ext cx="3671887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081338" y="3919538"/>
            <a:ext cx="2447925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Rámeček 2"/>
          <p:cNvSpPr/>
          <p:nvPr/>
        </p:nvSpPr>
        <p:spPr>
          <a:xfrm>
            <a:off x="6300788" y="3409950"/>
            <a:ext cx="792162" cy="46355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Zástupný symbol pro obsah 5"/>
          <p:cNvSpPr txBox="1">
            <a:spLocks/>
          </p:cNvSpPr>
          <p:nvPr/>
        </p:nvSpPr>
        <p:spPr bwMode="auto">
          <a:xfrm>
            <a:off x="403920" y="4869160"/>
            <a:ext cx="8712968" cy="158417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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32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Verdana" pitchFamily="34" charset="0"/>
              <a:buChar char="›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49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2287" indent="-457200" eaLnBrk="1" hangingPunct="1">
              <a:buFont typeface="Wingdings 2" pitchFamily="18" charset="2"/>
              <a:buAutoNum type="arabicPeriod"/>
              <a:defRPr/>
            </a:pPr>
            <a:r>
              <a:rPr lang="cs-CZ" dirty="0" smtClean="0">
                <a:solidFill>
                  <a:schemeClr val="accent2"/>
                </a:solidFill>
                <a:latin typeface="Calibri" pitchFamily="34" charset="0"/>
              </a:rPr>
              <a:t>po vyslechnutí </a:t>
            </a:r>
            <a:r>
              <a:rPr lang="cs-CZ" dirty="0" smtClean="0">
                <a:solidFill>
                  <a:schemeClr val="accent2"/>
                </a:solidFill>
                <a:latin typeface="Calibri" pitchFamily="34" charset="0"/>
                <a:hlinkClick r:id="rId5"/>
              </a:rPr>
              <a:t>skladby</a:t>
            </a:r>
            <a:r>
              <a:rPr lang="cs-CZ" dirty="0" smtClean="0">
                <a:solidFill>
                  <a:schemeClr val="accent2"/>
                </a:solidFill>
                <a:latin typeface="Calibri" pitchFamily="34" charset="0"/>
              </a:rPr>
              <a:t> urči její název   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SINFONIETTA</a:t>
            </a:r>
            <a:endParaRPr lang="cs-CZ" sz="140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2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ea typeface="+mj-ea"/>
              <a:cs typeface="+mj-cs"/>
            </a:endParaRPr>
          </a:p>
          <a:p>
            <a:pPr marL="522287" indent="-457200" eaLnBrk="1" hangingPunct="1">
              <a:buFont typeface="Wingdings 2" pitchFamily="18" charset="2"/>
              <a:buAutoNum type="arabicPeriod"/>
              <a:defRPr/>
            </a:pPr>
            <a:r>
              <a:rPr lang="cs-CZ" dirty="0" smtClean="0">
                <a:solidFill>
                  <a:schemeClr val="accent2"/>
                </a:solidFill>
                <a:latin typeface="Calibri" panose="020F0502020204030204" pitchFamily="34" charset="0"/>
              </a:rPr>
              <a:t>doplň náladu, tempo, dynamiku, instrumentaci</a:t>
            </a:r>
          </a:p>
        </p:txBody>
      </p:sp>
      <p:sp>
        <p:nvSpPr>
          <p:cNvPr id="23" name="Zaoblený obdélník 22"/>
          <p:cNvSpPr/>
          <p:nvPr/>
        </p:nvSpPr>
        <p:spPr>
          <a:xfrm>
            <a:off x="5630863" y="4908550"/>
            <a:ext cx="2036762" cy="3587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" name="Tlačítko akce: Domů 23">
            <a:hlinkClick r:id="rId6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" dur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1" dur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z="2800" dirty="0" smtClean="0">
                <a:solidFill>
                  <a:srgbClr val="FF0000"/>
                </a:solidFill>
              </a:rPr>
              <a:t>                  Vokální tvorba</a:t>
            </a:r>
            <a:r>
              <a:rPr lang="cs-CZ" sz="2000" dirty="0" smtClean="0">
                <a:solidFill>
                  <a:srgbClr val="FF0000"/>
                </a:solidFill>
              </a:rPr>
              <a:t>		</a:t>
            </a:r>
            <a:r>
              <a:rPr lang="cs-CZ" sz="1200" dirty="0" smtClean="0">
                <a:solidFill>
                  <a:srgbClr val="FF0000"/>
                </a:solidFill>
                <a:latin typeface="Calibri" pitchFamily="34" charset="0"/>
              </a:rPr>
              <a:t>			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50" y="908050"/>
            <a:ext cx="7931150" cy="55467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Doplň jména spisovatelů, jejichž díla byla Janáčkovi předlohou  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k napsání oper: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sz="1000" dirty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  <a:hlinkClick r:id="rId3"/>
              </a:rPr>
              <a:t>PŘÍHODY LIŠKY </a:t>
            </a:r>
            <a:r>
              <a:rPr lang="cs-CZ" sz="2400" dirty="0">
                <a:solidFill>
                  <a:srgbClr val="FF0000"/>
                </a:solidFill>
                <a:latin typeface="Calibri" pitchFamily="34" charset="0"/>
                <a:hlinkClick r:id="rId3"/>
              </a:rPr>
              <a:t>BYSTROUŠKY</a:t>
            </a:r>
            <a:r>
              <a:rPr lang="cs-CZ" sz="2400" dirty="0">
                <a:solidFill>
                  <a:schemeClr val="tx2"/>
                </a:solidFill>
                <a:latin typeface="Calibri" pitchFamily="34" charset="0"/>
              </a:rPr>
              <a:t>       </a:t>
            </a: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Rudolf </a:t>
            </a:r>
            <a:r>
              <a:rPr lang="cs-CZ" sz="2400" dirty="0" err="1">
                <a:solidFill>
                  <a:schemeClr val="tx2"/>
                </a:solidFill>
                <a:latin typeface="Calibri" pitchFamily="34" charset="0"/>
              </a:rPr>
              <a:t>Těsnohlídek</a:t>
            </a:r>
            <a:endParaRPr lang="cs-CZ" sz="2400" dirty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JEJÍ PASTORKYŇA                          Gabriela </a:t>
            </a:r>
            <a:r>
              <a:rPr lang="cs-CZ" sz="2400" dirty="0" err="1" smtClean="0">
                <a:solidFill>
                  <a:schemeClr val="tx2"/>
                </a:solidFill>
                <a:latin typeface="Calibri" pitchFamily="34" charset="0"/>
              </a:rPr>
              <a:t>Preisová</a:t>
            </a:r>
            <a:endParaRPr 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VĚC MAKROPULOS                       Karel </a:t>
            </a:r>
            <a:r>
              <a:rPr lang="cs-CZ" sz="2400" dirty="0">
                <a:solidFill>
                  <a:schemeClr val="tx2"/>
                </a:solidFill>
                <a:latin typeface="Calibri" pitchFamily="34" charset="0"/>
              </a:rPr>
              <a:t>Čapek</a:t>
            </a: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VÝLETY PÁNĚ BROUČKOVY          Svatopluk </a:t>
            </a:r>
            <a:r>
              <a:rPr lang="cs-CZ" sz="2400" dirty="0">
                <a:solidFill>
                  <a:schemeClr val="tx2"/>
                </a:solidFill>
                <a:latin typeface="Calibri" pitchFamily="34" charset="0"/>
              </a:rPr>
              <a:t>Čech</a:t>
            </a: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Z MRTVÉHO DOMU                      </a:t>
            </a:r>
            <a:r>
              <a:rPr lang="cs-CZ" sz="2400" dirty="0" err="1" smtClean="0">
                <a:solidFill>
                  <a:schemeClr val="tx2"/>
                </a:solidFill>
                <a:latin typeface="Calibri" pitchFamily="34" charset="0"/>
              </a:rPr>
              <a:t>Fjodor</a:t>
            </a: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cs-CZ" sz="2400" dirty="0" err="1" smtClean="0">
                <a:solidFill>
                  <a:schemeClr val="tx2"/>
                </a:solidFill>
                <a:latin typeface="Calibri" pitchFamily="34" charset="0"/>
              </a:rPr>
              <a:t>Michijlovič</a:t>
            </a: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cs-CZ" sz="2400" dirty="0" err="1" smtClean="0">
                <a:solidFill>
                  <a:schemeClr val="tx2"/>
                </a:solidFill>
                <a:latin typeface="Calibri" pitchFamily="34" charset="0"/>
              </a:rPr>
              <a:t>Dostojevskij</a:t>
            </a:r>
            <a:endParaRPr 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latin typeface="Calibri" pitchFamily="34" charset="0"/>
              </a:rPr>
              <a:t>KÁŤA KABANOVÁ                           Nikolaj Alexejevič </a:t>
            </a:r>
            <a:r>
              <a:rPr lang="cs-CZ" sz="2400" dirty="0" err="1" smtClean="0">
                <a:solidFill>
                  <a:schemeClr val="tx2"/>
                </a:solidFill>
                <a:latin typeface="Calibri" pitchFamily="34" charset="0"/>
              </a:rPr>
              <a:t>Ostrovskij</a:t>
            </a:r>
            <a:endParaRPr lang="cs-CZ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65087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</a:rPr>
              <a:t>GLAGOLSKÁ MŠE </a:t>
            </a:r>
            <a:r>
              <a:rPr lang="cs-CZ" sz="2400" dirty="0" smtClean="0">
                <a:solidFill>
                  <a:schemeClr val="accent2"/>
                </a:solidFill>
                <a:latin typeface="Calibri" pitchFamily="34" charset="0"/>
              </a:rPr>
              <a:t>ve staroslověnštině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sz="2400" dirty="0" smtClean="0">
                <a:solidFill>
                  <a:srgbClr val="C00000"/>
                </a:solidFill>
                <a:latin typeface="Calibri" pitchFamily="34" charset="0"/>
              </a:rPr>
              <a:t>	</a:t>
            </a:r>
            <a:endParaRPr lang="cs-CZ" sz="100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724525" y="2141538"/>
            <a:ext cx="15113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508625" y="3303588"/>
            <a:ext cx="792163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6084888" y="3878263"/>
            <a:ext cx="75565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7092950" y="4581525"/>
            <a:ext cx="15113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Tlačítko akce: Domů 8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344816" cy="1000472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z="2800" dirty="0" smtClean="0">
                <a:latin typeface="+mn-lt"/>
                <a:hlinkClick r:id="rId2"/>
              </a:rPr>
              <a:t>Příhody </a:t>
            </a:r>
            <a:r>
              <a:rPr lang="cs-CZ" sz="2800" dirty="0">
                <a:latin typeface="+mn-lt"/>
                <a:hlinkClick r:id="rId2"/>
              </a:rPr>
              <a:t>lišky Bystroušky</a:t>
            </a:r>
            <a:endParaRPr lang="cs-CZ" sz="2800" dirty="0">
              <a:latin typeface="+mn-lt"/>
            </a:endParaRPr>
          </a:p>
        </p:txBody>
      </p:sp>
      <p:pic>
        <p:nvPicPr>
          <p:cNvPr id="1638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331913" y="1125538"/>
            <a:ext cx="6816725" cy="51117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lačítko akce: Domů 3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533" name="TextovéPole 13"/>
          <p:cNvSpPr txBox="1">
            <a:spLocks noChangeArrowheads="1"/>
          </p:cNvSpPr>
          <p:nvPr/>
        </p:nvSpPr>
        <p:spPr bwMode="auto">
          <a:xfrm>
            <a:off x="7750175" y="5895975"/>
            <a:ext cx="2635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accent2"/>
                </a:solidFill>
                <a:latin typeface="Calibri" pitchFamily="34" charset="0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7411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95536" y="260648"/>
            <a:ext cx="4157976" cy="5544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2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860032" y="260648"/>
            <a:ext cx="4112292" cy="5483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lačítko akce: Domů 4">
            <a:hlinkClick r:id="rId4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3558" name="TextovéPole 13"/>
          <p:cNvSpPr txBox="1">
            <a:spLocks noChangeArrowheads="1"/>
          </p:cNvSpPr>
          <p:nvPr/>
        </p:nvSpPr>
        <p:spPr bwMode="auto">
          <a:xfrm>
            <a:off x="4211638" y="5556250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accent2"/>
                </a:solidFill>
                <a:latin typeface="Calibri" pitchFamily="34" charset="0"/>
              </a:rPr>
              <a:t>8</a:t>
            </a:r>
          </a:p>
        </p:txBody>
      </p:sp>
      <p:sp>
        <p:nvSpPr>
          <p:cNvPr id="23559" name="TextovéPole 13"/>
          <p:cNvSpPr txBox="1">
            <a:spLocks noChangeArrowheads="1"/>
          </p:cNvSpPr>
          <p:nvPr/>
        </p:nvSpPr>
        <p:spPr bwMode="auto">
          <a:xfrm>
            <a:off x="8559800" y="5364163"/>
            <a:ext cx="263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accent2"/>
                </a:solidFill>
                <a:latin typeface="Calibri" pitchFamily="34" charset="0"/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8435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39552" y="260648"/>
            <a:ext cx="8160907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505825" y="6308725"/>
            <a:ext cx="317500" cy="3508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581" name="TextovéPole 13"/>
          <p:cNvSpPr txBox="1">
            <a:spLocks noChangeArrowheads="1"/>
          </p:cNvSpPr>
          <p:nvPr/>
        </p:nvSpPr>
        <p:spPr bwMode="auto">
          <a:xfrm>
            <a:off x="8172450" y="5897563"/>
            <a:ext cx="341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200">
                <a:solidFill>
                  <a:schemeClr val="accent2"/>
                </a:solidFill>
                <a:latin typeface="Calibri" pitchFamily="34" charset="0"/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4"/>
          <p:cNvSpPr>
            <a:spLocks noGrp="1"/>
          </p:cNvSpPr>
          <p:nvPr>
            <p:ph idx="1"/>
          </p:nvPr>
        </p:nvSpPr>
        <p:spPr>
          <a:xfrm>
            <a:off x="468313" y="188913"/>
            <a:ext cx="8229600" cy="666908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cs-CZ" altLang="cs-CZ" sz="1100" dirty="0" smtClean="0">
                <a:solidFill>
                  <a:schemeClr val="tx2"/>
                </a:solidFill>
                <a:latin typeface="Calibri" pitchFamily="34" charset="0"/>
              </a:rPr>
              <a:t>Citace obrázku</a:t>
            </a:r>
          </a:p>
          <a:p>
            <a:pPr eaLnBrk="1" hangingPunct="1">
              <a:buFontTx/>
              <a:buAutoNum type="arabicPeriod"/>
              <a:defRPr/>
            </a:pP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293687" indent="-228600" eaLnBrk="1" hangingPunct="1">
              <a:buFont typeface="+mj-lt"/>
              <a:buAutoNum type="arabicPeriod"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MAŇAS</a:t>
            </a:r>
            <a:r>
              <a:rPr lang="cs-CZ" altLang="cs-CZ" sz="1200" dirty="0">
                <a:solidFill>
                  <a:schemeClr val="tx2"/>
                </a:solidFill>
                <a:latin typeface="Calibri" pitchFamily="34" charset="0"/>
              </a:rPr>
              <a:t>. Wikipedia.cz [online]. [cit. 6.2.2014]. Dostupný na WWW: http://commons.wikimedia.org/wiki/File:Leos_Janacek_relief.jpg </a:t>
            </a: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2.-5.      Galerie autora</a:t>
            </a:r>
          </a:p>
          <a:p>
            <a:pPr marL="293687" indent="-228600" eaLnBrk="1" hangingPunct="1">
              <a:buFont typeface="+mj-lt"/>
              <a:buAutoNum type="arabicPeriod" startAt="6"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KIRK. Wikipedia.cz [online]. [cit. 6.2.2014]. Dostupný na WWW: http://commons.wikimedia.org/wiki/File:Mesto_Brno_-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_</a:t>
            </a:r>
            <a:r>
              <a:rPr lang="cs-CZ" altLang="cs-CZ" sz="1200" dirty="0" err="1" smtClean="0">
                <a:solidFill>
                  <a:schemeClr val="tx2"/>
                </a:solidFill>
                <a:latin typeface="Calibri" pitchFamily="34" charset="0"/>
              </a:rPr>
              <a:t>Janackova_socha_u_Janackova_divadla</a:t>
            </a: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7.-10.   Galerie autora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cs-CZ" altLang="cs-CZ" sz="1200" dirty="0" smtClean="0">
                <a:solidFill>
                  <a:schemeClr val="tx2"/>
                </a:solidFill>
                <a:latin typeface="Calibri" pitchFamily="34" charset="0"/>
              </a:rPr>
              <a:t>Použité hypertextové odkazy jsou platné ke dni vytvoření díla.</a:t>
            </a:r>
          </a:p>
          <a:p>
            <a:pPr eaLnBrk="1" hangingPunct="1">
              <a:buFontTx/>
              <a:buAutoNum type="arabicPeriod"/>
              <a:defRPr/>
            </a:pPr>
            <a:endParaRPr lang="cs-CZ" altLang="cs-CZ" sz="1200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astní 18">
      <a:dk1>
        <a:srgbClr val="C9C2D1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343336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FF0000"/>
      </a:hlink>
      <a:folHlink>
        <a:srgbClr val="343336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1693</TotalTime>
  <Words>419</Words>
  <Application>Microsoft Office PowerPoint</Application>
  <PresentationFormat>Předvádění na obrazovce (4:3)</PresentationFormat>
  <Paragraphs>115</Paragraphs>
  <Slides>18</Slides>
  <Notes>5</Notes>
  <HiddenSlides>2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Tahoma</vt:lpstr>
      <vt:lpstr>Arial</vt:lpstr>
      <vt:lpstr>Century Gothic</vt:lpstr>
      <vt:lpstr>Wingdings 2</vt:lpstr>
      <vt:lpstr>Verdana</vt:lpstr>
      <vt:lpstr>Calibri</vt:lpstr>
      <vt:lpstr>Wingdings</vt:lpstr>
      <vt:lpstr>Motiv1</vt:lpstr>
      <vt:lpstr>Snímek 1</vt:lpstr>
      <vt:lpstr>Snímek 2</vt:lpstr>
      <vt:lpstr>Skladatelé ČECHY</vt:lpstr>
      <vt:lpstr>Leoš janáček     1.50</vt:lpstr>
      <vt:lpstr>JAK SE JMENUJE RODIŠTĚ  JANÁČKA?</vt:lpstr>
      <vt:lpstr>Rodný dům  Janáčka v Hukvaldech</vt:lpstr>
      <vt:lpstr>Památník  Janáčka v Hukvaldech</vt:lpstr>
      <vt:lpstr>JAKÉ MĚL JANÁČEK HUDEBNÍ VZDĚLÁNÍ? JAKÁ ZÍSKAL OCENĚNÍ? </vt:lpstr>
      <vt:lpstr>JANÁČEK život </vt:lpstr>
      <vt:lpstr>JAKÉ ZEMĚ JANÁČEK NAVŠTÍVIL? </vt:lpstr>
      <vt:lpstr>BRNO </vt:lpstr>
      <vt:lpstr>Festivaly</vt:lpstr>
      <vt:lpstr>                              POSLECH      </vt:lpstr>
      <vt:lpstr>                  Vokální tvorba     </vt:lpstr>
      <vt:lpstr>Příhody lišky Bystroušky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Ing. Bureš Josef</dc:creator>
  <cp:lastModifiedBy>Dum</cp:lastModifiedBy>
  <cp:revision>181</cp:revision>
  <dcterms:created xsi:type="dcterms:W3CDTF">2011-02-27T15:31:54Z</dcterms:created>
  <dcterms:modified xsi:type="dcterms:W3CDTF">2014-02-27T11:48:07Z</dcterms:modified>
</cp:coreProperties>
</file>