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71" r:id="rId3"/>
    <p:sldId id="256" r:id="rId4"/>
    <p:sldId id="258" r:id="rId5"/>
    <p:sldId id="260" r:id="rId6"/>
    <p:sldId id="269" r:id="rId7"/>
    <p:sldId id="262" r:id="rId8"/>
    <p:sldId id="270" r:id="rId9"/>
    <p:sldId id="263" r:id="rId10"/>
    <p:sldId id="264" r:id="rId11"/>
    <p:sldId id="268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72" autoAdjust="0"/>
    <p:restoredTop sz="94660"/>
  </p:normalViewPr>
  <p:slideViewPr>
    <p:cSldViewPr>
      <p:cViewPr varScale="1">
        <p:scale>
          <a:sx n="69" d="100"/>
          <a:sy n="69" d="100"/>
        </p:scale>
        <p:origin x="-6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1900AD-378B-4303-A29A-1AE2B6473BCF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B0173D-30E5-42F8-AE49-26285D9C6062}">
      <dgm:prSet phldrT="[Text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dirty="0" smtClean="0"/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 smtClean="0"/>
            <a:t>Dopravní prostředky</a:t>
          </a:r>
        </a:p>
        <a:p>
          <a:pPr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9531AC26-D4F7-4B5D-B56F-AFD81AD9E067}" type="parTrans" cxnId="{A5E544AA-09B2-4C0B-8296-4A9CBC113CAA}">
      <dgm:prSet/>
      <dgm:spPr/>
      <dgm:t>
        <a:bodyPr/>
        <a:lstStyle/>
        <a:p>
          <a:endParaRPr lang="cs-CZ"/>
        </a:p>
      </dgm:t>
    </dgm:pt>
    <dgm:pt modelId="{8A79BD60-839F-4D02-9689-868A6F867D6D}" type="sibTrans" cxnId="{A5E544AA-09B2-4C0B-8296-4A9CBC113CAA}">
      <dgm:prSet/>
      <dgm:spPr/>
      <dgm:t>
        <a:bodyPr/>
        <a:lstStyle/>
        <a:p>
          <a:endParaRPr lang="cs-CZ"/>
        </a:p>
      </dgm:t>
    </dgm:pt>
    <dgm:pt modelId="{8C57C84A-2902-44C1-93A7-93FEAEE40270}">
      <dgm:prSet phldrT="[Text]"/>
      <dgm:spPr/>
      <dgm:t>
        <a:bodyPr/>
        <a:lstStyle/>
        <a:p>
          <a:endParaRPr lang="cs-CZ" dirty="0" smtClean="0"/>
        </a:p>
        <a:p>
          <a:r>
            <a:rPr lang="cs-CZ" dirty="0" smtClean="0"/>
            <a:t>Manipulační prostředky a zařízení</a:t>
          </a:r>
          <a:endParaRPr lang="cs-CZ" dirty="0"/>
        </a:p>
      </dgm:t>
    </dgm:pt>
    <dgm:pt modelId="{58232148-8DE8-4B28-B0AE-9304C8FA7B65}" type="parTrans" cxnId="{D634AF0A-F926-44F0-926F-F5856DD7EBD5}">
      <dgm:prSet/>
      <dgm:spPr/>
      <dgm:t>
        <a:bodyPr/>
        <a:lstStyle/>
        <a:p>
          <a:endParaRPr lang="cs-CZ"/>
        </a:p>
      </dgm:t>
    </dgm:pt>
    <dgm:pt modelId="{C66D1D18-2055-4C0F-B87D-88DE3DC62187}" type="sibTrans" cxnId="{D634AF0A-F926-44F0-926F-F5856DD7EBD5}">
      <dgm:prSet/>
      <dgm:spPr/>
      <dgm:t>
        <a:bodyPr/>
        <a:lstStyle/>
        <a:p>
          <a:endParaRPr lang="cs-CZ"/>
        </a:p>
      </dgm:t>
    </dgm:pt>
    <dgm:pt modelId="{F231BD6A-7B7B-4D61-927C-270DED098ECA}">
      <dgm:prSet phldrT="[Text]"/>
      <dgm:spPr/>
      <dgm:t>
        <a:bodyPr/>
        <a:lstStyle/>
        <a:p>
          <a:endParaRPr lang="cs-CZ" dirty="0"/>
        </a:p>
      </dgm:t>
    </dgm:pt>
    <dgm:pt modelId="{0FB25376-A054-412F-A54B-802C9C1E6C59}" type="parTrans" cxnId="{8F9E2D85-DA27-4E2C-8F82-7AC7EC5EB970}">
      <dgm:prSet/>
      <dgm:spPr/>
      <dgm:t>
        <a:bodyPr/>
        <a:lstStyle/>
        <a:p>
          <a:endParaRPr lang="cs-CZ"/>
        </a:p>
      </dgm:t>
    </dgm:pt>
    <dgm:pt modelId="{E441344B-5468-473C-8BC3-6136B1E37351}" type="sibTrans" cxnId="{8F9E2D85-DA27-4E2C-8F82-7AC7EC5EB970}">
      <dgm:prSet/>
      <dgm:spPr/>
      <dgm:t>
        <a:bodyPr/>
        <a:lstStyle/>
        <a:p>
          <a:endParaRPr lang="cs-CZ"/>
        </a:p>
      </dgm:t>
    </dgm:pt>
    <dgm:pt modelId="{9720AC52-AB38-49EC-9B1E-795878CABA25}">
      <dgm:prSet phldrT="[Text]"/>
      <dgm:spPr/>
      <dgm:t>
        <a:bodyPr/>
        <a:lstStyle/>
        <a:p>
          <a:r>
            <a:rPr lang="cs-CZ" dirty="0" smtClean="0"/>
            <a:t>Skladovací systémy</a:t>
          </a:r>
          <a:endParaRPr lang="cs-CZ" dirty="0"/>
        </a:p>
      </dgm:t>
    </dgm:pt>
    <dgm:pt modelId="{78690B4D-B355-4198-B7AC-9980448EBA39}" type="parTrans" cxnId="{F5A18B37-E5B0-4323-AB1B-E1E164DCD4D7}">
      <dgm:prSet/>
      <dgm:spPr/>
      <dgm:t>
        <a:bodyPr/>
        <a:lstStyle/>
        <a:p>
          <a:endParaRPr lang="cs-CZ"/>
        </a:p>
      </dgm:t>
    </dgm:pt>
    <dgm:pt modelId="{FE6BB9F3-62E1-4507-8705-06FFB480A78F}" type="sibTrans" cxnId="{F5A18B37-E5B0-4323-AB1B-E1E164DCD4D7}">
      <dgm:prSet/>
      <dgm:spPr/>
      <dgm:t>
        <a:bodyPr/>
        <a:lstStyle/>
        <a:p>
          <a:endParaRPr lang="cs-CZ"/>
        </a:p>
      </dgm:t>
    </dgm:pt>
    <dgm:pt modelId="{ECB2BB0B-38CC-4E62-9947-AAC02EC2E2A7}" type="pres">
      <dgm:prSet presAssocID="{ED1900AD-378B-4303-A29A-1AE2B6473BC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CAE22F-A2AF-40F5-9572-AD40AF270FC0}" type="pres">
      <dgm:prSet presAssocID="{EDB0173D-30E5-42F8-AE49-26285D9C6062}" presName="comp" presStyleCnt="0"/>
      <dgm:spPr/>
    </dgm:pt>
    <dgm:pt modelId="{1211EEEE-8DE9-4F3F-B899-35231E410E42}" type="pres">
      <dgm:prSet presAssocID="{EDB0173D-30E5-42F8-AE49-26285D9C6062}" presName="box" presStyleLbl="node1" presStyleIdx="0" presStyleCnt="3"/>
      <dgm:spPr/>
      <dgm:t>
        <a:bodyPr/>
        <a:lstStyle/>
        <a:p>
          <a:endParaRPr lang="cs-CZ"/>
        </a:p>
      </dgm:t>
    </dgm:pt>
    <dgm:pt modelId="{54E1E8EA-6119-4F1E-826A-5692AB991238}" type="pres">
      <dgm:prSet presAssocID="{EDB0173D-30E5-42F8-AE49-26285D9C6062}" presName="img" presStyleLbl="fgImgPlace1" presStyleIdx="0" presStyleCnt="3" custScaleX="8531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D275062-0E01-4F38-8973-C973D2756682}" type="pres">
      <dgm:prSet presAssocID="{EDB0173D-30E5-42F8-AE49-26285D9C6062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3EDAF2-30BA-49CB-BF18-567B59A9BF79}" type="pres">
      <dgm:prSet presAssocID="{8A79BD60-839F-4D02-9689-868A6F867D6D}" presName="spacer" presStyleCnt="0"/>
      <dgm:spPr/>
    </dgm:pt>
    <dgm:pt modelId="{EC3FF774-58CC-4FF1-9F99-1E8E40CB5209}" type="pres">
      <dgm:prSet presAssocID="{8C57C84A-2902-44C1-93A7-93FEAEE40270}" presName="comp" presStyleCnt="0"/>
      <dgm:spPr/>
    </dgm:pt>
    <dgm:pt modelId="{1F6FFBB3-264D-4F70-98E0-8C5A74F14EA8}" type="pres">
      <dgm:prSet presAssocID="{8C57C84A-2902-44C1-93A7-93FEAEE40270}" presName="box" presStyleLbl="node1" presStyleIdx="1" presStyleCnt="3"/>
      <dgm:spPr/>
      <dgm:t>
        <a:bodyPr/>
        <a:lstStyle/>
        <a:p>
          <a:endParaRPr lang="cs-CZ"/>
        </a:p>
      </dgm:t>
    </dgm:pt>
    <dgm:pt modelId="{8A7E4F7F-BC52-4C68-AE71-27E62E898CF7}" type="pres">
      <dgm:prSet presAssocID="{8C57C84A-2902-44C1-93A7-93FEAEE40270}" presName="img" presStyleLbl="fgImgPlace1" presStyleIdx="1" presStyleCnt="3" custScaleX="85318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C110796-5BA6-4068-8222-A0FFD162BB8D}" type="pres">
      <dgm:prSet presAssocID="{8C57C84A-2902-44C1-93A7-93FEAEE40270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C51565-8863-497F-BD4B-A4BB3BADFA2F}" type="pres">
      <dgm:prSet presAssocID="{C66D1D18-2055-4C0F-B87D-88DE3DC62187}" presName="spacer" presStyleCnt="0"/>
      <dgm:spPr/>
    </dgm:pt>
    <dgm:pt modelId="{AD4C92A1-11EC-4C74-A967-B249B8FA152C}" type="pres">
      <dgm:prSet presAssocID="{9720AC52-AB38-49EC-9B1E-795878CABA25}" presName="comp" presStyleCnt="0"/>
      <dgm:spPr/>
    </dgm:pt>
    <dgm:pt modelId="{62CF4DBD-D922-4402-AFC0-7472B294AFD4}" type="pres">
      <dgm:prSet presAssocID="{9720AC52-AB38-49EC-9B1E-795878CABA25}" presName="box" presStyleLbl="node1" presStyleIdx="2" presStyleCnt="3"/>
      <dgm:spPr/>
      <dgm:t>
        <a:bodyPr/>
        <a:lstStyle/>
        <a:p>
          <a:endParaRPr lang="cs-CZ"/>
        </a:p>
      </dgm:t>
    </dgm:pt>
    <dgm:pt modelId="{2C5C784E-50C5-4BE5-A7A6-76C3A571DEC3}" type="pres">
      <dgm:prSet presAssocID="{9720AC52-AB38-49EC-9B1E-795878CABA25}" presName="img" presStyleLbl="fgImgPlace1" presStyleIdx="2" presStyleCnt="3" custScaleX="85318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1F456F3A-EF78-4CD3-9FC2-E9BAE8670DC9}" type="pres">
      <dgm:prSet presAssocID="{9720AC52-AB38-49EC-9B1E-795878CABA25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80600C-32F9-4E65-A356-1A4DE72472E4}" type="presOf" srcId="{8C57C84A-2902-44C1-93A7-93FEAEE40270}" destId="{1F6FFBB3-264D-4F70-98E0-8C5A74F14EA8}" srcOrd="0" destOrd="0" presId="urn:microsoft.com/office/officeart/2005/8/layout/vList4"/>
    <dgm:cxn modelId="{D634AF0A-F926-44F0-926F-F5856DD7EBD5}" srcId="{ED1900AD-378B-4303-A29A-1AE2B6473BCF}" destId="{8C57C84A-2902-44C1-93A7-93FEAEE40270}" srcOrd="1" destOrd="0" parTransId="{58232148-8DE8-4B28-B0AE-9304C8FA7B65}" sibTransId="{C66D1D18-2055-4C0F-B87D-88DE3DC62187}"/>
    <dgm:cxn modelId="{8F9E2D85-DA27-4E2C-8F82-7AC7EC5EB970}" srcId="{8C57C84A-2902-44C1-93A7-93FEAEE40270}" destId="{F231BD6A-7B7B-4D61-927C-270DED098ECA}" srcOrd="0" destOrd="0" parTransId="{0FB25376-A054-412F-A54B-802C9C1E6C59}" sibTransId="{E441344B-5468-473C-8BC3-6136B1E37351}"/>
    <dgm:cxn modelId="{134BB082-F8C2-4E4F-BE11-9C9983E8FDEF}" type="presOf" srcId="{8C57C84A-2902-44C1-93A7-93FEAEE40270}" destId="{8C110796-5BA6-4068-8222-A0FFD162BB8D}" srcOrd="1" destOrd="0" presId="urn:microsoft.com/office/officeart/2005/8/layout/vList4"/>
    <dgm:cxn modelId="{EAAF2EFB-EC87-4EA9-A5AE-31F56A182DB0}" type="presOf" srcId="{9720AC52-AB38-49EC-9B1E-795878CABA25}" destId="{62CF4DBD-D922-4402-AFC0-7472B294AFD4}" srcOrd="0" destOrd="0" presId="urn:microsoft.com/office/officeart/2005/8/layout/vList4"/>
    <dgm:cxn modelId="{F5A18B37-E5B0-4323-AB1B-E1E164DCD4D7}" srcId="{ED1900AD-378B-4303-A29A-1AE2B6473BCF}" destId="{9720AC52-AB38-49EC-9B1E-795878CABA25}" srcOrd="2" destOrd="0" parTransId="{78690B4D-B355-4198-B7AC-9980448EBA39}" sibTransId="{FE6BB9F3-62E1-4507-8705-06FFB480A78F}"/>
    <dgm:cxn modelId="{58EA21BA-7B88-417D-8F1D-5D3C4C513C57}" type="presOf" srcId="{F231BD6A-7B7B-4D61-927C-270DED098ECA}" destId="{1F6FFBB3-264D-4F70-98E0-8C5A74F14EA8}" srcOrd="0" destOrd="1" presId="urn:microsoft.com/office/officeart/2005/8/layout/vList4"/>
    <dgm:cxn modelId="{A5E544AA-09B2-4C0B-8296-4A9CBC113CAA}" srcId="{ED1900AD-378B-4303-A29A-1AE2B6473BCF}" destId="{EDB0173D-30E5-42F8-AE49-26285D9C6062}" srcOrd="0" destOrd="0" parTransId="{9531AC26-D4F7-4B5D-B56F-AFD81AD9E067}" sibTransId="{8A79BD60-839F-4D02-9689-868A6F867D6D}"/>
    <dgm:cxn modelId="{66E595F9-2E25-48CF-8B10-CC8F8F62D160}" type="presOf" srcId="{F231BD6A-7B7B-4D61-927C-270DED098ECA}" destId="{8C110796-5BA6-4068-8222-A0FFD162BB8D}" srcOrd="1" destOrd="1" presId="urn:microsoft.com/office/officeart/2005/8/layout/vList4"/>
    <dgm:cxn modelId="{F8C03ABD-FD85-4E23-8E91-2B1609BBB070}" type="presOf" srcId="{EDB0173D-30E5-42F8-AE49-26285D9C6062}" destId="{7D275062-0E01-4F38-8973-C973D2756682}" srcOrd="1" destOrd="0" presId="urn:microsoft.com/office/officeart/2005/8/layout/vList4"/>
    <dgm:cxn modelId="{DA3C6A17-1DA5-423A-B499-1AF876DAFB04}" type="presOf" srcId="{EDB0173D-30E5-42F8-AE49-26285D9C6062}" destId="{1211EEEE-8DE9-4F3F-B899-35231E410E42}" srcOrd="0" destOrd="0" presId="urn:microsoft.com/office/officeart/2005/8/layout/vList4"/>
    <dgm:cxn modelId="{14483687-D40E-4D72-A7B4-3068AA626D45}" type="presOf" srcId="{9720AC52-AB38-49EC-9B1E-795878CABA25}" destId="{1F456F3A-EF78-4CD3-9FC2-E9BAE8670DC9}" srcOrd="1" destOrd="0" presId="urn:microsoft.com/office/officeart/2005/8/layout/vList4"/>
    <dgm:cxn modelId="{6C6DE717-47F6-4B30-864E-BC4857FFB270}" type="presOf" srcId="{ED1900AD-378B-4303-A29A-1AE2B6473BCF}" destId="{ECB2BB0B-38CC-4E62-9947-AAC02EC2E2A7}" srcOrd="0" destOrd="0" presId="urn:microsoft.com/office/officeart/2005/8/layout/vList4"/>
    <dgm:cxn modelId="{536A899B-EA88-4D49-9945-C20B0539E246}" type="presParOf" srcId="{ECB2BB0B-38CC-4E62-9947-AAC02EC2E2A7}" destId="{77CAE22F-A2AF-40F5-9572-AD40AF270FC0}" srcOrd="0" destOrd="0" presId="urn:microsoft.com/office/officeart/2005/8/layout/vList4"/>
    <dgm:cxn modelId="{02C78A5D-7D60-45D7-B669-82B2CAC87EC2}" type="presParOf" srcId="{77CAE22F-A2AF-40F5-9572-AD40AF270FC0}" destId="{1211EEEE-8DE9-4F3F-B899-35231E410E42}" srcOrd="0" destOrd="0" presId="urn:microsoft.com/office/officeart/2005/8/layout/vList4"/>
    <dgm:cxn modelId="{003C45B0-8DBE-4F8B-9825-E8B45B6D0529}" type="presParOf" srcId="{77CAE22F-A2AF-40F5-9572-AD40AF270FC0}" destId="{54E1E8EA-6119-4F1E-826A-5692AB991238}" srcOrd="1" destOrd="0" presId="urn:microsoft.com/office/officeart/2005/8/layout/vList4"/>
    <dgm:cxn modelId="{62DF2E2B-B8AA-4AE7-AD86-5AD20D774B90}" type="presParOf" srcId="{77CAE22F-A2AF-40F5-9572-AD40AF270FC0}" destId="{7D275062-0E01-4F38-8973-C973D2756682}" srcOrd="2" destOrd="0" presId="urn:microsoft.com/office/officeart/2005/8/layout/vList4"/>
    <dgm:cxn modelId="{73B63F3C-6C3D-4922-9055-DDF877D5A035}" type="presParOf" srcId="{ECB2BB0B-38CC-4E62-9947-AAC02EC2E2A7}" destId="{B33EDAF2-30BA-49CB-BF18-567B59A9BF79}" srcOrd="1" destOrd="0" presId="urn:microsoft.com/office/officeart/2005/8/layout/vList4"/>
    <dgm:cxn modelId="{4DC0005C-7244-405E-A8C2-A6ED4EF21BC5}" type="presParOf" srcId="{ECB2BB0B-38CC-4E62-9947-AAC02EC2E2A7}" destId="{EC3FF774-58CC-4FF1-9F99-1E8E40CB5209}" srcOrd="2" destOrd="0" presId="urn:microsoft.com/office/officeart/2005/8/layout/vList4"/>
    <dgm:cxn modelId="{E5C23680-2543-4915-945A-858F29BADA44}" type="presParOf" srcId="{EC3FF774-58CC-4FF1-9F99-1E8E40CB5209}" destId="{1F6FFBB3-264D-4F70-98E0-8C5A74F14EA8}" srcOrd="0" destOrd="0" presId="urn:microsoft.com/office/officeart/2005/8/layout/vList4"/>
    <dgm:cxn modelId="{7C07AC70-5BCF-49F6-B388-D7E0FEDACB5E}" type="presParOf" srcId="{EC3FF774-58CC-4FF1-9F99-1E8E40CB5209}" destId="{8A7E4F7F-BC52-4C68-AE71-27E62E898CF7}" srcOrd="1" destOrd="0" presId="urn:microsoft.com/office/officeart/2005/8/layout/vList4"/>
    <dgm:cxn modelId="{E7B11B06-E3A3-4EF2-8F85-7F8CE26A1051}" type="presParOf" srcId="{EC3FF774-58CC-4FF1-9F99-1E8E40CB5209}" destId="{8C110796-5BA6-4068-8222-A0FFD162BB8D}" srcOrd="2" destOrd="0" presId="urn:microsoft.com/office/officeart/2005/8/layout/vList4"/>
    <dgm:cxn modelId="{48C9A40A-BD15-4BC3-9499-35D8D47063A6}" type="presParOf" srcId="{ECB2BB0B-38CC-4E62-9947-AAC02EC2E2A7}" destId="{43C51565-8863-497F-BD4B-A4BB3BADFA2F}" srcOrd="3" destOrd="0" presId="urn:microsoft.com/office/officeart/2005/8/layout/vList4"/>
    <dgm:cxn modelId="{DA883EAB-A8AC-448A-B9FA-A3F59DA7A4D6}" type="presParOf" srcId="{ECB2BB0B-38CC-4E62-9947-AAC02EC2E2A7}" destId="{AD4C92A1-11EC-4C74-A967-B249B8FA152C}" srcOrd="4" destOrd="0" presId="urn:microsoft.com/office/officeart/2005/8/layout/vList4"/>
    <dgm:cxn modelId="{E1B0527C-C36B-457C-805E-B8659048263C}" type="presParOf" srcId="{AD4C92A1-11EC-4C74-A967-B249B8FA152C}" destId="{62CF4DBD-D922-4402-AFC0-7472B294AFD4}" srcOrd="0" destOrd="0" presId="urn:microsoft.com/office/officeart/2005/8/layout/vList4"/>
    <dgm:cxn modelId="{E121A7AF-1A3C-4006-AFD6-323E2CF0C39F}" type="presParOf" srcId="{AD4C92A1-11EC-4C74-A967-B249B8FA152C}" destId="{2C5C784E-50C5-4BE5-A7A6-76C3A571DEC3}" srcOrd="1" destOrd="0" presId="urn:microsoft.com/office/officeart/2005/8/layout/vList4"/>
    <dgm:cxn modelId="{9361177F-5C10-4F24-A134-A8A9BFCF55E5}" type="presParOf" srcId="{AD4C92A1-11EC-4C74-A967-B249B8FA152C}" destId="{1F456F3A-EF78-4CD3-9FC2-E9BAE8670DC9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817628-1998-4E2A-A3F3-2DA21D23390E}" type="doc">
      <dgm:prSet loTypeId="urn:microsoft.com/office/officeart/2005/8/layout/vList6" loCatId="list" qsTypeId="urn:microsoft.com/office/officeart/2005/8/quickstyle/simple1" qsCatId="simple" csTypeId="urn:microsoft.com/office/officeart/2005/8/colors/accent2_1" csCatId="accent2"/>
      <dgm:spPr/>
      <dgm:t>
        <a:bodyPr/>
        <a:lstStyle/>
        <a:p>
          <a:endParaRPr lang="cs-CZ"/>
        </a:p>
      </dgm:t>
    </dgm:pt>
    <dgm:pt modelId="{A3EF807B-F9C4-4758-B2D0-7EA9CA650009}">
      <dgm:prSet/>
      <dgm:spPr/>
      <dgm:t>
        <a:bodyPr/>
        <a:lstStyle/>
        <a:p>
          <a:pPr rtl="0"/>
          <a:r>
            <a:rPr lang="cs-CZ" dirty="0" smtClean="0"/>
            <a:t>aktivní</a:t>
          </a:r>
          <a:endParaRPr lang="cs-CZ" dirty="0"/>
        </a:p>
      </dgm:t>
    </dgm:pt>
    <dgm:pt modelId="{6BC5FA1A-0B3D-4E35-A01E-26EB63399E73}" type="parTrans" cxnId="{CC465BC9-CC4C-4C33-844A-FB23AD02AB67}">
      <dgm:prSet/>
      <dgm:spPr/>
      <dgm:t>
        <a:bodyPr/>
        <a:lstStyle/>
        <a:p>
          <a:endParaRPr lang="cs-CZ"/>
        </a:p>
      </dgm:t>
    </dgm:pt>
    <dgm:pt modelId="{8DD93374-243D-4C5E-9F84-55A14CEFE15C}" type="sibTrans" cxnId="{CC465BC9-CC4C-4C33-844A-FB23AD02AB67}">
      <dgm:prSet/>
      <dgm:spPr/>
      <dgm:t>
        <a:bodyPr/>
        <a:lstStyle/>
        <a:p>
          <a:endParaRPr lang="cs-CZ"/>
        </a:p>
      </dgm:t>
    </dgm:pt>
    <dgm:pt modelId="{88A13443-2200-4EA8-A501-9E4B79B00927}" type="pres">
      <dgm:prSet presAssocID="{37817628-1998-4E2A-A3F3-2DA21D23390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0B30192-F8C1-4AF0-803E-AEDB3F35115B}" type="pres">
      <dgm:prSet presAssocID="{A3EF807B-F9C4-4758-B2D0-7EA9CA650009}" presName="linNode" presStyleCnt="0"/>
      <dgm:spPr/>
      <dgm:t>
        <a:bodyPr/>
        <a:lstStyle/>
        <a:p>
          <a:endParaRPr lang="cs-CZ"/>
        </a:p>
      </dgm:t>
    </dgm:pt>
    <dgm:pt modelId="{B9BD806F-BDEE-4F2C-9BAE-E8CE155CE7F2}" type="pres">
      <dgm:prSet presAssocID="{A3EF807B-F9C4-4758-B2D0-7EA9CA650009}" presName="parentShp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67C89-AC62-4560-845D-B400B114F59D}" type="pres">
      <dgm:prSet presAssocID="{A3EF807B-F9C4-4758-B2D0-7EA9CA650009}" presName="childShp" presStyleLbl="b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9A15CF-2E54-45BF-8979-E7F31CDA21D1}" type="presOf" srcId="{A3EF807B-F9C4-4758-B2D0-7EA9CA650009}" destId="{B9BD806F-BDEE-4F2C-9BAE-E8CE155CE7F2}" srcOrd="0" destOrd="0" presId="urn:microsoft.com/office/officeart/2005/8/layout/vList6"/>
    <dgm:cxn modelId="{CC465BC9-CC4C-4C33-844A-FB23AD02AB67}" srcId="{37817628-1998-4E2A-A3F3-2DA21D23390E}" destId="{A3EF807B-F9C4-4758-B2D0-7EA9CA650009}" srcOrd="0" destOrd="0" parTransId="{6BC5FA1A-0B3D-4E35-A01E-26EB63399E73}" sibTransId="{8DD93374-243D-4C5E-9F84-55A14CEFE15C}"/>
    <dgm:cxn modelId="{811D3951-5A56-4451-A916-B2B4708B5173}" type="presOf" srcId="{37817628-1998-4E2A-A3F3-2DA21D23390E}" destId="{88A13443-2200-4EA8-A501-9E4B79B00927}" srcOrd="0" destOrd="0" presId="urn:microsoft.com/office/officeart/2005/8/layout/vList6"/>
    <dgm:cxn modelId="{B97D45EF-2BE9-42E9-9BA3-31785A657943}" type="presParOf" srcId="{88A13443-2200-4EA8-A501-9E4B79B00927}" destId="{70B30192-F8C1-4AF0-803E-AEDB3F35115B}" srcOrd="0" destOrd="0" presId="urn:microsoft.com/office/officeart/2005/8/layout/vList6"/>
    <dgm:cxn modelId="{01E2B26D-A477-4ACF-81B6-027C6D1AA535}" type="presParOf" srcId="{70B30192-F8C1-4AF0-803E-AEDB3F35115B}" destId="{B9BD806F-BDEE-4F2C-9BAE-E8CE155CE7F2}" srcOrd="0" destOrd="0" presId="urn:microsoft.com/office/officeart/2005/8/layout/vList6"/>
    <dgm:cxn modelId="{42DB4928-6FC3-4FFD-8D17-58CAA091634D}" type="presParOf" srcId="{70B30192-F8C1-4AF0-803E-AEDB3F35115B}" destId="{1FF67C89-AC62-4560-845D-B400B114F59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817628-1998-4E2A-A3F3-2DA21D23390E}" type="doc">
      <dgm:prSet loTypeId="urn:microsoft.com/office/officeart/2005/8/layout/vList6" loCatId="list" qsTypeId="urn:microsoft.com/office/officeart/2005/8/quickstyle/simple2" qsCatId="simple" csTypeId="urn:microsoft.com/office/officeart/2005/8/colors/accent2_1" csCatId="accent2"/>
      <dgm:spPr/>
      <dgm:t>
        <a:bodyPr/>
        <a:lstStyle/>
        <a:p>
          <a:endParaRPr lang="cs-CZ"/>
        </a:p>
      </dgm:t>
    </dgm:pt>
    <dgm:pt modelId="{A3EF807B-F9C4-4758-B2D0-7EA9CA650009}">
      <dgm:prSet/>
      <dgm:spPr/>
      <dgm:t>
        <a:bodyPr/>
        <a:lstStyle/>
        <a:p>
          <a:pPr rtl="0"/>
          <a:r>
            <a:rPr lang="cs-CZ" dirty="0" smtClean="0"/>
            <a:t>aktivní</a:t>
          </a:r>
          <a:endParaRPr lang="cs-CZ" dirty="0"/>
        </a:p>
      </dgm:t>
    </dgm:pt>
    <dgm:pt modelId="{6BC5FA1A-0B3D-4E35-A01E-26EB63399E73}" type="parTrans" cxnId="{CC465BC9-CC4C-4C33-844A-FB23AD02AB67}">
      <dgm:prSet/>
      <dgm:spPr/>
      <dgm:t>
        <a:bodyPr/>
        <a:lstStyle/>
        <a:p>
          <a:endParaRPr lang="cs-CZ"/>
        </a:p>
      </dgm:t>
    </dgm:pt>
    <dgm:pt modelId="{8DD93374-243D-4C5E-9F84-55A14CEFE15C}" type="sibTrans" cxnId="{CC465BC9-CC4C-4C33-844A-FB23AD02AB67}">
      <dgm:prSet/>
      <dgm:spPr/>
      <dgm:t>
        <a:bodyPr/>
        <a:lstStyle/>
        <a:p>
          <a:endParaRPr lang="cs-CZ"/>
        </a:p>
      </dgm:t>
    </dgm:pt>
    <dgm:pt modelId="{88A13443-2200-4EA8-A501-9E4B79B00927}" type="pres">
      <dgm:prSet presAssocID="{37817628-1998-4E2A-A3F3-2DA21D23390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0B30192-F8C1-4AF0-803E-AEDB3F35115B}" type="pres">
      <dgm:prSet presAssocID="{A3EF807B-F9C4-4758-B2D0-7EA9CA650009}" presName="linNode" presStyleCnt="0"/>
      <dgm:spPr/>
      <dgm:t>
        <a:bodyPr/>
        <a:lstStyle/>
        <a:p>
          <a:endParaRPr lang="cs-CZ"/>
        </a:p>
      </dgm:t>
    </dgm:pt>
    <dgm:pt modelId="{B9BD806F-BDEE-4F2C-9BAE-E8CE155CE7F2}" type="pres">
      <dgm:prSet presAssocID="{A3EF807B-F9C4-4758-B2D0-7EA9CA650009}" presName="parentShp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67C89-AC62-4560-845D-B400B114F59D}" type="pres">
      <dgm:prSet presAssocID="{A3EF807B-F9C4-4758-B2D0-7EA9CA650009}" presName="childShp" presStyleLbl="b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AE2F06-E12E-4A16-B7BE-D30A313B2A7B}" type="presOf" srcId="{A3EF807B-F9C4-4758-B2D0-7EA9CA650009}" destId="{B9BD806F-BDEE-4F2C-9BAE-E8CE155CE7F2}" srcOrd="0" destOrd="0" presId="urn:microsoft.com/office/officeart/2005/8/layout/vList6"/>
    <dgm:cxn modelId="{9FD236C4-C47F-4D3C-842F-EB47C24346DE}" type="presOf" srcId="{37817628-1998-4E2A-A3F3-2DA21D23390E}" destId="{88A13443-2200-4EA8-A501-9E4B79B00927}" srcOrd="0" destOrd="0" presId="urn:microsoft.com/office/officeart/2005/8/layout/vList6"/>
    <dgm:cxn modelId="{CC465BC9-CC4C-4C33-844A-FB23AD02AB67}" srcId="{37817628-1998-4E2A-A3F3-2DA21D23390E}" destId="{A3EF807B-F9C4-4758-B2D0-7EA9CA650009}" srcOrd="0" destOrd="0" parTransId="{6BC5FA1A-0B3D-4E35-A01E-26EB63399E73}" sibTransId="{8DD93374-243D-4C5E-9F84-55A14CEFE15C}"/>
    <dgm:cxn modelId="{C68136D5-1FE7-4D77-9840-398FB568348D}" type="presParOf" srcId="{88A13443-2200-4EA8-A501-9E4B79B00927}" destId="{70B30192-F8C1-4AF0-803E-AEDB3F35115B}" srcOrd="0" destOrd="0" presId="urn:microsoft.com/office/officeart/2005/8/layout/vList6"/>
    <dgm:cxn modelId="{B4C71B5D-5038-4955-B866-EDA4B72314F7}" type="presParOf" srcId="{70B30192-F8C1-4AF0-803E-AEDB3F35115B}" destId="{B9BD806F-BDEE-4F2C-9BAE-E8CE155CE7F2}" srcOrd="0" destOrd="0" presId="urn:microsoft.com/office/officeart/2005/8/layout/vList6"/>
    <dgm:cxn modelId="{7CFF0939-96C3-4A64-8C15-4C084A224C02}" type="presParOf" srcId="{70B30192-F8C1-4AF0-803E-AEDB3F35115B}" destId="{1FF67C89-AC62-4560-845D-B400B114F59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211EEEE-8DE9-4F3F-B899-35231E410E42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400" kern="1200" dirty="0" smtClean="0"/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400" kern="1200" dirty="0" smtClean="0"/>
            <a:t>Dopravní prostředky</a:t>
          </a:r>
        </a:p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787356" y="0"/>
        <a:ext cx="6442243" cy="1414363"/>
      </dsp:txXfrm>
    </dsp:sp>
    <dsp:sp modelId="{54E1E8EA-6119-4F1E-826A-5692AB991238}">
      <dsp:nvSpPr>
        <dsp:cNvPr id="0" name=""/>
        <dsp:cNvSpPr/>
      </dsp:nvSpPr>
      <dsp:spPr>
        <a:xfrm>
          <a:off x="262263" y="141436"/>
          <a:ext cx="1404266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6FFBB3-264D-4F70-98E0-8C5A74F14EA8}">
      <dsp:nvSpPr>
        <dsp:cNvPr id="0" name=""/>
        <dsp:cNvSpPr/>
      </dsp:nvSpPr>
      <dsp:spPr>
        <a:xfrm>
          <a:off x="0" y="15557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Manipulační prostředky a zařízení</a:t>
          </a:r>
          <a:endParaRPr lang="cs-CZ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900" kern="1200" dirty="0"/>
        </a:p>
      </dsp:txBody>
      <dsp:txXfrm>
        <a:off x="1787356" y="1555799"/>
        <a:ext cx="6442243" cy="1414363"/>
      </dsp:txXfrm>
    </dsp:sp>
    <dsp:sp modelId="{8A7E4F7F-BC52-4C68-AE71-27E62E898CF7}">
      <dsp:nvSpPr>
        <dsp:cNvPr id="0" name=""/>
        <dsp:cNvSpPr/>
      </dsp:nvSpPr>
      <dsp:spPr>
        <a:xfrm>
          <a:off x="262263" y="1697236"/>
          <a:ext cx="1404266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CF4DBD-D922-4402-AFC0-7472B294AFD4}">
      <dsp:nvSpPr>
        <dsp:cNvPr id="0" name=""/>
        <dsp:cNvSpPr/>
      </dsp:nvSpPr>
      <dsp:spPr>
        <a:xfrm>
          <a:off x="0" y="3111599"/>
          <a:ext cx="8229600" cy="14143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Skladovací systémy</a:t>
          </a:r>
          <a:endParaRPr lang="cs-CZ" sz="2400" kern="1200" dirty="0"/>
        </a:p>
      </dsp:txBody>
      <dsp:txXfrm>
        <a:off x="1787356" y="3111599"/>
        <a:ext cx="6442243" cy="1414363"/>
      </dsp:txXfrm>
    </dsp:sp>
    <dsp:sp modelId="{2C5C784E-50C5-4BE5-A7A6-76C3A571DEC3}">
      <dsp:nvSpPr>
        <dsp:cNvPr id="0" name=""/>
        <dsp:cNvSpPr/>
      </dsp:nvSpPr>
      <dsp:spPr>
        <a:xfrm>
          <a:off x="262263" y="3253035"/>
          <a:ext cx="1404266" cy="113149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FF67C89-AC62-4560-845D-B400B114F59D}">
      <dsp:nvSpPr>
        <dsp:cNvPr id="0" name=""/>
        <dsp:cNvSpPr/>
      </dsp:nvSpPr>
      <dsp:spPr>
        <a:xfrm>
          <a:off x="1094521" y="0"/>
          <a:ext cx="1641782" cy="792087"/>
        </a:xfrm>
        <a:prstGeom prst="rightArrow">
          <a:avLst>
            <a:gd name="adj1" fmla="val 75000"/>
            <a:gd name="adj2" fmla="val 5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BD806F-BDEE-4F2C-9BAE-E8CE155CE7F2}">
      <dsp:nvSpPr>
        <dsp:cNvPr id="0" name=""/>
        <dsp:cNvSpPr/>
      </dsp:nvSpPr>
      <dsp:spPr>
        <a:xfrm>
          <a:off x="0" y="0"/>
          <a:ext cx="1094521" cy="79208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aktivní</a:t>
          </a:r>
          <a:endParaRPr lang="cs-CZ" sz="2400" kern="1200" dirty="0"/>
        </a:p>
      </dsp:txBody>
      <dsp:txXfrm>
        <a:off x="0" y="0"/>
        <a:ext cx="1094521" cy="79208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FF67C89-AC62-4560-845D-B400B114F59D}">
      <dsp:nvSpPr>
        <dsp:cNvPr id="0" name=""/>
        <dsp:cNvSpPr/>
      </dsp:nvSpPr>
      <dsp:spPr>
        <a:xfrm>
          <a:off x="1094521" y="0"/>
          <a:ext cx="1641782" cy="792087"/>
        </a:xfrm>
        <a:prstGeom prst="rightArrow">
          <a:avLst>
            <a:gd name="adj1" fmla="val 75000"/>
            <a:gd name="adj2" fmla="val 5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BD806F-BDEE-4F2C-9BAE-E8CE155CE7F2}">
      <dsp:nvSpPr>
        <dsp:cNvPr id="0" name=""/>
        <dsp:cNvSpPr/>
      </dsp:nvSpPr>
      <dsp:spPr>
        <a:xfrm>
          <a:off x="0" y="0"/>
          <a:ext cx="1094521" cy="792087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aktivní</a:t>
          </a:r>
          <a:endParaRPr lang="cs-CZ" sz="2400" kern="1200" dirty="0"/>
        </a:p>
      </dsp:txBody>
      <dsp:txXfrm>
        <a:off x="0" y="0"/>
        <a:ext cx="1094521" cy="792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3EDFCC-92A6-4BB8-A559-884E2C39B740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8AB5FA-5BFC-4EDD-889F-18FFE7FBAB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437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9991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1464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3117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9140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5342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6666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0353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993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432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67967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67206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960416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VY_32_INOVACE_04_B_15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Aktivní prvky logistiky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OBSLUŽNÉ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Logistický systém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Aktivní prvky logistického systému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0870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Aktivní prvky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47248" cy="1612776"/>
          </a:xfrm>
        </p:spPr>
        <p:txBody>
          <a:bodyPr/>
          <a:lstStyle/>
          <a:p>
            <a:r>
              <a:rPr lang="cs-CZ" dirty="0" smtClean="0"/>
              <a:t>Úkolem aktivních prvků v logistických systémech je provádět netechnologické operace s pasivními prvky</a:t>
            </a:r>
          </a:p>
        </p:txBody>
      </p:sp>
      <p:pic>
        <p:nvPicPr>
          <p:cNvPr id="5122" name="Picture 2" descr="C:\Users\PC9\AppData\Local\Microsoft\Windows\Temporary Internet Files\Content.IE5\K7SKVX5I\MC900441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77072"/>
            <a:ext cx="2247900" cy="1558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6822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Netechnologické operace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72208"/>
            <a:ext cx="8507288" cy="34849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Balení,</a:t>
            </a:r>
          </a:p>
          <a:p>
            <a:r>
              <a:rPr lang="cs-CZ" dirty="0" smtClean="0"/>
              <a:t>Tvorba a rozebírání manipulačních a přepravních jednotek,</a:t>
            </a:r>
          </a:p>
          <a:p>
            <a:r>
              <a:rPr lang="cs-CZ" dirty="0" smtClean="0"/>
              <a:t>Nakládka,</a:t>
            </a:r>
          </a:p>
          <a:p>
            <a:r>
              <a:rPr lang="cs-CZ" dirty="0" smtClean="0"/>
              <a:t>Vykládka,</a:t>
            </a:r>
          </a:p>
          <a:p>
            <a:r>
              <a:rPr lang="cs-CZ" dirty="0" smtClean="0"/>
              <a:t>Identifikace zboží,</a:t>
            </a:r>
          </a:p>
          <a:p>
            <a:r>
              <a:rPr lang="cs-CZ" dirty="0" smtClean="0"/>
              <a:t>apod.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4449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Podstata netechnologických operací: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/>
          <a:lstStyle/>
          <a:p>
            <a:r>
              <a:rPr lang="cs-CZ" dirty="0" smtClean="0"/>
              <a:t>Změna místa, uchování a úprava hmotných pasivních prvků pro navazující manipulační či přepravní operace,</a:t>
            </a:r>
          </a:p>
          <a:p>
            <a:r>
              <a:rPr lang="cs-CZ" dirty="0" smtClean="0"/>
              <a:t>Sběr, přenos nebo uchování informací.</a:t>
            </a:r>
            <a:endParaRPr lang="cs-CZ" dirty="0"/>
          </a:p>
        </p:txBody>
      </p:sp>
      <p:pic>
        <p:nvPicPr>
          <p:cNvPr id="1026" name="Picture 2" descr="Hvězdicová topologie"/>
          <p:cNvPicPr>
            <a:picLocks noChangeAspect="1" noChangeArrowheads="1"/>
          </p:cNvPicPr>
          <p:nvPr/>
        </p:nvPicPr>
        <p:blipFill>
          <a:blip r:embed="rId2" cstate="print"/>
          <a:srcRect b="6668"/>
          <a:stretch>
            <a:fillRect/>
          </a:stretch>
        </p:blipFill>
        <p:spPr bwMode="auto">
          <a:xfrm>
            <a:off x="4716016" y="4077072"/>
            <a:ext cx="2609850" cy="2160240"/>
          </a:xfrm>
          <a:prstGeom prst="rect">
            <a:avLst/>
          </a:prstGeom>
          <a:noFill/>
        </p:spPr>
      </p:pic>
      <p:pic>
        <p:nvPicPr>
          <p:cNvPr id="1029" name="Picture 5" descr="C:\Documents and Settings\zpolakova00\Local Settings\Temporary Internet Files\Content.IE5\KHKX0TU1\MC9002985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221088"/>
            <a:ext cx="1556309" cy="17849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solidFill>
                  <a:srgbClr val="C00000"/>
                </a:solidFill>
              </a:rPr>
              <a:t>Příklady aktivních prvků: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lvl="0" indent="0">
              <a:lnSpc>
                <a:spcPct val="120000"/>
              </a:lnSpc>
              <a:spcBef>
                <a:spcPts val="697"/>
              </a:spcBef>
              <a:buBlip>
                <a:blip r:embed="rId2"/>
              </a:buBlip>
            </a:pPr>
            <a:r>
              <a:rPr lang="cs-CZ" dirty="0" smtClean="0">
                <a:latin typeface="" pitchFamily="16"/>
              </a:rPr>
              <a:t>Balicí stroje,</a:t>
            </a:r>
          </a:p>
          <a:p>
            <a:pPr marL="0" lvl="0" indent="0">
              <a:lnSpc>
                <a:spcPct val="120000"/>
              </a:lnSpc>
              <a:spcBef>
                <a:spcPts val="697"/>
              </a:spcBef>
              <a:buBlip>
                <a:blip r:embed="rId2"/>
              </a:buBlip>
            </a:pPr>
            <a:r>
              <a:rPr lang="cs-CZ" dirty="0" smtClean="0">
                <a:latin typeface="" pitchFamily="16"/>
              </a:rPr>
              <a:t>Paletové vozíky,</a:t>
            </a:r>
          </a:p>
          <a:p>
            <a:pPr marL="0" lvl="0" indent="0">
              <a:lnSpc>
                <a:spcPct val="120000"/>
              </a:lnSpc>
              <a:spcBef>
                <a:spcPts val="697"/>
              </a:spcBef>
              <a:buBlip>
                <a:blip r:embed="rId2"/>
              </a:buBlip>
            </a:pPr>
            <a:r>
              <a:rPr lang="cs-CZ" dirty="0" smtClean="0">
                <a:latin typeface="" pitchFamily="16"/>
              </a:rPr>
              <a:t>Scannery,</a:t>
            </a:r>
          </a:p>
          <a:p>
            <a:pPr marL="0" lvl="0" indent="0">
              <a:lnSpc>
                <a:spcPct val="120000"/>
              </a:lnSpc>
              <a:spcBef>
                <a:spcPts val="697"/>
              </a:spcBef>
              <a:buBlip>
                <a:blip r:embed="rId2"/>
              </a:buBlip>
            </a:pPr>
            <a:r>
              <a:rPr lang="cs-CZ" dirty="0" smtClean="0">
                <a:latin typeface="" pitchFamily="16"/>
              </a:rPr>
              <a:t>Jeřáby,</a:t>
            </a:r>
          </a:p>
          <a:p>
            <a:pPr marL="0" lvl="0" indent="0">
              <a:lnSpc>
                <a:spcPct val="120000"/>
              </a:lnSpc>
              <a:spcBef>
                <a:spcPts val="697"/>
              </a:spcBef>
              <a:buBlip>
                <a:blip r:embed="rId2"/>
              </a:buBlip>
            </a:pPr>
            <a:r>
              <a:rPr lang="cs-CZ" dirty="0" smtClean="0">
                <a:latin typeface="" pitchFamily="16"/>
              </a:rPr>
              <a:t>Dopravníky,</a:t>
            </a:r>
          </a:p>
          <a:p>
            <a:pPr marL="0" lvl="0" indent="0">
              <a:lnSpc>
                <a:spcPct val="120000"/>
              </a:lnSpc>
              <a:spcBef>
                <a:spcPts val="697"/>
              </a:spcBef>
              <a:buBlip>
                <a:blip r:embed="rId2"/>
              </a:buBlip>
            </a:pPr>
            <a:r>
              <a:rPr lang="cs-CZ" dirty="0" smtClean="0">
                <a:latin typeface="" pitchFamily="16"/>
              </a:rPr>
              <a:t>Dopravní prostředky,</a:t>
            </a:r>
          </a:p>
          <a:p>
            <a:pPr marL="0" lvl="0" indent="0">
              <a:lnSpc>
                <a:spcPct val="120000"/>
              </a:lnSpc>
              <a:spcBef>
                <a:spcPts val="697"/>
              </a:spcBef>
              <a:buBlip>
                <a:blip r:embed="rId2"/>
              </a:buBlip>
            </a:pPr>
            <a:r>
              <a:rPr lang="cs-CZ" dirty="0" smtClean="0">
                <a:latin typeface="" pitchFamily="16"/>
              </a:rPr>
              <a:t>Pracovníci</a:t>
            </a:r>
            <a:r>
              <a:rPr lang="cs-CZ" b="1" dirty="0" smtClean="0">
                <a:latin typeface="" pitchFamily="16"/>
              </a:rPr>
              <a:t>,</a:t>
            </a:r>
          </a:p>
          <a:p>
            <a:pPr marL="0" lvl="0" indent="0">
              <a:lnSpc>
                <a:spcPct val="120000"/>
              </a:lnSpc>
              <a:spcBef>
                <a:spcPts val="697"/>
              </a:spcBef>
              <a:buBlip>
                <a:blip r:embed="rId2"/>
              </a:buBlip>
            </a:pPr>
            <a:r>
              <a:rPr lang="cs-CZ" dirty="0" smtClean="0">
                <a:latin typeface="" pitchFamily="16"/>
              </a:rPr>
              <a:t>Počítače a počítačové sítě…</a:t>
            </a:r>
          </a:p>
          <a:p>
            <a:pPr>
              <a:lnSpc>
                <a:spcPct val="120000"/>
              </a:lnSpc>
              <a:buBlip>
                <a:blip r:embed="rId2"/>
              </a:buBlip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582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Klasifikace aktivních prvků dle druhu operací, které vykonává: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64219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697"/>
              </a:spcBef>
            </a:pPr>
            <a:r>
              <a:rPr lang="cs-CZ" sz="3600" dirty="0" smtClean="0">
                <a:solidFill>
                  <a:schemeClr val="lt1"/>
                </a:solidFill>
                <a:latin typeface="" pitchFamily="16"/>
                <a:ea typeface="+mn-ea"/>
                <a:cs typeface="+mn-cs"/>
              </a:rPr>
              <a:t>Jaké se nacházejí aktivní prvky </a:t>
            </a:r>
            <a:br>
              <a:rPr lang="cs-CZ" sz="3600" dirty="0" smtClean="0">
                <a:solidFill>
                  <a:schemeClr val="lt1"/>
                </a:solidFill>
                <a:latin typeface="" pitchFamily="16"/>
                <a:ea typeface="+mn-ea"/>
                <a:cs typeface="+mn-cs"/>
              </a:rPr>
            </a:br>
            <a:r>
              <a:rPr lang="cs-CZ" sz="3600" dirty="0" smtClean="0">
                <a:solidFill>
                  <a:schemeClr val="lt1"/>
                </a:solidFill>
                <a:latin typeface="" pitchFamily="16"/>
                <a:ea typeface="+mn-ea"/>
                <a:cs typeface="+mn-cs"/>
              </a:rPr>
              <a:t>v jednotlivých článcích logistických řetězců?</a:t>
            </a:r>
            <a:endParaRPr lang="cs-CZ" sz="3600" dirty="0">
              <a:solidFill>
                <a:schemeClr val="lt1"/>
              </a:solidFill>
              <a:latin typeface="" pitchFamily="16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84082"/>
            <a:ext cx="4834880" cy="676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Uveďte konkrétní příklady: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2852936"/>
            <a:ext cx="4067944" cy="34163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Letiště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Výrobní závod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Železniční stanice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Výrobní sklad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</a:rPr>
              <a:t>Pošta</a:t>
            </a:r>
          </a:p>
          <a:p>
            <a:pPr>
              <a:lnSpc>
                <a:spcPct val="150000"/>
              </a:lnSpc>
            </a:pP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7170" name="Picture 2" descr="http://www.akcniletenky.cz/wp-content/uploads/2010/11/nakl%C3%A1d%C3%A1n%C3%AD-zavazadel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284984"/>
            <a:ext cx="3441746" cy="23042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="" xmlns:p14="http://schemas.microsoft.com/office/powerpoint/2010/main" val="220014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lvl="0">
              <a:lnSpc>
                <a:spcPct val="90000"/>
              </a:lnSpc>
              <a:spcBef>
                <a:spcPts val="697"/>
              </a:spcBef>
            </a:pPr>
            <a:r>
              <a:rPr lang="cs-CZ" sz="3600" dirty="0" smtClean="0">
                <a:latin typeface="" pitchFamily="16"/>
              </a:rPr>
              <a:t>Které z následujících prvků nepatří mezi aktivní?</a:t>
            </a:r>
            <a:endParaRPr lang="cs-CZ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2207760575"/>
              </p:ext>
            </p:extLst>
          </p:nvPr>
        </p:nvGraphicFramePr>
        <p:xfrm>
          <a:off x="1259632" y="2852936"/>
          <a:ext cx="2736304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508104" y="1628800"/>
          <a:ext cx="1944216" cy="4392486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1944216"/>
              </a:tblGrid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Přepravní pás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Skladník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Paleta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Obal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Jeřáb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Výtah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Robot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Faktura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Kontejner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3790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lvl="0">
              <a:lnSpc>
                <a:spcPct val="90000"/>
              </a:lnSpc>
              <a:spcBef>
                <a:spcPts val="697"/>
              </a:spcBef>
            </a:pPr>
            <a:r>
              <a:rPr lang="cs-CZ" sz="3600" dirty="0" smtClean="0">
                <a:latin typeface="" pitchFamily="16"/>
              </a:rPr>
              <a:t>Které z následujících prvků nepatří mezi aktivní?</a:t>
            </a:r>
            <a:endParaRPr lang="cs-CZ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2207760575"/>
              </p:ext>
            </p:extLst>
          </p:nvPr>
        </p:nvGraphicFramePr>
        <p:xfrm>
          <a:off x="1259632" y="2852936"/>
          <a:ext cx="2736304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508104" y="1628800"/>
          <a:ext cx="1944216" cy="4392486"/>
        </p:xfrm>
        <a:graphic>
          <a:graphicData uri="http://schemas.openxmlformats.org/drawingml/2006/table">
            <a:tbl>
              <a:tblPr bandRow="1">
                <a:tableStyleId>{21E4AEA4-8DFA-4A89-87EB-49C32662AFE0}</a:tableStyleId>
              </a:tblPr>
              <a:tblGrid>
                <a:gridCol w="1944216"/>
              </a:tblGrid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Přepravní pás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 anchor="ctr"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Skladník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 anchor="ctr"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strike="sngStrike" baseline="0" dirty="0" smtClean="0">
                          <a:latin typeface="Arial Rounded MT Bold" pitchFamily="34" charset="0"/>
                        </a:rPr>
                        <a:t>Paleta</a:t>
                      </a:r>
                      <a:endParaRPr lang="cs-CZ" strike="sngStrike" baseline="0" dirty="0">
                        <a:latin typeface="Arial Rounded MT Bold" pitchFamily="34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sz="1800" strike="sngStrike" kern="1200" baseline="0" dirty="0" smtClean="0">
                          <a:solidFill>
                            <a:schemeClr val="dk1"/>
                          </a:solidFill>
                          <a:latin typeface="Arial Rounded MT Bold" pitchFamily="34" charset="0"/>
                          <a:ea typeface="+mn-ea"/>
                          <a:cs typeface="+mn-cs"/>
                        </a:rPr>
                        <a:t>Obal</a:t>
                      </a:r>
                      <a:endParaRPr lang="cs-CZ" sz="1800" strike="sngStrike" kern="1200" baseline="0" dirty="0">
                        <a:solidFill>
                          <a:schemeClr val="dk1"/>
                        </a:solidFill>
                        <a:latin typeface="Arial Rounded MT Bold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Jeřáb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 anchor="ctr"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Výtah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 anchor="ctr"/>
                </a:tc>
              </a:tr>
              <a:tr h="48805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Rounded MT Bold" pitchFamily="34" charset="0"/>
                        </a:rPr>
                        <a:t>Robot</a:t>
                      </a:r>
                      <a:endParaRPr lang="cs-CZ" dirty="0">
                        <a:latin typeface="Arial Rounded MT Bold" pitchFamily="34" charset="0"/>
                      </a:endParaRPr>
                    </a:p>
                  </a:txBody>
                  <a:tcPr anchor="ctr"/>
                </a:tc>
              </a:tr>
              <a:tr h="48805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strike="sngStrike" kern="1200" baseline="0" dirty="0" smtClean="0">
                          <a:solidFill>
                            <a:schemeClr val="dk1"/>
                          </a:solidFill>
                          <a:latin typeface="Arial Rounded MT Bold" pitchFamily="34" charset="0"/>
                          <a:ea typeface="+mn-ea"/>
                          <a:cs typeface="+mn-cs"/>
                        </a:rPr>
                        <a:t>Faktura</a:t>
                      </a:r>
                      <a:endParaRPr lang="cs-CZ" sz="1800" strike="sngStrike" kern="1200" baseline="0" dirty="0">
                        <a:solidFill>
                          <a:schemeClr val="dk1"/>
                        </a:solidFill>
                        <a:latin typeface="Arial Rounded MT Bold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8805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strike="sngStrike" kern="1200" baseline="0" dirty="0" smtClean="0">
                          <a:solidFill>
                            <a:schemeClr val="dk1"/>
                          </a:solidFill>
                          <a:latin typeface="Arial Rounded MT Bold" pitchFamily="34" charset="0"/>
                          <a:ea typeface="+mn-ea"/>
                          <a:cs typeface="+mn-cs"/>
                        </a:rPr>
                        <a:t>Kontejner</a:t>
                      </a:r>
                      <a:endParaRPr lang="cs-CZ" sz="1800" strike="sngStrike" kern="1200" baseline="0" dirty="0">
                        <a:solidFill>
                          <a:schemeClr val="dk1"/>
                        </a:solidFill>
                        <a:latin typeface="Arial Rounded MT Bold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3790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PERNICA, P. </a:t>
            </a:r>
            <a:r>
              <a:rPr lang="cs-CZ" sz="2800" i="1" dirty="0" smtClean="0"/>
              <a:t>Logistika pro 21. století. </a:t>
            </a:r>
            <a:r>
              <a:rPr lang="cs-CZ" sz="2800" dirty="0" smtClean="0"/>
              <a:t>1. vyd. Praha: Radix, 2005, ISBN 80-86031-59-4</a:t>
            </a:r>
          </a:p>
          <a:p>
            <a:r>
              <a:rPr lang="cs-CZ" sz="2800" dirty="0" smtClean="0"/>
              <a:t>SIXTA, J., M. ŽIŽKA. </a:t>
            </a:r>
            <a:r>
              <a:rPr lang="cs-CZ" sz="2800" i="1" dirty="0" smtClean="0"/>
              <a:t>Logistika, teorie a praxe</a:t>
            </a:r>
            <a:r>
              <a:rPr lang="cs-CZ" sz="2800" dirty="0" smtClean="0"/>
              <a:t>. </a:t>
            </a:r>
            <a:r>
              <a:rPr lang="cs-CZ" sz="2800" dirty="0"/>
              <a:t>1. vyd. </a:t>
            </a:r>
            <a:r>
              <a:rPr lang="cs-CZ" sz="2800" dirty="0" smtClean="0"/>
              <a:t>Brno: CP </a:t>
            </a:r>
            <a:r>
              <a:rPr lang="cs-CZ" sz="2800" dirty="0" err="1" smtClean="0"/>
              <a:t>Books</a:t>
            </a:r>
            <a:r>
              <a:rPr lang="cs-CZ" sz="2800" dirty="0" smtClean="0"/>
              <a:t>, 2005, </a:t>
            </a:r>
            <a:r>
              <a:rPr lang="cs-CZ" sz="2800" dirty="0"/>
              <a:t>ISBN </a:t>
            </a:r>
            <a:r>
              <a:rPr lang="cs-CZ" sz="2800" dirty="0" smtClean="0"/>
              <a:t>80-251-0573-3</a:t>
            </a:r>
          </a:p>
          <a:p>
            <a:r>
              <a:rPr lang="cs-CZ" sz="2800" dirty="0" smtClean="0"/>
              <a:t>Obrázky galerie Kliparty kvalitně [cit. 11.8.2012]. Dostupný pod licencí Microsoft Office 2010 WWW: &lt;http://office.</a:t>
            </a:r>
            <a:r>
              <a:rPr lang="cs-CZ" sz="2800" dirty="0" err="1" smtClean="0"/>
              <a:t>microsoft.com</a:t>
            </a:r>
            <a:r>
              <a:rPr lang="cs-CZ" sz="2800" dirty="0" smtClean="0"/>
              <a:t>/</a:t>
            </a:r>
            <a:r>
              <a:rPr lang="cs-CZ" sz="2800" dirty="0" err="1" smtClean="0"/>
              <a:t>cs</a:t>
            </a:r>
            <a:r>
              <a:rPr lang="cs-CZ" sz="2800" dirty="0" smtClean="0"/>
              <a:t>-</a:t>
            </a:r>
            <a:r>
              <a:rPr lang="cs-CZ" sz="2800" dirty="0" err="1" smtClean="0"/>
              <a:t>cz</a:t>
            </a:r>
            <a:r>
              <a:rPr lang="cs-CZ" sz="2800" dirty="0" smtClean="0"/>
              <a:t>/</a:t>
            </a:r>
            <a:r>
              <a:rPr lang="cs-CZ" sz="2800" dirty="0" err="1" smtClean="0"/>
              <a:t>images</a:t>
            </a:r>
            <a:r>
              <a:rPr lang="cs-CZ" sz="2800" dirty="0" smtClean="0"/>
              <a:t>/&gt;.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947689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335</Words>
  <Application>Microsoft Office PowerPoint</Application>
  <PresentationFormat>Předvádění na obrazovce (4:3)</PresentationFormat>
  <Paragraphs>80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Logistický systém</vt:lpstr>
      <vt:lpstr>Aktivní prvky</vt:lpstr>
      <vt:lpstr>Netechnologické operace</vt:lpstr>
      <vt:lpstr>Podstata netechnologických operací:</vt:lpstr>
      <vt:lpstr>Příklady aktivních prvků:</vt:lpstr>
      <vt:lpstr>Klasifikace aktivních prvků dle druhu operací, které vykonává:</vt:lpstr>
      <vt:lpstr>Jaké se nacházejí aktivní prvky  v jednotlivých článcích logistických řetězců?</vt:lpstr>
      <vt:lpstr>Které z následujících prvků nepatří mezi aktivní?</vt:lpstr>
      <vt:lpstr>Které z následujících prvků nepatří mezi aktivní?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PC9</dc:creator>
  <cp:lastModifiedBy>zpolakova00</cp:lastModifiedBy>
  <cp:revision>32</cp:revision>
  <dcterms:created xsi:type="dcterms:W3CDTF">2013-10-13T07:05:47Z</dcterms:created>
  <dcterms:modified xsi:type="dcterms:W3CDTF">2014-02-27T13:54:09Z</dcterms:modified>
</cp:coreProperties>
</file>