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1" r:id="rId2"/>
    <p:sldId id="297" r:id="rId3"/>
    <p:sldId id="298" r:id="rId4"/>
    <p:sldId id="292" r:id="rId5"/>
    <p:sldId id="294" r:id="rId6"/>
    <p:sldId id="293" r:id="rId7"/>
    <p:sldId id="279" r:id="rId8"/>
    <p:sldId id="291" r:id="rId9"/>
    <p:sldId id="284" r:id="rId10"/>
    <p:sldId id="296" r:id="rId11"/>
    <p:sldId id="29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7DDDB6-D45B-4FF3-8687-3803411824A2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DA6705-A798-4582-8989-2089805F39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75925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2D13B3-7E5F-45C4-8F93-EC00C2642CE1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7FB422-06E3-4873-A608-1A02E7FAC2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48965822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VY_32_INOVACE_14_B_14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Logistické řetězce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Logistické řetězce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OBSLUŽNÉ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121"/>
            <a:ext cx="7467600" cy="1143000"/>
          </a:xfrm>
        </p:spPr>
        <p:txBody>
          <a:bodyPr>
            <a:normAutofit/>
          </a:bodyPr>
          <a:lstStyle/>
          <a:p>
            <a:pPr indent="20638">
              <a:defRPr/>
            </a:pPr>
            <a:r>
              <a:rPr lang="cs-CZ" sz="3200" b="1" dirty="0">
                <a:solidFill>
                  <a:srgbClr val="3FB03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rPr>
              <a:t>Logistické řetězce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7467600" cy="4873752"/>
          </a:xfrm>
        </p:spPr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jsou klíčovým pojmem logistiky</a:t>
            </a:r>
            <a:endParaRPr lang="cs-CZ" sz="3200" dirty="0" smtClean="0"/>
          </a:p>
          <a:p>
            <a:r>
              <a:rPr lang="cs-CZ" sz="3200" dirty="0" smtClean="0"/>
              <a:t>jsou </a:t>
            </a:r>
            <a:r>
              <a:rPr lang="cs-CZ" sz="3200" dirty="0"/>
              <a:t>integrujícím prvkem řízení podnikových procesů, zajišťujících pohyb materiálů a hmotných produktů od získávání surovin až po finální spotřebu. </a:t>
            </a:r>
          </a:p>
        </p:txBody>
      </p:sp>
      <p:pic>
        <p:nvPicPr>
          <p:cNvPr id="5" name="Picture 15" descr="C:\Users\PC9\AppData\Local\Microsoft\Windows\Temporary Internet Files\Content.IE5\Q53EJ8JA\MC900056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7238636" cy="20863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3219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indent="20638" algn="l">
              <a:defRPr/>
            </a:pPr>
            <a:r>
              <a:rPr lang="cs-CZ" sz="4000" b="1" kern="1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  <a:cs typeface="+mn-cs"/>
              </a:rPr>
              <a:t>Logistický řetězec</a:t>
            </a:r>
            <a:endParaRPr lang="cs-CZ" sz="4000" b="1" kern="1200" dirty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+mn-ea"/>
              <a:cs typeface="+mn-cs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  <a:defRPr/>
            </a:pPr>
            <a:r>
              <a:rPr lang="cs-CZ" dirty="0" smtClean="0"/>
              <a:t>je složen z :</a:t>
            </a:r>
          </a:p>
          <a:p>
            <a:pPr>
              <a:defRPr/>
            </a:pPr>
            <a:r>
              <a:rPr lang="pl-PL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dirty="0" smtClean="0"/>
              <a:t>(kanálů) – po nich se pohybují aktivní a </a:t>
            </a:r>
            <a:r>
              <a:rPr lang="cs-CZ" dirty="0" smtClean="0"/>
              <a:t>pasivní prvky logistiky</a:t>
            </a:r>
          </a:p>
          <a:p>
            <a:pPr>
              <a:defRPr/>
            </a:pPr>
            <a:r>
              <a:rPr lang="cs-CZ" dirty="0" smtClean="0"/>
              <a:t>Dílčích </a:t>
            </a:r>
            <a:r>
              <a:rPr lang="cs-CZ" b="1" dirty="0" smtClean="0"/>
              <a:t>hmotných</a:t>
            </a:r>
            <a:r>
              <a:rPr lang="cs-CZ" dirty="0" smtClean="0"/>
              <a:t> a </a:t>
            </a:r>
            <a:r>
              <a:rPr lang="cs-CZ" b="1" dirty="0" smtClean="0"/>
              <a:t>nehmotných</a:t>
            </a:r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toků</a:t>
            </a:r>
            <a:r>
              <a:rPr lang="cs-CZ" dirty="0" smtClean="0"/>
              <a:t>, které se uskutečňují mezi různými </a:t>
            </a:r>
            <a:r>
              <a:rPr lang="cs-CZ" b="1" dirty="0" smtClean="0"/>
              <a:t>články</a:t>
            </a:r>
            <a:r>
              <a:rPr lang="cs-CZ" dirty="0" smtClean="0"/>
              <a:t> (podsystémy) ve výrobě, dopravě a obchodě</a:t>
            </a:r>
          </a:p>
        </p:txBody>
      </p:sp>
      <p:pic>
        <p:nvPicPr>
          <p:cNvPr id="2052" name="Picture 4" descr="C:\Users\PC9\AppData\Local\Microsoft\Windows\Temporary Internet Files\Content.IE5\MMITW0DU\MC900434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365104"/>
            <a:ext cx="3816424" cy="1862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6694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Články logistických řetězců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Ve výrobě</a:t>
            </a:r>
            <a:r>
              <a:rPr lang="cs-CZ" dirty="0" smtClean="0"/>
              <a:t>: doly, továrny, sklady, montážní linky, </a:t>
            </a:r>
          </a:p>
          <a:p>
            <a:r>
              <a:rPr lang="cs-CZ" b="1" dirty="0" smtClean="0"/>
              <a:t>V dopravě a zasilatelství</a:t>
            </a:r>
            <a:r>
              <a:rPr lang="cs-CZ" dirty="0" smtClean="0"/>
              <a:t>: železniční stanice, přístavy, letiště, terminály a překladiště, celní sklady, logistická centra,</a:t>
            </a:r>
          </a:p>
          <a:p>
            <a:r>
              <a:rPr lang="cs-CZ" b="1" dirty="0" smtClean="0"/>
              <a:t>V obchodě</a:t>
            </a:r>
            <a:r>
              <a:rPr lang="cs-CZ" dirty="0" smtClean="0"/>
              <a:t>: sklady velkoobchodu, prodejny, </a:t>
            </a:r>
            <a:r>
              <a:rPr lang="cs-CZ" dirty="0" err="1" smtClean="0"/>
              <a:t>cross-docková</a:t>
            </a:r>
            <a:r>
              <a:rPr lang="cs-CZ" dirty="0" smtClean="0"/>
              <a:t> centra.</a:t>
            </a:r>
            <a:endParaRPr lang="cs-CZ" dirty="0"/>
          </a:p>
        </p:txBody>
      </p:sp>
      <p:pic>
        <p:nvPicPr>
          <p:cNvPr id="3077" name="Picture 5" descr="C:\Users\PC9\AppData\Local\Microsoft\Windows\Temporary Internet Files\Content.IE5\Q53EJ8JA\MC900239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08393"/>
            <a:ext cx="1768450" cy="12298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9\AppData\Local\Microsoft\Windows\Temporary Internet Files\Content.IE5\Q53EJ8JA\MC9002519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484365"/>
            <a:ext cx="1826971" cy="16779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9\AppData\Local\Microsoft\Windows\Temporary Internet Files\Content.IE5\X6KTJ5OR\MC9000893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4772526"/>
            <a:ext cx="1835201" cy="12966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80335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857" y="332656"/>
            <a:ext cx="8291264" cy="868958"/>
          </a:xfrm>
        </p:spPr>
        <p:txBody>
          <a:bodyPr>
            <a:noAutofit/>
          </a:bodyPr>
          <a:lstStyle/>
          <a:p>
            <a:pPr indent="20638" algn="ctr">
              <a:defRPr/>
            </a:pPr>
            <a:r>
              <a:rPr lang="cs-CZ" sz="3200" b="1" dirty="0">
                <a:solidFill>
                  <a:srgbClr val="3FB03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rPr>
              <a:t>Hmotná stránka logistického řetězce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89" y="1484784"/>
            <a:ext cx="7467600" cy="604664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pt-BR" dirty="0"/>
              <a:t>se zabývá přemísťováním osob a věcí</a:t>
            </a:r>
            <a:endParaRPr lang="cs-CZ" dirty="0"/>
          </a:p>
          <a:p>
            <a:endParaRPr lang="cs-CZ" dirty="0"/>
          </a:p>
        </p:txBody>
      </p:sp>
      <p:pic>
        <p:nvPicPr>
          <p:cNvPr id="1027" name="Picture 3" descr="C:\Users\PC9\AppData\Local\Microsoft\Windows\Temporary Internet Files\Content.IE5\MMITW0DU\MC900429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571" y="4437112"/>
            <a:ext cx="3298360" cy="22561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1041" y="2314210"/>
            <a:ext cx="8064896" cy="28253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  <a:buClrTx/>
              <a:buSzTx/>
              <a:defRPr/>
            </a:pPr>
            <a:r>
              <a:rPr lang="cs-CZ" sz="2400" dirty="0"/>
              <a:t>jedná se o procesy zásadně </a:t>
            </a:r>
            <a:r>
              <a:rPr lang="cs-CZ" sz="2400" i="1" dirty="0"/>
              <a:t>netechnologické povahy</a:t>
            </a:r>
            <a:r>
              <a:rPr lang="cs-CZ" sz="2400" dirty="0"/>
              <a:t>, složené z </a:t>
            </a:r>
            <a:r>
              <a:rPr lang="cs-CZ" sz="2400" dirty="0" smtClean="0"/>
              <a:t>operací:</a:t>
            </a:r>
          </a:p>
          <a:p>
            <a:pPr marL="342900" indent="-342900">
              <a:lnSpc>
                <a:spcPct val="90000"/>
              </a:lnSpc>
              <a:spcBef>
                <a:spcPct val="5000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balení</a:t>
            </a:r>
            <a:r>
              <a:rPr lang="cs-CZ" sz="2400" dirty="0"/>
              <a:t>, </a:t>
            </a:r>
            <a:endParaRPr lang="cs-CZ" sz="2400" dirty="0" smtClean="0"/>
          </a:p>
          <a:p>
            <a:pPr marL="342900" indent="-342900">
              <a:lnSpc>
                <a:spcPct val="90000"/>
              </a:lnSpc>
              <a:spcBef>
                <a:spcPct val="5000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tvorba </a:t>
            </a:r>
            <a:r>
              <a:rPr lang="cs-CZ" sz="2400" dirty="0"/>
              <a:t>manipulačních a přepravních </a:t>
            </a:r>
            <a:r>
              <a:rPr lang="cs-CZ" sz="2400" dirty="0" smtClean="0"/>
              <a:t>jednotek,</a:t>
            </a:r>
          </a:p>
          <a:p>
            <a:pPr marL="342900" indent="-342900">
              <a:lnSpc>
                <a:spcPct val="90000"/>
              </a:lnSpc>
              <a:spcBef>
                <a:spcPct val="5000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nakládka </a:t>
            </a:r>
            <a:r>
              <a:rPr lang="cs-CZ" sz="2400" dirty="0"/>
              <a:t>a vykládka </a:t>
            </a:r>
            <a:r>
              <a:rPr lang="cs-CZ" sz="2400" dirty="0" smtClean="0"/>
              <a:t>zboží,</a:t>
            </a:r>
          </a:p>
          <a:p>
            <a:pPr marL="342900" indent="-342900">
              <a:lnSpc>
                <a:spcPct val="90000"/>
              </a:lnSpc>
              <a:spcBef>
                <a:spcPct val="50000"/>
              </a:spcBef>
              <a:buClrTx/>
              <a:buSzTx/>
              <a:buFont typeface="Arial" panose="020B0604020202020204" pitchFamily="34" charset="0"/>
              <a:buChar char="•"/>
              <a:defRPr/>
            </a:pPr>
            <a:r>
              <a:rPr lang="cs-CZ" sz="2400" dirty="0" smtClean="0"/>
              <a:t>přeprava</a:t>
            </a:r>
            <a:r>
              <a:rPr lang="cs-CZ" sz="2400" dirty="0"/>
              <a:t>, skladování apod.</a:t>
            </a:r>
          </a:p>
        </p:txBody>
      </p:sp>
    </p:spTree>
    <p:extLst>
      <p:ext uri="{BB962C8B-B14F-4D97-AF65-F5344CB8AC3E}">
        <p14:creationId xmlns="" xmlns:p14="http://schemas.microsoft.com/office/powerpoint/2010/main" val="115341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indent="20638" algn="ctr">
              <a:defRPr/>
            </a:pPr>
            <a:r>
              <a:rPr lang="cs-CZ" sz="3200" b="1" dirty="0">
                <a:solidFill>
                  <a:srgbClr val="3FB03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rPr>
              <a:t>Nehmotná stránka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spočívá </a:t>
            </a:r>
            <a:r>
              <a:rPr lang="cs-CZ" dirty="0"/>
              <a:t>v přemisťování informací, signálů, zpráv a údajů </a:t>
            </a:r>
            <a:r>
              <a:rPr lang="cs-CZ" dirty="0" smtClean="0"/>
              <a:t>potřebných </a:t>
            </a:r>
            <a:r>
              <a:rPr lang="cs-CZ" dirty="0"/>
              <a:t>k tomu, aby se mohlo přemisťování věcí nebo osob uskutečnit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2051" name="Picture 3" descr="C:\Users\PC9\AppData\Local\Microsoft\Windows\Temporary Internet Files\Content.IE5\K7SKVX5I\MC900298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896" y="3509780"/>
            <a:ext cx="2922208" cy="26028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2358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Schéma toku materiálu a informací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9786" t="32143" r="14089" b="22707"/>
          <a:stretch/>
        </p:blipFill>
        <p:spPr bwMode="auto">
          <a:xfrm>
            <a:off x="179512" y="1628799"/>
            <a:ext cx="8496944" cy="3261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70869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Uveďte články </a:t>
            </a:r>
            <a:r>
              <a:rPr lang="cs-CZ" smtClean="0"/>
              <a:t>logistických řetězců </a:t>
            </a:r>
            <a:r>
              <a:rPr lang="cs-CZ" dirty="0" smtClean="0"/>
              <a:t>v dopravě.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obsahují nehmotné toky mezi jednotlivými články logistického řetězce?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Uveďte příklady pasivních prvků logistiky.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9437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pPr marL="432000" indent="-432000" algn="just">
              <a:lnSpc>
                <a:spcPct val="120000"/>
              </a:lnSpc>
              <a:spcAft>
                <a:spcPts val="1200"/>
              </a:spcAft>
            </a:pPr>
            <a:r>
              <a:rPr lang="cs-CZ" dirty="0" smtClean="0"/>
              <a:t>Obrázky galerie Kliparty kvalitně [cit. 11.8.2012]. Dostupný pod licencí Microsoft Office 2010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smtClean="0"/>
              <a:t>/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7317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1535</TotalTime>
  <Words>373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Logistické řetězce</vt:lpstr>
      <vt:lpstr>Snímek 3</vt:lpstr>
      <vt:lpstr>Logistické řetězce </vt:lpstr>
      <vt:lpstr>Logistický řetězec</vt:lpstr>
      <vt:lpstr>Články logistických řetězců</vt:lpstr>
      <vt:lpstr>Hmotná stránka logistického řetězce </vt:lpstr>
      <vt:lpstr>Nehmotná stránka </vt:lpstr>
      <vt:lpstr>Schéma toku materiálu a informací</vt:lpstr>
      <vt:lpstr>Kontrolní otázky: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zpolakova00</cp:lastModifiedBy>
  <cp:revision>50</cp:revision>
  <dcterms:created xsi:type="dcterms:W3CDTF">2013-10-13T07:05:47Z</dcterms:created>
  <dcterms:modified xsi:type="dcterms:W3CDTF">2014-02-27T13:56:42Z</dcterms:modified>
</cp:coreProperties>
</file>