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notesMasterIdLst>
    <p:notesMasterId r:id="rId16"/>
  </p:notesMasterIdLst>
  <p:sldIdLst>
    <p:sldId id="257" r:id="rId3"/>
    <p:sldId id="268" r:id="rId4"/>
    <p:sldId id="267" r:id="rId5"/>
    <p:sldId id="258" r:id="rId6"/>
    <p:sldId id="259" r:id="rId7"/>
    <p:sldId id="260" r:id="rId8"/>
    <p:sldId id="269" r:id="rId9"/>
    <p:sldId id="261" r:id="rId10"/>
    <p:sldId id="262" r:id="rId11"/>
    <p:sldId id="263" r:id="rId12"/>
    <p:sldId id="264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CB0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515" autoAdjust="0"/>
  </p:normalViewPr>
  <p:slideViewPr>
    <p:cSldViewPr>
      <p:cViewPr varScale="1">
        <p:scale>
          <a:sx n="107" d="100"/>
          <a:sy n="107" d="100"/>
        </p:scale>
        <p:origin x="-84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765972-5279-4609-A0EF-AF11A71BFA30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53447-EE01-4287-AAB6-84074C75E0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5952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Název</a:t>
            </a:r>
            <a:r>
              <a:rPr lang="cs-CZ" baseline="0" dirty="0" smtClean="0"/>
              <a:t> obarvíš na zeleno tak, že si ho označíš a v záložce DOMŮ na horním panelu vybereš </a:t>
            </a:r>
            <a:r>
              <a:rPr lang="cs-CZ" u="none" baseline="0" dirty="0" smtClean="0"/>
              <a:t>u </a:t>
            </a:r>
            <a:r>
              <a:rPr lang="cs-CZ" sz="2000" u="sng" baseline="0" dirty="0" smtClean="0"/>
              <a:t> </a:t>
            </a:r>
            <a:r>
              <a:rPr lang="cs-CZ" sz="2000" b="1" u="sng" baseline="0" dirty="0" smtClean="0"/>
              <a:t>A barvu,</a:t>
            </a:r>
            <a:r>
              <a:rPr lang="cs-CZ" sz="2000" b="0" u="sng" baseline="0" dirty="0" smtClean="0"/>
              <a:t> pak klikneš znovu na název.</a:t>
            </a:r>
          </a:p>
          <a:p>
            <a:r>
              <a:rPr lang="cs-CZ" sz="2000" b="0" u="sng" baseline="0" dirty="0" smtClean="0"/>
              <a:t>Správnou odpověď najdeš pod obrázkem.</a:t>
            </a:r>
          </a:p>
          <a:p>
            <a:r>
              <a:rPr lang="cs-CZ" sz="2000" b="0" u="sng" baseline="0" dirty="0" smtClean="0"/>
              <a:t>Zkus použít i prezentaci.</a:t>
            </a:r>
            <a:endParaRPr lang="cs-CZ" sz="2000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353447-EE01-4287-AAB6-84074C75E0B6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8605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Klikni na něj, v horním panelu u výplně obrazce najdi správnou barvu a klikni na ni. Správná odpověď je pod obrázkem plodu </a:t>
            </a:r>
            <a:r>
              <a:rPr lang="cs-CZ" smtClean="0"/>
              <a:t>tohoto stromu.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353447-EE01-4287-AAB6-84074C75E0B6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211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Řešení pod obrázky.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353447-EE01-4287-AAB6-84074C75E0B6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2104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018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5799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5780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770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2699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5060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4290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1122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4225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65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01810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77135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7868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45203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7254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6140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94469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01219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33962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00023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87135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4569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4541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72833-E4A3-4351-A999-218509C80982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B3731-AF05-49B9-994A-97F967DC04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640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microsoft.com/office/2007/relationships/hdphoto" Target="../media/hdphoto3.wdp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audio" Target="../media/audio1.wav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10" Type="http://schemas.openxmlformats.org/officeDocument/2006/relationships/image" Target="../media/image20.jpeg"/><Relationship Id="rId4" Type="http://schemas.openxmlformats.org/officeDocument/2006/relationships/audio" Target="../media/audio2.wav"/><Relationship Id="rId9" Type="http://schemas.openxmlformats.org/officeDocument/2006/relationships/hyperlink" Target="http://commons.wikimedia.org/wiki/File:Fischotter_Lutra_lutra1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oldeneyepair.jpg" TargetMode="External"/><Relationship Id="rId2" Type="http://schemas.openxmlformats.org/officeDocument/2006/relationships/hyperlink" Target="http://commons.wikimedia.org/wiki/File:Caribbean_Flamingo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ommons.wikimedia.org/wiki/File:Fischotter_Lutra_lutra1.jpg" TargetMode="External"/><Relationship Id="rId5" Type="http://schemas.openxmlformats.org/officeDocument/2006/relationships/hyperlink" Target="http://commons.wikimedia.org/wiki/File:Ooievaar_met_publiek_in_het_Zwin.JPG" TargetMode="External"/><Relationship Id="rId4" Type="http://schemas.openxmlformats.org/officeDocument/2006/relationships/hyperlink" Target="http://office.microsoft.com/cscz/images/results.aspx?qu=vydra&amp;ex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6778125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286000" y="2136339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NÁZEV ŠKOLY: Základní škola a Mateřská škola Doudleby, okres České Budějovice</a:t>
            </a:r>
          </a:p>
          <a:p>
            <a:r>
              <a:rPr lang="cs-CZ" dirty="0" smtClean="0"/>
              <a:t> </a:t>
            </a:r>
          </a:p>
          <a:p>
            <a:r>
              <a:rPr lang="cs-CZ" dirty="0" smtClean="0"/>
              <a:t>AUTOR: Mgr. Jaromíra </a:t>
            </a:r>
            <a:r>
              <a:rPr lang="cs-CZ" dirty="0" err="1" smtClean="0"/>
              <a:t>Stropková</a:t>
            </a:r>
            <a:endParaRPr lang="cs-CZ" dirty="0" smtClean="0"/>
          </a:p>
          <a:p>
            <a:r>
              <a:rPr lang="cs-CZ" dirty="0" smtClean="0"/>
              <a:t>NÁZEV:	VY_32_INOVACE_02_Cesta do školy</a:t>
            </a:r>
          </a:p>
          <a:p>
            <a:r>
              <a:rPr lang="cs-CZ" dirty="0" smtClean="0"/>
              <a:t>TÉMA: Prvouka , Já a můj svět, Cesta do školy - řeka</a:t>
            </a:r>
          </a:p>
          <a:p>
            <a:r>
              <a:rPr lang="cs-CZ" dirty="0" smtClean="0"/>
              <a:t>Datum tvorby:  14. října 2013 </a:t>
            </a:r>
          </a:p>
          <a:p>
            <a:r>
              <a:rPr lang="cs-CZ" dirty="0" smtClean="0"/>
              <a:t>Číslo projektu:      CZ.1.07/1.4.00/21.3424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31755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196752"/>
            <a:ext cx="740568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Digitální materiál  využívá znalostí žáků o vlastní obci. Vede je k tomu,</a:t>
            </a:r>
          </a:p>
          <a:p>
            <a:r>
              <a:rPr lang="cs-CZ" dirty="0" smtClean="0"/>
              <a:t> aby si cestou do školy všímali svého okolí.</a:t>
            </a:r>
          </a:p>
          <a:p>
            <a:r>
              <a:rPr lang="cs-CZ" dirty="0" smtClean="0"/>
              <a:t>Vhodné doplnění je i společná procházka po obci se zadanými úkoly.</a:t>
            </a:r>
          </a:p>
          <a:p>
            <a:r>
              <a:rPr lang="cs-CZ" dirty="0" err="1" smtClean="0"/>
              <a:t>Např</a:t>
            </a:r>
            <a:r>
              <a:rPr lang="cs-CZ" dirty="0" smtClean="0"/>
              <a:t>: nasbírej po cestě 3 listy stromů, najdi na mostě informaci o mostě….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Materiál využívá i základní znalosti žáků s PC – práci s písmem, barvami apod.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3255375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1476" y="332656"/>
            <a:ext cx="4610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Cesta do </a:t>
            </a:r>
            <a:r>
              <a:rPr lang="cs-CZ" sz="5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škoy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4" name="Picture 2" descr="C:\Documents and Settings\Standard\Plocha\Prvouka 1. - 3. třída\doudleby\Ško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04403" y="1616026"/>
            <a:ext cx="7024575" cy="4693294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27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617546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Vert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4166" y="3138608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Která řeka protéká naší obcí?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81563" y="1585325"/>
            <a:ext cx="1628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B) Malše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12160" y="1585325"/>
            <a:ext cx="2637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C) Borovnice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3243" y="4664846"/>
            <a:ext cx="8403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Věděli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byste,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kde tato řeka  pramení ?  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Veselý obličej 7"/>
          <p:cNvSpPr/>
          <p:nvPr/>
        </p:nvSpPr>
        <p:spPr>
          <a:xfrm>
            <a:off x="1641424" y="3256384"/>
            <a:ext cx="914400" cy="914400"/>
          </a:xfrm>
          <a:prstGeom prst="smileyFace">
            <a:avLst>
              <a:gd name="adj" fmla="val -4653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4230704" y="3244947"/>
            <a:ext cx="876650" cy="831874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4108653" y="3148706"/>
            <a:ext cx="1070709" cy="1129756"/>
          </a:xfrm>
          <a:prstGeom prst="smileyFac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971599" y="5567856"/>
            <a:ext cx="2592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1) v Rakousku 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88909" y="5639118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2) na Šumavě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75784" y="563163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3) v Kaplici 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79989" y="1585325"/>
            <a:ext cx="18996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rgbClr val="0070C0"/>
                </a:solidFill>
              </a:rPr>
              <a:t>A) Vltava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3436" y="3137988"/>
            <a:ext cx="1227116" cy="1227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3202" y="3137988"/>
            <a:ext cx="1200139" cy="120013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7" name="Picture 5" descr="C:\Users\pc\AppData\Local\Microsoft\Windows\Temporary Internet Files\Content.IE5\1XELVQVC\MP9004309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925" y="2420888"/>
            <a:ext cx="887511" cy="59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04804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1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487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487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2" grpId="0" animBg="1"/>
      <p:bldP spid="13" grpId="0"/>
      <p:bldP spid="13" grpId="1"/>
      <p:bldP spid="13" grpId="2"/>
      <p:bldP spid="14" grpId="0"/>
      <p:bldP spid="14" grpId="1"/>
      <p:bldP spid="16" grpId="0"/>
      <p:bldP spid="16" grpId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eselý obličej 11"/>
          <p:cNvSpPr/>
          <p:nvPr/>
        </p:nvSpPr>
        <p:spPr>
          <a:xfrm>
            <a:off x="1377084" y="2634187"/>
            <a:ext cx="1183322" cy="1153671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chemeClr val="accent6">
                    <a:lumMod val="75000"/>
                  </a:schemeClr>
                </a:solidFill>
              </a:rPr>
              <a:t>Jdete do školy ze </a:t>
            </a:r>
            <a:r>
              <a:rPr lang="cs-CZ" b="1" i="1" dirty="0" err="1" smtClean="0">
                <a:solidFill>
                  <a:schemeClr val="accent6">
                    <a:lumMod val="75000"/>
                  </a:schemeClr>
                </a:solidFill>
              </a:rPr>
              <a:t>Straňan</a:t>
            </a:r>
            <a:r>
              <a:rPr lang="cs-CZ" b="1" i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br>
              <a:rPr lang="cs-CZ" b="1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b="1" i="1" dirty="0" smtClean="0">
                <a:solidFill>
                  <a:schemeClr val="accent6">
                    <a:lumMod val="75000"/>
                  </a:schemeClr>
                </a:solidFill>
              </a:rPr>
              <a:t> Kolikrát řeku cestou přecházíte?</a:t>
            </a:r>
            <a:endParaRPr lang="cs-CZ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9" y="1700808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  A) 1x                            </a:t>
            </a:r>
            <a:endParaRPr 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81471" y="1762363"/>
            <a:ext cx="1425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C) 3x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4581128"/>
            <a:ext cx="5309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pPr marL="342900" indent="-342900">
              <a:buAutoNum type="arabicParenR"/>
            </a:pPr>
            <a:endParaRPr lang="cs-CZ" dirty="0"/>
          </a:p>
        </p:txBody>
      </p:sp>
      <p:sp>
        <p:nvSpPr>
          <p:cNvPr id="14" name="Veselý obličej 13"/>
          <p:cNvSpPr/>
          <p:nvPr/>
        </p:nvSpPr>
        <p:spPr>
          <a:xfrm>
            <a:off x="6492090" y="2664392"/>
            <a:ext cx="1116193" cy="1115253"/>
          </a:xfrm>
          <a:prstGeom prst="smileyFace">
            <a:avLst>
              <a:gd name="adj" fmla="val -4653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3961" y="2677848"/>
            <a:ext cx="11398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I:\doudleby\P10004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587999" y="-3357563"/>
            <a:ext cx="2694736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:\doudleby\P10004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587982" y="-3357563"/>
            <a:ext cx="3233682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Standard\Plocha\Řeka v D.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88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49080"/>
            <a:ext cx="3480756" cy="2325579"/>
          </a:xfrm>
          <a:prstGeom prst="rect">
            <a:avLst/>
          </a:prstGeom>
          <a:blipFill>
            <a:blip r:embed="rId7" cstate="print"/>
            <a:tile tx="0" ty="0" sx="100000" sy="100000" flip="none" algn="tl"/>
          </a:blipFill>
          <a:ln w="57150">
            <a:solidFill>
              <a:srgbClr val="FFFF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  <a:extLst/>
        </p:spPr>
      </p:pic>
      <p:sp>
        <p:nvSpPr>
          <p:cNvPr id="15" name="Veselý obličej 14"/>
          <p:cNvSpPr/>
          <p:nvPr/>
        </p:nvSpPr>
        <p:spPr>
          <a:xfrm>
            <a:off x="3812136" y="2567955"/>
            <a:ext cx="1443473" cy="1406549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6337435" y="2515736"/>
            <a:ext cx="1425502" cy="151098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Picture 5" descr="C:\Users\pc\AppData\Local\Microsoft\Windows\Temporary Internet Files\Content.IE5\1XELVQVC\MP90043097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887511" cy="59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707904" y="1737303"/>
            <a:ext cx="11801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B) 2X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Veselý obličej 9"/>
          <p:cNvSpPr/>
          <p:nvPr/>
        </p:nvSpPr>
        <p:spPr>
          <a:xfrm>
            <a:off x="1276689" y="2521016"/>
            <a:ext cx="1462678" cy="1453488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66332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15" grpId="0" animBg="1"/>
      <p:bldP spid="16" grpId="0" animBg="1"/>
      <p:bldP spid="8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chemeClr val="accent3">
                    <a:lumMod val="75000"/>
                  </a:schemeClr>
                </a:solidFill>
              </a:rPr>
              <a:t>Jak se jmenuje most, po kterém přes řeku jdete?</a:t>
            </a:r>
            <a:endParaRPr lang="cs-CZ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53261" y="4353170"/>
            <a:ext cx="2882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C00000"/>
                </a:solidFill>
              </a:rPr>
              <a:t>1.  B O Š I L E C K Ý</a:t>
            </a:r>
            <a:endParaRPr lang="cs-CZ" sz="2800" b="1" i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53261" y="5169230"/>
            <a:ext cx="1777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C00000"/>
                </a:solidFill>
              </a:rPr>
              <a:t>2. ČAPKŮV</a:t>
            </a:r>
            <a:endParaRPr lang="cs-CZ" sz="2800" b="1" i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53261" y="5985289"/>
            <a:ext cx="2286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C00000"/>
                </a:solidFill>
              </a:rPr>
              <a:t>3.  RECHELSKÝ</a:t>
            </a:r>
            <a:endParaRPr lang="cs-CZ" sz="2800" b="1" i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I:\doudleby\mos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5809" y="1621905"/>
            <a:ext cx="3082615" cy="225894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I:\doudleby\Čapkův mos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1905"/>
            <a:ext cx="3381019" cy="2258943"/>
          </a:xfrm>
          <a:prstGeom prst="rect">
            <a:avLst/>
          </a:prstGeom>
          <a:noFill/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Veselý obličej 7"/>
          <p:cNvSpPr/>
          <p:nvPr/>
        </p:nvSpPr>
        <p:spPr>
          <a:xfrm>
            <a:off x="4784576" y="4164477"/>
            <a:ext cx="901824" cy="900605"/>
          </a:xfrm>
          <a:prstGeom prst="smileyFace">
            <a:avLst>
              <a:gd name="adj" fmla="val -4653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4848609" y="5943600"/>
            <a:ext cx="844079" cy="797768"/>
          </a:xfrm>
          <a:prstGeom prst="smileyFace">
            <a:avLst>
              <a:gd name="adj" fmla="val -4653"/>
            </a:avLst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4778288" y="5073221"/>
            <a:ext cx="914400" cy="870379"/>
          </a:xfrm>
          <a:prstGeom prst="smileyFac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Picture 5" descr="C:\Users\pc\AppData\Local\Microsoft\Windows\Temporary Internet Files\Content.IE5\1XELVQVC\MP9004309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69360"/>
            <a:ext cx="887511" cy="59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59720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 animBg="1"/>
      <p:bldP spid="11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764704"/>
            <a:ext cx="9203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i="1" dirty="0" smtClean="0">
                <a:solidFill>
                  <a:schemeClr val="accent3">
                    <a:lumMod val="75000"/>
                  </a:schemeClr>
                </a:solidFill>
              </a:rPr>
              <a:t>KTERÉ ČÁSTI  OBCE TENTO MOST SPOJUJE?</a:t>
            </a:r>
            <a:endParaRPr lang="cs-CZ" sz="36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61972" y="1988840"/>
            <a:ext cx="41627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C00000"/>
                </a:solidFill>
              </a:rPr>
              <a:t>1) Doudleby a </a:t>
            </a:r>
            <a:r>
              <a:rPr lang="cs-CZ" sz="3200" b="1" i="1" dirty="0" err="1" smtClean="0">
                <a:solidFill>
                  <a:srgbClr val="C00000"/>
                </a:solidFill>
              </a:rPr>
              <a:t>Straňany</a:t>
            </a:r>
            <a:endParaRPr lang="cs-CZ" sz="3200" b="1" i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61972" y="3140968"/>
            <a:ext cx="40430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C00000"/>
                </a:solidFill>
              </a:rPr>
              <a:t>2) </a:t>
            </a:r>
            <a:r>
              <a:rPr lang="cs-CZ" sz="3200" b="1" i="1" dirty="0" err="1" smtClean="0">
                <a:solidFill>
                  <a:srgbClr val="C00000"/>
                </a:solidFill>
              </a:rPr>
              <a:t>Straňany</a:t>
            </a:r>
            <a:r>
              <a:rPr lang="cs-CZ" sz="3200" b="1" i="1" dirty="0" smtClean="0">
                <a:solidFill>
                  <a:srgbClr val="C00000"/>
                </a:solidFill>
              </a:rPr>
              <a:t> a Stropnici</a:t>
            </a:r>
            <a:endParaRPr lang="cs-CZ" sz="3200" b="1" i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61972" y="4365104"/>
            <a:ext cx="3361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C00000"/>
                </a:solidFill>
              </a:rPr>
              <a:t>3) Doudleby a Plav</a:t>
            </a:r>
            <a:endParaRPr lang="cs-CZ" sz="32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Standard\Plocha\Prvouka 1. - 3. třída\doudleby\Doudleby-map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54" t="5858" r="2854" b="13358"/>
          <a:stretch/>
        </p:blipFill>
        <p:spPr bwMode="auto">
          <a:xfrm>
            <a:off x="395536" y="1673785"/>
            <a:ext cx="3200400" cy="410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1635696" y="2994774"/>
            <a:ext cx="360040" cy="2923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Výbuch 2 12"/>
          <p:cNvSpPr/>
          <p:nvPr/>
        </p:nvSpPr>
        <p:spPr>
          <a:xfrm>
            <a:off x="7347866" y="4492679"/>
            <a:ext cx="914400" cy="914400"/>
          </a:xfrm>
          <a:prstGeom prst="irregularSeal2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buch 2 14"/>
          <p:cNvSpPr/>
          <p:nvPr/>
        </p:nvSpPr>
        <p:spPr>
          <a:xfrm>
            <a:off x="7892161" y="3020603"/>
            <a:ext cx="914400" cy="914400"/>
          </a:xfrm>
          <a:prstGeom prst="irregularSeal2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unce 13"/>
          <p:cNvSpPr/>
          <p:nvPr/>
        </p:nvSpPr>
        <p:spPr>
          <a:xfrm>
            <a:off x="7892161" y="1772816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1" name="Skupina 20"/>
          <p:cNvGrpSpPr/>
          <p:nvPr/>
        </p:nvGrpSpPr>
        <p:grpSpPr>
          <a:xfrm>
            <a:off x="5220072" y="5407079"/>
            <a:ext cx="887511" cy="845612"/>
            <a:chOff x="5220072" y="5407079"/>
            <a:chExt cx="887511" cy="845612"/>
          </a:xfrm>
        </p:grpSpPr>
        <p:pic>
          <p:nvPicPr>
            <p:cNvPr id="19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2" y="5661248"/>
              <a:ext cx="887511" cy="591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0" name="Přímá spojnice se šipkou 19"/>
            <p:cNvCxnSpPr/>
            <p:nvPr/>
          </p:nvCxnSpPr>
          <p:spPr>
            <a:xfrm flipV="1">
              <a:off x="5663827" y="5407079"/>
              <a:ext cx="0" cy="54989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45728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13" grpId="0" animBg="1"/>
      <p:bldP spid="15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Jak se jmenuje přehrada, která je </a:t>
            </a:r>
            <a:r>
              <a:rPr lang="cs-CZ" b="1" i="1" dirty="0" smtClean="0">
                <a:solidFill>
                  <a:srgbClr val="C00000"/>
                </a:solidFill>
              </a:rPr>
              <a:t>nedaleko </a:t>
            </a:r>
            <a:r>
              <a:rPr lang="cs-CZ" b="1" i="1" dirty="0" smtClean="0">
                <a:solidFill>
                  <a:srgbClr val="C00000"/>
                </a:solidFill>
              </a:rPr>
              <a:t>naší obce na této řece vybudována?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333764"/>
            <a:ext cx="1998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A) Dalešická</a:t>
            </a:r>
            <a:endParaRPr lang="cs-CZ" sz="2800" b="1" i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96810" y="2333764"/>
            <a:ext cx="1876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B) Lipenská</a:t>
            </a:r>
            <a:endParaRPr lang="cs-CZ" sz="2800" b="1" i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72200" y="2333764"/>
            <a:ext cx="1960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70C0"/>
                </a:solidFill>
              </a:rPr>
              <a:t>c) Římovská</a:t>
            </a:r>
            <a:endParaRPr lang="cs-CZ" sz="2800" b="1" i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3776" y="3053234"/>
            <a:ext cx="4291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solidFill>
                  <a:schemeClr val="accent2">
                    <a:lumMod val="75000"/>
                  </a:schemeClr>
                </a:solidFill>
              </a:rPr>
              <a:t>Poznáš ji na obrázku?</a:t>
            </a:r>
            <a:endParaRPr lang="cs-CZ" sz="36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48064" y="4725144"/>
            <a:ext cx="22115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C) ŘÍMOVSKÁ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098" name="Picture 2" descr="C:\Documents and Settings\Standard\Dokumenty\DUM-př +prv\Přehrada, úpravna\Přehra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1678" y="3800473"/>
            <a:ext cx="3861043" cy="289578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/>
          <p:cNvGrpSpPr/>
          <p:nvPr/>
        </p:nvGrpSpPr>
        <p:grpSpPr>
          <a:xfrm>
            <a:off x="2267744" y="4176593"/>
            <a:ext cx="887511" cy="1025093"/>
            <a:chOff x="1601852" y="4365104"/>
            <a:chExt cx="887511" cy="1025093"/>
          </a:xfrm>
        </p:grpSpPr>
        <p:pic>
          <p:nvPicPr>
            <p:cNvPr id="10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1852" y="4798754"/>
              <a:ext cx="887511" cy="591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1" name="Přímá spojnice se šipkou 10"/>
            <p:cNvCxnSpPr/>
            <p:nvPr/>
          </p:nvCxnSpPr>
          <p:spPr>
            <a:xfrm>
              <a:off x="1601852" y="4365104"/>
              <a:ext cx="521876" cy="648072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2322769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i="1" u="sng" dirty="0" smtClean="0">
                <a:solidFill>
                  <a:schemeClr val="accent3">
                    <a:lumMod val="75000"/>
                  </a:schemeClr>
                </a:solidFill>
              </a:rPr>
              <a:t>Kterého živočicha </a:t>
            </a:r>
            <a:r>
              <a:rPr lang="cs-CZ" b="1" i="1" u="sng" dirty="0" smtClean="0">
                <a:solidFill>
                  <a:schemeClr val="accent3">
                    <a:lumMod val="75000"/>
                  </a:schemeClr>
                </a:solidFill>
              </a:rPr>
              <a:t>v </a:t>
            </a:r>
            <a:r>
              <a:rPr lang="cs-CZ" b="1" i="1" u="sng" dirty="0" smtClean="0">
                <a:solidFill>
                  <a:schemeClr val="accent3">
                    <a:lumMod val="75000"/>
                  </a:schemeClr>
                </a:solidFill>
              </a:rPr>
              <a:t>naší řece nenajdeš?</a:t>
            </a:r>
            <a:endParaRPr lang="cs-CZ" b="1" i="1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4643843"/>
            <a:ext cx="7184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KA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16216" y="4792708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DRA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547664" y="4643843"/>
            <a:ext cx="822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ŠTI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84027" y="4792708"/>
            <a:ext cx="906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 VY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77531" y="5192238"/>
            <a:ext cx="166006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SU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2936" y="5192238"/>
            <a:ext cx="658129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TA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12243" y="5192238"/>
            <a:ext cx="56778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RI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37804" y="5192238"/>
            <a:ext cx="718466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KA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43608" y="5653903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595842" y="6023235"/>
            <a:ext cx="2089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588224" y="5723964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7664" y="1469975"/>
            <a:ext cx="8859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1.Jak se tito živočichové jmenují? Srovnej slabiky na řádku pod nimi.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55576" y="6277962"/>
            <a:ext cx="7430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2. Název živočicha, který u nás v řece </a:t>
            </a:r>
            <a:r>
              <a:rPr lang="cs-CZ" sz="2400" b="1" dirty="0" smtClean="0">
                <a:solidFill>
                  <a:srgbClr val="00B050"/>
                </a:solidFill>
              </a:rPr>
              <a:t>není, </a:t>
            </a:r>
            <a:r>
              <a:rPr lang="cs-CZ" sz="2400" b="1" dirty="0" smtClean="0">
                <a:solidFill>
                  <a:srgbClr val="00B050"/>
                </a:solidFill>
              </a:rPr>
              <a:t>obarvi zeleně</a:t>
            </a:r>
            <a:r>
              <a:rPr lang="cs-CZ" sz="2400" dirty="0" smtClean="0">
                <a:solidFill>
                  <a:srgbClr val="00B050"/>
                </a:solidFill>
              </a:rPr>
              <a:t>.</a:t>
            </a:r>
            <a:endParaRPr lang="cs-CZ" sz="2400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Documents and Settings\Standard\Plocha\Přírodniny\P10505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604" y="2430288"/>
            <a:ext cx="2768754" cy="1849873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2000" y="1931640"/>
            <a:ext cx="1964344" cy="2952328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156097" y="4280161"/>
            <a:ext cx="599479" cy="512547"/>
            <a:chOff x="1601852" y="4365104"/>
            <a:chExt cx="887511" cy="1025093"/>
          </a:xfrm>
        </p:grpSpPr>
        <p:pic>
          <p:nvPicPr>
            <p:cNvPr id="25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1852" y="4798754"/>
              <a:ext cx="887511" cy="591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Přímá spojnice se šipkou 25"/>
            <p:cNvCxnSpPr/>
            <p:nvPr/>
          </p:nvCxnSpPr>
          <p:spPr>
            <a:xfrm>
              <a:off x="1601852" y="4365104"/>
              <a:ext cx="521876" cy="648072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Picture 2" descr="Fischotter Lutra lutra1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2952" y="2497710"/>
            <a:ext cx="2426916" cy="182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309224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2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25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79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5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53" tmFilter="0, 0; 0.125,0.2665; 0.25,0.4; 0.375,0.465; 0.5,0.5;  0.625,0.535; 0.75,0.6; 0.875,0.7335; 1,1">
                                          <p:stCondLst>
                                            <p:cond delay="65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" tmFilter="0, 0; 0.125,0.2665; 0.25,0.4; 0.375,0.465; 0.5,0.5;  0.625,0.535; 0.75,0.6; 0.875,0.7335; 1,1">
                                          <p:stCondLst>
                                            <p:cond delay="130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" tmFilter="0, 0; 0.125,0.2665; 0.25,0.4; 0.375,0.465; 0.5,0.5;  0.625,0.535; 0.75,0.6; 0.875,0.7335; 1,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2" dur="1">
                                          <p:stCondLst>
                                            <p:cond delay="6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3" dur="1" decel="50000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1">
                                          <p:stCondLst>
                                            <p:cond delay="12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5" dur="1" decel="50000">
                                          <p:stCondLst>
                                            <p:cond delay="13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7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9" dur="1" decel="50000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03958 0.10139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50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-0.08438 0.11204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56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5017 0.00023 L -0.20763 0.08426 " pathEditMode="relative" rAng="0" ptsTypes="AA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419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16667E-6 3.33333E-6 L -0.07343 0.08426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421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77778E-7 3.33333E-6 L 0.05191 0.08426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421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72222E-6 3.33333E-6 L 0.16893 0.07384 " pathEditMode="relative" rAng="0" ptsTypes="AA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36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-0.08299 0.09028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451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3 -0.00439 L 0.08212 0.0963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5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6" presetClass="emph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6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0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4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4" grpId="1"/>
      <p:bldP spid="6" grpId="0"/>
      <p:bldP spid="6" grpId="1"/>
      <p:bldP spid="7" grpId="0"/>
      <p:bldP spid="7" grpId="1"/>
      <p:bldP spid="8" grpId="0"/>
      <p:bldP spid="8" grpId="1"/>
      <p:bldP spid="5" grpId="1"/>
      <p:bldP spid="5" grpId="2"/>
      <p:bldP spid="5" grpId="3"/>
      <p:bldP spid="9" grpId="0"/>
      <p:bldP spid="9" grpId="1"/>
      <p:bldP spid="9" grpId="2"/>
      <p:bldP spid="10" grpId="0"/>
      <p:bldP spid="10" grpId="1"/>
      <p:bldP spid="10" grpId="2"/>
      <p:bldP spid="11" grpId="0"/>
      <p:bldP spid="11" grpId="1"/>
      <p:bldP spid="11" grpId="2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Která rostlina roste v obci kolem naší řeky?</a:t>
            </a:r>
            <a:endParaRPr lang="cs-CZ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72000" y="2132856"/>
            <a:ext cx="3307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A. VIOLKA VONNÁ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72000" y="2924944"/>
            <a:ext cx="43660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B. POMNĚNKA BAHENNÍ</a:t>
            </a:r>
          </a:p>
          <a:p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72000" y="3933056"/>
            <a:ext cx="4376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C. ROZRAZIL REZEKVÍTEK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9672" y="3573016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6016" y="5229200"/>
            <a:ext cx="37082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Víš, kdy tato rostlina kvete?</a:t>
            </a:r>
          </a:p>
          <a:p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Povídej, kde jsi ji viděl/a.</a:t>
            </a:r>
            <a:endParaRPr lang="cs-CZ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7289" y="6488668"/>
            <a:ext cx="3848746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Odpověď najdeš pod obrázkem rostliny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43608" y="4517831"/>
            <a:ext cx="1797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Kvete na jaře</a:t>
            </a:r>
            <a:endParaRPr lang="cs-CZ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Pěticípá hvězda 9"/>
          <p:cNvSpPr/>
          <p:nvPr/>
        </p:nvSpPr>
        <p:spPr>
          <a:xfrm>
            <a:off x="3889646" y="2975181"/>
            <a:ext cx="711763" cy="712822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>
            <a:off x="4125762" y="4104362"/>
            <a:ext cx="308091" cy="62165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ů 15"/>
          <p:cNvSpPr/>
          <p:nvPr/>
        </p:nvSpPr>
        <p:spPr>
          <a:xfrm>
            <a:off x="4024445" y="2095980"/>
            <a:ext cx="308091" cy="62165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627515" cy="4682367"/>
          </a:xfrm>
          <a:prstGeom prst="rect">
            <a:avLst/>
          </a:prstGeom>
          <a:noFill/>
          <a:ln w="57150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0" name="Skupina 19"/>
          <p:cNvGrpSpPr/>
          <p:nvPr/>
        </p:nvGrpSpPr>
        <p:grpSpPr>
          <a:xfrm>
            <a:off x="7740351" y="1554997"/>
            <a:ext cx="887511" cy="972229"/>
            <a:chOff x="7740351" y="1554997"/>
            <a:chExt cx="887511" cy="972229"/>
          </a:xfrm>
        </p:grpSpPr>
        <p:pic>
          <p:nvPicPr>
            <p:cNvPr id="18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0351" y="1935783"/>
              <a:ext cx="887511" cy="591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9" name="Přímá spojnice se šipkou 18"/>
            <p:cNvCxnSpPr/>
            <p:nvPr/>
          </p:nvCxnSpPr>
          <p:spPr>
            <a:xfrm flipH="1">
              <a:off x="8262228" y="1554997"/>
              <a:ext cx="270212" cy="676508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41500966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 animBg="1"/>
      <p:bldP spid="9" grpId="0"/>
      <p:bldP spid="10" grpId="0" animBg="1"/>
      <p:bldP spid="12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K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terý strom můžeš vidět  u naší řeky</a:t>
            </a:r>
            <a:b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nejčastěji?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32707" y="2996952"/>
            <a:ext cx="21630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BUK LESNÍ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2824794"/>
            <a:ext cx="29433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OLŠE LEPKAVÁ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6319" y="5375561"/>
            <a:ext cx="28627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SMRK ZTEPILÝ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4562" y="2132592"/>
            <a:ext cx="3344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BOROVICE LESNÍ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40375" y="4221088"/>
            <a:ext cx="25844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JAVOR MLÉČ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52120" y="4368105"/>
            <a:ext cx="2712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LÍPA SRDČITÁ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01274" y="2153994"/>
            <a:ext cx="38425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MODŘÍN OPADAVÝ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5803523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Olše lepkavá</a:t>
            </a:r>
            <a:endParaRPr lang="cs-CZ" dirty="0"/>
          </a:p>
        </p:txBody>
      </p:sp>
      <p:pic>
        <p:nvPicPr>
          <p:cNvPr id="1026" name="Picture 2" descr="C:\Documents and Settings\Standard\Plocha\Přírodniny\P11106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0371" y="5367120"/>
            <a:ext cx="1656184" cy="12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Skupina 13"/>
          <p:cNvGrpSpPr/>
          <p:nvPr/>
        </p:nvGrpSpPr>
        <p:grpSpPr>
          <a:xfrm>
            <a:off x="668808" y="1195962"/>
            <a:ext cx="887511" cy="1025093"/>
            <a:chOff x="1601852" y="4365104"/>
            <a:chExt cx="887511" cy="1025093"/>
          </a:xfrm>
        </p:grpSpPr>
        <p:pic>
          <p:nvPicPr>
            <p:cNvPr id="15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1852" y="4798754"/>
              <a:ext cx="887511" cy="591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6" name="Přímá spojnice se šipkou 15"/>
            <p:cNvCxnSpPr/>
            <p:nvPr/>
          </p:nvCxnSpPr>
          <p:spPr>
            <a:xfrm>
              <a:off x="1601852" y="4365104"/>
              <a:ext cx="521876" cy="648072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ovéPole 11"/>
          <p:cNvSpPr txBox="1"/>
          <p:nvPr/>
        </p:nvSpPr>
        <p:spPr>
          <a:xfrm>
            <a:off x="1556319" y="1629612"/>
            <a:ext cx="6583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Nejprve klikni na stromy, které k naší řece nepatří.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73346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15 -0.04769 L -0.29462 -0.2261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710" y="2166030"/>
            <a:ext cx="2061269" cy="27363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reflection blurRad="6350" stA="50000" endA="300" endPos="38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 zimě je v obci na řece vidět často jeden z těchto ptáků. Který?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8679" y="2656869"/>
            <a:ext cx="2352801" cy="106945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5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127050" y="4653136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1) HOHOL SEVERNÍ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65096" y="5373216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2) PLAMEŇÁK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94747" y="5980638"/>
            <a:ext cx="12528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3) ČÁP BÍLÝ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1198" y="5522410"/>
            <a:ext cx="2089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03848" y="2060848"/>
            <a:ext cx="2159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53290" y="5522410"/>
            <a:ext cx="2935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6498" y="6454727"/>
            <a:ext cx="802598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Klikej na názvy ptáků a řekni , který obrázek to je. Toho, co u nás v zimě </a:t>
            </a:r>
            <a:r>
              <a:rPr lang="cs-CZ" dirty="0" smtClean="0"/>
              <a:t>můžeš vidět, 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e po kliknutí označí MODŘE.</a:t>
            </a:r>
            <a:endParaRPr lang="cs-CZ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3050543" y="4077072"/>
            <a:ext cx="391770" cy="614137"/>
            <a:chOff x="1601852" y="4365104"/>
            <a:chExt cx="887511" cy="1025093"/>
          </a:xfrm>
        </p:grpSpPr>
        <p:pic>
          <p:nvPicPr>
            <p:cNvPr id="17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1852" y="4798754"/>
              <a:ext cx="887511" cy="591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8" name="Přímá spojnice se šipkou 17"/>
            <p:cNvCxnSpPr/>
            <p:nvPr/>
          </p:nvCxnSpPr>
          <p:spPr>
            <a:xfrm>
              <a:off x="1601852" y="4365104"/>
              <a:ext cx="521876" cy="648072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1323" y="1997615"/>
            <a:ext cx="3013859" cy="2157923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17224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7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0.32864 -0.0944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41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463 L 0.27118 0.0092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2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94444E-6 -4.07407E-6 L -0.00608 -0.4152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" y="-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6" grpId="1"/>
      <p:bldP spid="6" grpId="2"/>
      <p:bldP spid="7" grpId="0"/>
      <p:bldP spid="7" grpId="1"/>
      <p:bldP spid="8" grpId="0"/>
      <p:bldP spid="8" grpId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D5CB0D"/>
                </a:solidFill>
              </a:rPr>
              <a:t>Řešení – stromy – OLŠE LEPKAVÁ</a:t>
            </a:r>
            <a:endParaRPr lang="cs-CZ" sz="2400" dirty="0">
              <a:solidFill>
                <a:srgbClr val="D5CB0D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362544" y="1628800"/>
            <a:ext cx="545435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commons.wikimedia.org/wiki/File:Caribbean_Flamingo.jpg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commons.wikimedia.org/wiki/File:Goldeneyepair.jpg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4"/>
              </a:rPr>
              <a:t>http://office.microsoft.com/cscz/images/results.aspx?qu=vydra&amp;ex=2#ai:MC900337958</a:t>
            </a:r>
            <a:r>
              <a:rPr lang="cs-CZ" dirty="0" smtClean="0">
                <a:hlinkClick r:id="rId4"/>
              </a:rPr>
              <a:t>|</a:t>
            </a:r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commons.wikimedia.org/wiki/File:Ooievaar_met_publiek_in_het_Zwin.JPG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commons.wikimedia.org/wiki/File:Fischotter_Lutra_lutra1.jpg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Ostatní fotografie - Vlastní fotogalerie autorky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756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504</Words>
  <Application>Microsoft Office PowerPoint</Application>
  <PresentationFormat>Předvádění na obrazovce (4:3)</PresentationFormat>
  <Paragraphs>107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1_Motiv systému Office</vt:lpstr>
      <vt:lpstr>Snímek 1</vt:lpstr>
      <vt:lpstr>Snímek 2</vt:lpstr>
      <vt:lpstr>Snímek 3</vt:lpstr>
      <vt:lpstr>Která řeka protéká naší obcí?</vt:lpstr>
      <vt:lpstr>Jdete do školy ze Straňan.  Kolikrát řeku cestou přecházíte?</vt:lpstr>
      <vt:lpstr>Jak se jmenuje most, po kterém přes řeku jdete?</vt:lpstr>
      <vt:lpstr>Snímek 7</vt:lpstr>
      <vt:lpstr>Jak se jmenuje přehrada, která je nedaleko naší obce na této řece vybudována?</vt:lpstr>
      <vt:lpstr>Kterého živočicha v naší řece nenajdeš?</vt:lpstr>
      <vt:lpstr>Která rostlina roste v obci kolem naší řeky?</vt:lpstr>
      <vt:lpstr>Který strom můžeš vidět  u naší řeky nejčastěji?</vt:lpstr>
      <vt:lpstr>V zimě je v obci na řece vidět často jeden z těchto ptáků. Který?</vt:lpstr>
      <vt:lpstr>Řešení – stromy – OLŠE LEPKAVÁ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Dum</cp:lastModifiedBy>
  <cp:revision>71</cp:revision>
  <dcterms:created xsi:type="dcterms:W3CDTF">2013-10-14T08:36:14Z</dcterms:created>
  <dcterms:modified xsi:type="dcterms:W3CDTF">2014-02-27T14:13:08Z</dcterms:modified>
</cp:coreProperties>
</file>