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5" r:id="rId2"/>
    <p:sldId id="267" r:id="rId3"/>
    <p:sldId id="256" r:id="rId4"/>
    <p:sldId id="260" r:id="rId5"/>
    <p:sldId id="262" r:id="rId6"/>
    <p:sldId id="258" r:id="rId7"/>
    <p:sldId id="259" r:id="rId8"/>
    <p:sldId id="263" r:id="rId9"/>
    <p:sldId id="264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8B60E6-0CDD-43B6-8B03-D694A97970B0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CCF2C3-94B4-4E2B-9156-AA7D586F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A089430-1ED3-4391-98CE-CB00ADC7064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6956DA5-C431-4265-98F3-C64278E4D0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043608" y="105273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636912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91734839"/>
              </p:ext>
            </p:extLst>
          </p:nvPr>
        </p:nvGraphicFramePr>
        <p:xfrm>
          <a:off x="1043608" y="2564904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VY_32_INOVACE_14_B_17</a:t>
                      </a:r>
                      <a:endParaRPr lang="cs-CZ" sz="1600" dirty="0">
                        <a:solidFill>
                          <a:srgbClr val="002060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Logistické operace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580080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a typeface="Calibri"/>
                <a:cs typeface="Times New Roman"/>
              </a:rPr>
              <a:t>LOGISTICKÉ OPERACE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v rámci materiálových toků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3630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108000" indent="0">
              <a:spcBef>
                <a:spcPts val="0"/>
              </a:spcBef>
              <a:spcAft>
                <a:spcPts val="1200"/>
              </a:spcAft>
            </a:pPr>
            <a:r>
              <a:rPr lang="cs-CZ" sz="2400" dirty="0" smtClean="0"/>
              <a:t>Procesy, které probíhají ve </a:t>
            </a:r>
            <a:r>
              <a:rPr lang="cs-CZ" sz="2400" b="1" dirty="0" smtClean="0"/>
              <a:t>článcích logistických </a:t>
            </a:r>
            <a:r>
              <a:rPr lang="cs-CZ" sz="2400" b="1" dirty="0" smtClean="0"/>
              <a:t>řetězců,</a:t>
            </a:r>
            <a:r>
              <a:rPr lang="cs-CZ" sz="2400" dirty="0" smtClean="0"/>
              <a:t> </a:t>
            </a:r>
            <a:r>
              <a:rPr lang="cs-CZ" sz="2400" dirty="0" smtClean="0"/>
              <a:t>jsou v podstatě přeměny objednávek zboží na jejich dodávky. </a:t>
            </a:r>
          </a:p>
          <a:p>
            <a:pPr marL="108000" indent="0">
              <a:spcBef>
                <a:spcPts val="0"/>
              </a:spcBef>
              <a:spcAft>
                <a:spcPts val="1200"/>
              </a:spcAft>
            </a:pPr>
            <a:endParaRPr lang="cs-CZ" sz="2400" dirty="0" smtClean="0"/>
          </a:p>
          <a:p>
            <a:pPr marL="108000" indent="0">
              <a:spcBef>
                <a:spcPts val="0"/>
              </a:spcBef>
              <a:spcAft>
                <a:spcPts val="1200"/>
              </a:spcAft>
            </a:pPr>
            <a:r>
              <a:rPr lang="cs-CZ" sz="2400" b="1" dirty="0" smtClean="0"/>
              <a:t>Činnosti</a:t>
            </a:r>
            <a:r>
              <a:rPr lang="cs-CZ" sz="2400" dirty="0"/>
              <a:t>, jako např. balení</a:t>
            </a:r>
            <a:r>
              <a:rPr lang="cs-CZ" sz="2400" dirty="0" smtClean="0"/>
              <a:t>, </a:t>
            </a:r>
            <a:r>
              <a:rPr lang="cs-CZ" sz="2400" dirty="0"/>
              <a:t>kompletace, nakládka, překládka, vykládka, jimiž se postupně </a:t>
            </a:r>
            <a:r>
              <a:rPr lang="cs-CZ" sz="2400" b="1" dirty="0"/>
              <a:t>uskutečňují</a:t>
            </a:r>
            <a:r>
              <a:rPr lang="cs-CZ" sz="2400" dirty="0"/>
              <a:t> tyto </a:t>
            </a:r>
            <a:r>
              <a:rPr lang="cs-CZ" sz="2400" b="1" dirty="0"/>
              <a:t>přeměny</a:t>
            </a:r>
            <a:r>
              <a:rPr lang="cs-CZ" sz="2400" dirty="0"/>
              <a:t> se </a:t>
            </a:r>
            <a:r>
              <a:rPr lang="cs-CZ" sz="2400" dirty="0" smtClean="0"/>
              <a:t>nazývají </a:t>
            </a:r>
            <a:r>
              <a:rPr lang="cs-CZ" sz="2400" b="1" dirty="0" smtClean="0">
                <a:solidFill>
                  <a:srgbClr val="0070C0"/>
                </a:solidFill>
              </a:rPr>
              <a:t>logistické </a:t>
            </a:r>
            <a:r>
              <a:rPr lang="cs-CZ" sz="2400" b="1" dirty="0">
                <a:solidFill>
                  <a:srgbClr val="0070C0"/>
                </a:solidFill>
              </a:rPr>
              <a:t>funkce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</a:p>
          <a:p>
            <a:pPr marL="108000" indent="0">
              <a:spcBef>
                <a:spcPts val="0"/>
              </a:spcBef>
              <a:spcAft>
                <a:spcPts val="1200"/>
              </a:spcAft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108000" indent="0">
              <a:spcBef>
                <a:spcPts val="0"/>
              </a:spcBef>
              <a:spcAft>
                <a:spcPts val="1200"/>
              </a:spcAft>
            </a:pPr>
            <a:r>
              <a:rPr lang="cs-CZ" sz="2400" b="1" dirty="0"/>
              <a:t>Logistické funkce </a:t>
            </a:r>
            <a:r>
              <a:rPr lang="cs-CZ" sz="2400" dirty="0"/>
              <a:t>můžeme definovat pomocí souborů </a:t>
            </a:r>
            <a:r>
              <a:rPr lang="cs-CZ" sz="2400" b="1" dirty="0">
                <a:solidFill>
                  <a:srgbClr val="0070C0"/>
                </a:solidFill>
              </a:rPr>
              <a:t>logistických operací </a:t>
            </a:r>
            <a:r>
              <a:rPr lang="cs-CZ" sz="2400" dirty="0"/>
              <a:t>v rámci materiálových toků.</a:t>
            </a:r>
          </a:p>
          <a:p>
            <a:pPr marL="108000" indent="0">
              <a:spcBef>
                <a:spcPts val="0"/>
              </a:spcBef>
              <a:spcAft>
                <a:spcPts val="1200"/>
              </a:spcAft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17221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r>
              <a:rPr lang="cs-CZ" dirty="0" smtClean="0"/>
              <a:t>Materiálový tok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1108720"/>
          </a:xfrm>
        </p:spPr>
        <p:txBody>
          <a:bodyPr>
            <a:normAutofit/>
          </a:bodyPr>
          <a:lstStyle/>
          <a:p>
            <a:r>
              <a:rPr lang="cs-CZ" dirty="0" smtClean="0"/>
              <a:t>Pohyb materiálu ve výrobním procesu nebo v oběhu, prováděný pomocí aktivních prvků.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3284984"/>
            <a:ext cx="8229600" cy="110872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Nejdůležitější vlastností logistických řetězců je pružnost = odstranění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nadbytečných článků a operací z řetězce.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a typeface="Calibri"/>
                <a:cs typeface="Times New Roman"/>
              </a:rPr>
              <a:t>Logistické operace </a:t>
            </a:r>
            <a:br>
              <a:rPr lang="cs-CZ" b="1" dirty="0" smtClean="0">
                <a:ea typeface="Calibri"/>
                <a:cs typeface="Times New Roman"/>
              </a:rPr>
            </a:br>
            <a:r>
              <a:rPr lang="cs-CZ" sz="2800" b="1" dirty="0" smtClean="0">
                <a:ea typeface="Calibri"/>
                <a:cs typeface="Times New Roman"/>
              </a:rPr>
              <a:t>(netechnologické)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 smtClean="0"/>
              <a:t>Kompletační operace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 smtClean="0"/>
              <a:t>Technologická manipulace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 smtClean="0"/>
              <a:t>Mezioperační </a:t>
            </a:r>
            <a:r>
              <a:rPr lang="cs-CZ" sz="2000" dirty="0"/>
              <a:t>manipulace – přemístění materiálů  </a:t>
            </a:r>
            <a:endParaRPr lang="cs-CZ" sz="2000" dirty="0" smtClean="0"/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 smtClean="0"/>
              <a:t>Skladové </a:t>
            </a:r>
            <a:r>
              <a:rPr lang="cs-CZ" sz="2000" dirty="0"/>
              <a:t>operace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/>
              <a:t>Ložné operace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 err="1" smtClean="0"/>
              <a:t>Meziobjektová</a:t>
            </a:r>
            <a:r>
              <a:rPr lang="cs-CZ" sz="2000" dirty="0" smtClean="0"/>
              <a:t> přeprava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/>
              <a:t>Vnější přeprava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/>
              <a:t>Technologická přeprava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/>
              <a:t>Operace balení</a:t>
            </a:r>
          </a:p>
          <a:p>
            <a:pPr marL="571500" indent="-514350"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cs-CZ" sz="2000" dirty="0"/>
              <a:t>Pomocné operace</a:t>
            </a:r>
          </a:p>
          <a:p>
            <a:pPr marL="514350" lvl="0" indent="-514350">
              <a:spcBef>
                <a:spcPts val="0"/>
              </a:spcBef>
              <a:buFont typeface="+mj-lt"/>
              <a:buAutoNum type="arabicPeriod"/>
            </a:pPr>
            <a:endParaRPr lang="cs-CZ" sz="20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29734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4" algn="l" rtl="0">
              <a:spcBef>
                <a:spcPct val="0"/>
              </a:spcBef>
            </a:pPr>
            <a:r>
              <a:rPr lang="cs-CZ" sz="4000" b="1" kern="1200" dirty="0">
                <a:solidFill>
                  <a:schemeClr val="tx2"/>
                </a:solidFill>
                <a:latin typeface="+mj-lt"/>
                <a:ea typeface="Calibri"/>
                <a:cs typeface="Times New Roman"/>
              </a:rPr>
              <a:t>Technologické </a:t>
            </a:r>
            <a:r>
              <a:rPr lang="cs-CZ" sz="4000" b="1" kern="1200" dirty="0" smtClean="0">
                <a:solidFill>
                  <a:schemeClr val="tx2"/>
                </a:solidFill>
                <a:latin typeface="+mj-lt"/>
                <a:ea typeface="Calibri"/>
                <a:cs typeface="Times New Roman"/>
              </a:rPr>
              <a:t>operace</a:t>
            </a:r>
            <a:endParaRPr lang="cs-CZ" sz="4000" b="1" kern="1200" dirty="0">
              <a:solidFill>
                <a:schemeClr val="tx2"/>
              </a:solidFill>
              <a:latin typeface="+mj-lt"/>
              <a:ea typeface="Calibri"/>
              <a:cs typeface="Times New Roman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4" indent="-514350"/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Operace ve výrobě měřící kvalitu výrobku a vytváření výrobku.</a:t>
            </a:r>
          </a:p>
          <a:p>
            <a:pPr marL="514350" lvl="4" indent="-514350">
              <a:buFont typeface="+mj-lt"/>
              <a:buAutoNum type="arabicPeriod"/>
            </a:pPr>
            <a:endParaRPr lang="cs-CZ" sz="2400" dirty="0" smtClean="0">
              <a:solidFill>
                <a:schemeClr val="tx1"/>
              </a:solidFill>
              <a:ea typeface="Calibri"/>
              <a:cs typeface="Times New Roman"/>
            </a:endParaRPr>
          </a:p>
          <a:p>
            <a:pPr marL="514350" lvl="4" indent="-514350">
              <a:buNone/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Technologické operace považujeme za samostatnou oblast výrobního procesu.</a:t>
            </a:r>
          </a:p>
          <a:p>
            <a:pPr marL="0" lvl="4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855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 los\hmot.toky.t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819209" y="29146"/>
            <a:ext cx="6324791" cy="68288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2204864"/>
            <a:ext cx="4248472" cy="936104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Logistický řetězec v pojetí integrované logistiky</a:t>
            </a:r>
          </a:p>
          <a:p>
            <a:pPr algn="ctr"/>
            <a:r>
              <a:rPr lang="cs-CZ" b="1" dirty="0" smtClean="0"/>
              <a:t>Hmotné toky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"/>
            <a:ext cx="4644007" cy="6691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23528" y="1916832"/>
            <a:ext cx="5112568" cy="872868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/>
              <a:t>Logistický řetězec v pojetí integrované logistiky</a:t>
            </a:r>
          </a:p>
          <a:p>
            <a:pPr algn="ctr">
              <a:lnSpc>
                <a:spcPct val="150000"/>
              </a:lnSpc>
            </a:pPr>
            <a:r>
              <a:rPr lang="cs-CZ" b="1" dirty="0" smtClean="0"/>
              <a:t>Zpětné toky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Články logistických řetězců:</a:t>
            </a:r>
          </a:p>
          <a:p>
            <a:pPr marL="925830" lvl="1" indent="-514350">
              <a:buFont typeface="+mj-lt"/>
              <a:buAutoNum type="alphaLcParenR"/>
            </a:pPr>
            <a:r>
              <a:rPr lang="cs-CZ" dirty="0" smtClean="0"/>
              <a:t>Ve výrobě,</a:t>
            </a:r>
          </a:p>
          <a:p>
            <a:pPr marL="925830" lvl="1" indent="-514350">
              <a:buFont typeface="+mj-lt"/>
              <a:buAutoNum type="alphaLcParenR"/>
            </a:pPr>
            <a:r>
              <a:rPr lang="cs-CZ" dirty="0" smtClean="0"/>
              <a:t>V dopravě a zasilatelství,</a:t>
            </a:r>
          </a:p>
          <a:p>
            <a:pPr marL="925830" lvl="1" indent="-514350">
              <a:buFont typeface="+mj-lt"/>
              <a:buAutoNum type="alphaLcParenR"/>
            </a:pPr>
            <a:r>
              <a:rPr lang="cs-CZ" dirty="0" smtClean="0"/>
              <a:t>V obchodě.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Čím definujeme logistické funkce?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3843872"/>
          </a:xfrm>
        </p:spPr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pPr>
              <a:buNone/>
            </a:pPr>
            <a:r>
              <a:rPr lang="cs-CZ" b="1" dirty="0" smtClean="0"/>
              <a:t>obrázky z knihy</a:t>
            </a:r>
            <a:r>
              <a:rPr lang="cs-CZ" dirty="0" smtClean="0"/>
              <a:t>:</a:t>
            </a:r>
          </a:p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. Praha: Radix, 2005, ISBN 80-86031-59-4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7602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112</TotalTime>
  <Words>300</Words>
  <Application>Microsoft Office PowerPoint</Application>
  <PresentationFormat>Předvádění na obrazovce (4:3)</PresentationFormat>
  <Paragraphs>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Snímek 1</vt:lpstr>
      <vt:lpstr>Snímek 2</vt:lpstr>
      <vt:lpstr>LOGISTICKÉ OPERACE</vt:lpstr>
      <vt:lpstr>Snímek 4</vt:lpstr>
      <vt:lpstr>Materiálový tok</vt:lpstr>
      <vt:lpstr>Logistické operace  (netechnologické)</vt:lpstr>
      <vt:lpstr>Technologické operace</vt:lpstr>
      <vt:lpstr>Snímek 8</vt:lpstr>
      <vt:lpstr>Snímek 9</vt:lpstr>
      <vt:lpstr>Kontrolní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LOGISTICKÉ OPERACE</dc:title>
  <dc:creator>POLÁKOVÁ Dagmar</dc:creator>
  <cp:lastModifiedBy>Dum</cp:lastModifiedBy>
  <cp:revision>15</cp:revision>
  <dcterms:created xsi:type="dcterms:W3CDTF">2013-02-15T07:53:51Z</dcterms:created>
  <dcterms:modified xsi:type="dcterms:W3CDTF">2014-02-27T16:02:27Z</dcterms:modified>
</cp:coreProperties>
</file>