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7" r:id="rId2"/>
    <p:sldId id="269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9AF2F1-84B8-480F-AF30-ECA98270211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5F7EFD-B50E-44D4-AC47-2FF1FC9C2C16}">
      <dgm:prSet phldrT="[Text]" custT="1"/>
      <dgm:spPr/>
      <dgm:t>
        <a:bodyPr/>
        <a:lstStyle/>
        <a:p>
          <a:r>
            <a:rPr lang="cs-CZ" sz="1600" b="1" dirty="0" smtClean="0">
              <a:latin typeface="Century Schoolbook" panose="02040604050505020304" pitchFamily="18" charset="0"/>
            </a:rPr>
            <a:t>Podle role provozovatele</a:t>
          </a:r>
          <a:endParaRPr lang="cs-CZ" sz="1600" b="1" dirty="0">
            <a:latin typeface="Century Schoolbook" panose="02040604050505020304" pitchFamily="18" charset="0"/>
          </a:endParaRPr>
        </a:p>
      </dgm:t>
    </dgm:pt>
    <dgm:pt modelId="{0AE3BE3F-FA0F-461F-9E3F-8FA0600807DF}" type="parTrans" cxnId="{09C3EA5C-DF76-49BB-9D78-12029F2A826E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3C77BC9A-26A3-4A27-A262-0F431CB78610}" type="sibTrans" cxnId="{09C3EA5C-DF76-49BB-9D78-12029F2A826E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B8ED61B9-30A0-48AD-B94C-1CE75DA5B254}">
      <dgm:prSet phldrT="[Text]"/>
      <dgm:spPr/>
      <dgm:t>
        <a:bodyPr/>
        <a:lstStyle/>
        <a:p>
          <a:r>
            <a:rPr lang="cs-CZ" dirty="0" smtClean="0">
              <a:latin typeface="Century Schoolbook" panose="02040604050505020304" pitchFamily="18" charset="0"/>
            </a:rPr>
            <a:t>Nezávislé elektronické tržiště</a:t>
          </a:r>
          <a:endParaRPr lang="cs-CZ" dirty="0">
            <a:latin typeface="Century Schoolbook" panose="02040604050505020304" pitchFamily="18" charset="0"/>
          </a:endParaRPr>
        </a:p>
      </dgm:t>
    </dgm:pt>
    <dgm:pt modelId="{607FC7EF-C888-44FF-9706-C0701589F806}" type="parTrans" cxnId="{53A580C7-7C4F-45C9-BF16-E990EFB5467B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97267A46-D09A-4937-8AB1-86BC50481136}" type="sibTrans" cxnId="{53A580C7-7C4F-45C9-BF16-E990EFB5467B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4929F857-D911-4DB3-9425-C77AF50B200F}">
      <dgm:prSet phldrT="[Text]"/>
      <dgm:spPr/>
      <dgm:t>
        <a:bodyPr/>
        <a:lstStyle/>
        <a:p>
          <a:r>
            <a:rPr lang="cs-CZ" dirty="0" smtClean="0">
              <a:latin typeface="Century Schoolbook" panose="02040604050505020304" pitchFamily="18" charset="0"/>
            </a:rPr>
            <a:t>Privátní elektronické tržiště</a:t>
          </a:r>
          <a:endParaRPr lang="cs-CZ" dirty="0">
            <a:latin typeface="Century Schoolbook" panose="02040604050505020304" pitchFamily="18" charset="0"/>
          </a:endParaRPr>
        </a:p>
      </dgm:t>
    </dgm:pt>
    <dgm:pt modelId="{5803DED0-CF00-4BA6-836D-B00336A24397}" type="parTrans" cxnId="{F4340C2E-9946-4F0C-B7BA-16ABC865420F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FDB1079E-F899-4AC2-ABE4-CCD67B562AC0}" type="sibTrans" cxnId="{F4340C2E-9946-4F0C-B7BA-16ABC865420F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C4E13FCD-F18A-4384-8053-C0B4BFF01576}">
      <dgm:prSet phldrT="[Text]" custT="1"/>
      <dgm:spPr/>
      <dgm:t>
        <a:bodyPr/>
        <a:lstStyle/>
        <a:p>
          <a:r>
            <a:rPr lang="cs-CZ" sz="1600" b="1" dirty="0" smtClean="0">
              <a:latin typeface="Century Schoolbook" panose="02040604050505020304" pitchFamily="18" charset="0"/>
            </a:rPr>
            <a:t>Podle obchodovaných komodit</a:t>
          </a:r>
          <a:endParaRPr lang="cs-CZ" sz="1600" b="1" dirty="0">
            <a:latin typeface="Century Schoolbook" panose="02040604050505020304" pitchFamily="18" charset="0"/>
          </a:endParaRPr>
        </a:p>
      </dgm:t>
    </dgm:pt>
    <dgm:pt modelId="{467C9CBC-04C7-4846-956F-5D7093C3EFD1}" type="parTrans" cxnId="{916FE9B1-2DBA-44EE-A847-BEA90E09B993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653BB93D-2E9A-4C1B-A099-E44305ED4125}" type="sibTrans" cxnId="{916FE9B1-2DBA-44EE-A847-BEA90E09B993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4B59606C-2223-4E3F-B025-83356BD1EDA1}">
      <dgm:prSet phldrT="[Text]"/>
      <dgm:spPr/>
      <dgm:t>
        <a:bodyPr/>
        <a:lstStyle/>
        <a:p>
          <a:r>
            <a:rPr lang="cs-CZ" dirty="0" smtClean="0">
              <a:latin typeface="Century Schoolbook" panose="02040604050505020304" pitchFamily="18" charset="0"/>
            </a:rPr>
            <a:t>Horizontální tržiště</a:t>
          </a:r>
          <a:endParaRPr lang="cs-CZ" dirty="0">
            <a:latin typeface="Century Schoolbook" panose="02040604050505020304" pitchFamily="18" charset="0"/>
          </a:endParaRPr>
        </a:p>
      </dgm:t>
    </dgm:pt>
    <dgm:pt modelId="{FDF6797B-4031-4AFA-AF86-0B0931B819C4}" type="parTrans" cxnId="{6864BC2A-15C9-4E18-B98C-070C6A28E694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4C31888B-8D2E-4D0B-A430-A2CD9A34B460}" type="sibTrans" cxnId="{6864BC2A-15C9-4E18-B98C-070C6A28E694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28953E0B-4CB6-4DA1-8BB4-EC223053EA87}">
      <dgm:prSet phldrT="[Text]"/>
      <dgm:spPr/>
      <dgm:t>
        <a:bodyPr/>
        <a:lstStyle/>
        <a:p>
          <a:r>
            <a:rPr lang="cs-CZ" dirty="0" smtClean="0">
              <a:latin typeface="Century Schoolbook" panose="02040604050505020304" pitchFamily="18" charset="0"/>
            </a:rPr>
            <a:t>Vertikální tržiště</a:t>
          </a:r>
          <a:endParaRPr lang="cs-CZ" dirty="0">
            <a:latin typeface="Century Schoolbook" panose="02040604050505020304" pitchFamily="18" charset="0"/>
          </a:endParaRPr>
        </a:p>
      </dgm:t>
    </dgm:pt>
    <dgm:pt modelId="{2F757681-60A6-44C3-B99B-92DAE6FB703D}" type="parTrans" cxnId="{80FC226A-587A-4143-B411-43E064AA6C52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E1BA6C4B-D2D9-4550-84A4-B97D5E1210CC}" type="sibTrans" cxnId="{80FC226A-587A-4143-B411-43E064AA6C52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93072CBE-C323-417E-BF68-6CC7E7C47314}">
      <dgm:prSet phldrT="[Text]"/>
      <dgm:spPr/>
      <dgm:t>
        <a:bodyPr/>
        <a:lstStyle/>
        <a:p>
          <a:r>
            <a:rPr lang="cs-CZ" dirty="0" smtClean="0">
              <a:latin typeface="Century Schoolbook" panose="02040604050505020304" pitchFamily="18" charset="0"/>
            </a:rPr>
            <a:t>Komoditní burzy</a:t>
          </a:r>
          <a:endParaRPr lang="cs-CZ" dirty="0">
            <a:latin typeface="Century Schoolbook" panose="02040604050505020304" pitchFamily="18" charset="0"/>
          </a:endParaRPr>
        </a:p>
      </dgm:t>
    </dgm:pt>
    <dgm:pt modelId="{B9EABEEA-4A45-4D51-A411-F0598E1154E7}" type="parTrans" cxnId="{2E8D839E-B120-4D4D-84AD-E6552719ABD3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72BFFC40-F013-41DB-BD31-1F7F2EF5A10E}" type="sibTrans" cxnId="{2E8D839E-B120-4D4D-84AD-E6552719ABD3}">
      <dgm:prSet/>
      <dgm:spPr/>
      <dgm:t>
        <a:bodyPr/>
        <a:lstStyle/>
        <a:p>
          <a:endParaRPr lang="cs-CZ">
            <a:latin typeface="Century Schoolbook" panose="02040604050505020304" pitchFamily="18" charset="0"/>
          </a:endParaRPr>
        </a:p>
      </dgm:t>
    </dgm:pt>
    <dgm:pt modelId="{4EBBA21D-5B3B-42A7-9734-D14B5709B403}" type="pres">
      <dgm:prSet presAssocID="{129AF2F1-84B8-480F-AF30-ECA982702112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4AD87C-DD46-4AC8-9AC0-9E0232028E8D}" type="pres">
      <dgm:prSet presAssocID="{A05F7EFD-B50E-44D4-AC47-2FF1FC9C2C16}" presName="composite" presStyleCnt="0"/>
      <dgm:spPr/>
    </dgm:pt>
    <dgm:pt modelId="{2CF5F0CE-6CE1-4491-8635-9BFF8C3E491B}" type="pres">
      <dgm:prSet presAssocID="{A05F7EFD-B50E-44D4-AC47-2FF1FC9C2C16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1C0C5F-3814-4EEA-A808-4DE47F9C9A5E}" type="pres">
      <dgm:prSet presAssocID="{A05F7EFD-B50E-44D4-AC47-2FF1FC9C2C16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8E3CC0-F6EC-46A7-91EF-D7A2E96796EE}" type="pres">
      <dgm:prSet presAssocID="{3C77BC9A-26A3-4A27-A262-0F431CB78610}" presName="sp" presStyleCnt="0"/>
      <dgm:spPr/>
    </dgm:pt>
    <dgm:pt modelId="{C42E60A3-8B9D-43BC-A9B1-0EFBC9227718}" type="pres">
      <dgm:prSet presAssocID="{C4E13FCD-F18A-4384-8053-C0B4BFF01576}" presName="composite" presStyleCnt="0"/>
      <dgm:spPr/>
    </dgm:pt>
    <dgm:pt modelId="{B14DA2E8-018A-479B-8C1F-D4BB27756EDE}" type="pres">
      <dgm:prSet presAssocID="{C4E13FCD-F18A-4384-8053-C0B4BFF01576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53E67C-091C-451B-8644-CB254457376C}" type="pres">
      <dgm:prSet presAssocID="{C4E13FCD-F18A-4384-8053-C0B4BFF01576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63FEBF-86E6-4FF8-A95D-7F189C5606EC}" type="presOf" srcId="{93072CBE-C323-417E-BF68-6CC7E7C47314}" destId="{5C53E67C-091C-451B-8644-CB254457376C}" srcOrd="0" destOrd="2" presId="urn:microsoft.com/office/officeart/2005/8/layout/chevron2"/>
    <dgm:cxn modelId="{2E8D839E-B120-4D4D-84AD-E6552719ABD3}" srcId="{C4E13FCD-F18A-4384-8053-C0B4BFF01576}" destId="{93072CBE-C323-417E-BF68-6CC7E7C47314}" srcOrd="2" destOrd="0" parTransId="{B9EABEEA-4A45-4D51-A411-F0598E1154E7}" sibTransId="{72BFFC40-F013-41DB-BD31-1F7F2EF5A10E}"/>
    <dgm:cxn modelId="{71FA18AE-AD98-4600-BA80-4FD75D975A46}" type="presOf" srcId="{B8ED61B9-30A0-48AD-B94C-1CE75DA5B254}" destId="{841C0C5F-3814-4EEA-A808-4DE47F9C9A5E}" srcOrd="0" destOrd="0" presId="urn:microsoft.com/office/officeart/2005/8/layout/chevron2"/>
    <dgm:cxn modelId="{F4340C2E-9946-4F0C-B7BA-16ABC865420F}" srcId="{A05F7EFD-B50E-44D4-AC47-2FF1FC9C2C16}" destId="{4929F857-D911-4DB3-9425-C77AF50B200F}" srcOrd="1" destOrd="0" parTransId="{5803DED0-CF00-4BA6-836D-B00336A24397}" sibTransId="{FDB1079E-F899-4AC2-ABE4-CCD67B562AC0}"/>
    <dgm:cxn modelId="{53A580C7-7C4F-45C9-BF16-E990EFB5467B}" srcId="{A05F7EFD-B50E-44D4-AC47-2FF1FC9C2C16}" destId="{B8ED61B9-30A0-48AD-B94C-1CE75DA5B254}" srcOrd="0" destOrd="0" parTransId="{607FC7EF-C888-44FF-9706-C0701589F806}" sibTransId="{97267A46-D09A-4937-8AB1-86BC50481136}"/>
    <dgm:cxn modelId="{09C3EA5C-DF76-49BB-9D78-12029F2A826E}" srcId="{129AF2F1-84B8-480F-AF30-ECA982702112}" destId="{A05F7EFD-B50E-44D4-AC47-2FF1FC9C2C16}" srcOrd="0" destOrd="0" parTransId="{0AE3BE3F-FA0F-461F-9E3F-8FA0600807DF}" sibTransId="{3C77BC9A-26A3-4A27-A262-0F431CB78610}"/>
    <dgm:cxn modelId="{034206BE-C420-4E1D-8B77-6D8D0EC1FCD5}" type="presOf" srcId="{4B59606C-2223-4E3F-B025-83356BD1EDA1}" destId="{5C53E67C-091C-451B-8644-CB254457376C}" srcOrd="0" destOrd="0" presId="urn:microsoft.com/office/officeart/2005/8/layout/chevron2"/>
    <dgm:cxn modelId="{F5FD34A2-E579-49F9-BD4E-D2B519DA9B0C}" type="presOf" srcId="{28953E0B-4CB6-4DA1-8BB4-EC223053EA87}" destId="{5C53E67C-091C-451B-8644-CB254457376C}" srcOrd="0" destOrd="1" presId="urn:microsoft.com/office/officeart/2005/8/layout/chevron2"/>
    <dgm:cxn modelId="{52414E26-9A7B-4762-AC8A-22C6AE74A3E5}" type="presOf" srcId="{C4E13FCD-F18A-4384-8053-C0B4BFF01576}" destId="{B14DA2E8-018A-479B-8C1F-D4BB27756EDE}" srcOrd="0" destOrd="0" presId="urn:microsoft.com/office/officeart/2005/8/layout/chevron2"/>
    <dgm:cxn modelId="{6864BC2A-15C9-4E18-B98C-070C6A28E694}" srcId="{C4E13FCD-F18A-4384-8053-C0B4BFF01576}" destId="{4B59606C-2223-4E3F-B025-83356BD1EDA1}" srcOrd="0" destOrd="0" parTransId="{FDF6797B-4031-4AFA-AF86-0B0931B819C4}" sibTransId="{4C31888B-8D2E-4D0B-A430-A2CD9A34B460}"/>
    <dgm:cxn modelId="{916FE9B1-2DBA-44EE-A847-BEA90E09B993}" srcId="{129AF2F1-84B8-480F-AF30-ECA982702112}" destId="{C4E13FCD-F18A-4384-8053-C0B4BFF01576}" srcOrd="1" destOrd="0" parTransId="{467C9CBC-04C7-4846-956F-5D7093C3EFD1}" sibTransId="{653BB93D-2E9A-4C1B-A099-E44305ED4125}"/>
    <dgm:cxn modelId="{97EEE98A-1DD3-4845-9DB3-D0AB666D14A3}" type="presOf" srcId="{129AF2F1-84B8-480F-AF30-ECA982702112}" destId="{4EBBA21D-5B3B-42A7-9734-D14B5709B403}" srcOrd="0" destOrd="0" presId="urn:microsoft.com/office/officeart/2005/8/layout/chevron2"/>
    <dgm:cxn modelId="{46982171-A14F-44F6-9C25-50F0699F621B}" type="presOf" srcId="{A05F7EFD-B50E-44D4-AC47-2FF1FC9C2C16}" destId="{2CF5F0CE-6CE1-4491-8635-9BFF8C3E491B}" srcOrd="0" destOrd="0" presId="urn:microsoft.com/office/officeart/2005/8/layout/chevron2"/>
    <dgm:cxn modelId="{80FC226A-587A-4143-B411-43E064AA6C52}" srcId="{C4E13FCD-F18A-4384-8053-C0B4BFF01576}" destId="{28953E0B-4CB6-4DA1-8BB4-EC223053EA87}" srcOrd="1" destOrd="0" parTransId="{2F757681-60A6-44C3-B99B-92DAE6FB703D}" sibTransId="{E1BA6C4B-D2D9-4550-84A4-B97D5E1210CC}"/>
    <dgm:cxn modelId="{56750E93-3297-4F1D-B6D6-87E5F9E86475}" type="presOf" srcId="{4929F857-D911-4DB3-9425-C77AF50B200F}" destId="{841C0C5F-3814-4EEA-A808-4DE47F9C9A5E}" srcOrd="0" destOrd="1" presId="urn:microsoft.com/office/officeart/2005/8/layout/chevron2"/>
    <dgm:cxn modelId="{4E9D2034-EF72-429B-869B-59DE9B2FCECA}" type="presParOf" srcId="{4EBBA21D-5B3B-42A7-9734-D14B5709B403}" destId="{034AD87C-DD46-4AC8-9AC0-9E0232028E8D}" srcOrd="0" destOrd="0" presId="urn:microsoft.com/office/officeart/2005/8/layout/chevron2"/>
    <dgm:cxn modelId="{976A8477-85F8-4EBE-BD0B-308F92CA37A0}" type="presParOf" srcId="{034AD87C-DD46-4AC8-9AC0-9E0232028E8D}" destId="{2CF5F0CE-6CE1-4491-8635-9BFF8C3E491B}" srcOrd="0" destOrd="0" presId="urn:microsoft.com/office/officeart/2005/8/layout/chevron2"/>
    <dgm:cxn modelId="{75725D63-2ABA-4D14-9B8E-D406058E4E53}" type="presParOf" srcId="{034AD87C-DD46-4AC8-9AC0-9E0232028E8D}" destId="{841C0C5F-3814-4EEA-A808-4DE47F9C9A5E}" srcOrd="1" destOrd="0" presId="urn:microsoft.com/office/officeart/2005/8/layout/chevron2"/>
    <dgm:cxn modelId="{FBD89E8F-AD91-40E7-AB03-68DF1A8373F2}" type="presParOf" srcId="{4EBBA21D-5B3B-42A7-9734-D14B5709B403}" destId="{CE8E3CC0-F6EC-46A7-91EF-D7A2E96796EE}" srcOrd="1" destOrd="0" presId="urn:microsoft.com/office/officeart/2005/8/layout/chevron2"/>
    <dgm:cxn modelId="{4D917BE8-094C-4A77-A3D9-7EC1BDC1FA01}" type="presParOf" srcId="{4EBBA21D-5B3B-42A7-9734-D14B5709B403}" destId="{C42E60A3-8B9D-43BC-A9B1-0EFBC9227718}" srcOrd="2" destOrd="0" presId="urn:microsoft.com/office/officeart/2005/8/layout/chevron2"/>
    <dgm:cxn modelId="{F3E4FA91-B5E1-432E-B294-B5F3271B3514}" type="presParOf" srcId="{C42E60A3-8B9D-43BC-A9B1-0EFBC9227718}" destId="{B14DA2E8-018A-479B-8C1F-D4BB27756EDE}" srcOrd="0" destOrd="0" presId="urn:microsoft.com/office/officeart/2005/8/layout/chevron2"/>
    <dgm:cxn modelId="{82E45B39-5747-434D-9434-B5A117DF98A9}" type="presParOf" srcId="{C42E60A3-8B9D-43BC-A9B1-0EFBC9227718}" destId="{5C53E67C-091C-451B-8644-CB254457376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CF5F0CE-6CE1-4491-8635-9BFF8C3E491B}">
      <dsp:nvSpPr>
        <dsp:cNvPr id="0" name=""/>
        <dsp:cNvSpPr/>
      </dsp:nvSpPr>
      <dsp:spPr>
        <a:xfrm rot="5400000">
          <a:off x="-363661" y="367279"/>
          <a:ext cx="2424410" cy="16970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Century Schoolbook" panose="02040604050505020304" pitchFamily="18" charset="0"/>
            </a:rPr>
            <a:t>Podle role provozovatele</a:t>
          </a:r>
          <a:endParaRPr lang="cs-CZ" sz="1600" b="1" kern="1200" dirty="0">
            <a:latin typeface="Century Schoolbook" panose="02040604050505020304" pitchFamily="18" charset="0"/>
          </a:endParaRPr>
        </a:p>
      </dsp:txBody>
      <dsp:txXfrm rot="5400000">
        <a:off x="-363661" y="367279"/>
        <a:ext cx="2424410" cy="1697087"/>
      </dsp:txXfrm>
    </dsp:sp>
    <dsp:sp modelId="{841C0C5F-3814-4EEA-A808-4DE47F9C9A5E}">
      <dsp:nvSpPr>
        <dsp:cNvPr id="0" name=""/>
        <dsp:cNvSpPr/>
      </dsp:nvSpPr>
      <dsp:spPr>
        <a:xfrm rot="5400000">
          <a:off x="3946810" y="-2246104"/>
          <a:ext cx="1575866" cy="60753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latin typeface="Century Schoolbook" panose="02040604050505020304" pitchFamily="18" charset="0"/>
            </a:rPr>
            <a:t>Nezávislé elektronické tržiště</a:t>
          </a:r>
          <a:endParaRPr lang="cs-CZ" sz="3000" kern="1200" dirty="0">
            <a:latin typeface="Century Schoolbook" panose="02040604050505020304" pitchFamily="18" charset="0"/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latin typeface="Century Schoolbook" panose="02040604050505020304" pitchFamily="18" charset="0"/>
            </a:rPr>
            <a:t>Privátní elektronické tržiště</a:t>
          </a:r>
          <a:endParaRPr lang="cs-CZ" sz="3000" kern="1200" dirty="0">
            <a:latin typeface="Century Schoolbook" panose="02040604050505020304" pitchFamily="18" charset="0"/>
          </a:endParaRPr>
        </a:p>
      </dsp:txBody>
      <dsp:txXfrm rot="5400000">
        <a:off x="3946810" y="-2246104"/>
        <a:ext cx="1575866" cy="6075312"/>
      </dsp:txXfrm>
    </dsp:sp>
    <dsp:sp modelId="{B14DA2E8-018A-479B-8C1F-D4BB27756EDE}">
      <dsp:nvSpPr>
        <dsp:cNvPr id="0" name=""/>
        <dsp:cNvSpPr/>
      </dsp:nvSpPr>
      <dsp:spPr>
        <a:xfrm rot="5400000">
          <a:off x="-363661" y="2507633"/>
          <a:ext cx="2424410" cy="16970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Century Schoolbook" panose="02040604050505020304" pitchFamily="18" charset="0"/>
            </a:rPr>
            <a:t>Podle obchodovaných komodit</a:t>
          </a:r>
          <a:endParaRPr lang="cs-CZ" sz="1600" b="1" kern="1200" dirty="0">
            <a:latin typeface="Century Schoolbook" panose="02040604050505020304" pitchFamily="18" charset="0"/>
          </a:endParaRPr>
        </a:p>
      </dsp:txBody>
      <dsp:txXfrm rot="5400000">
        <a:off x="-363661" y="2507633"/>
        <a:ext cx="2424410" cy="1697087"/>
      </dsp:txXfrm>
    </dsp:sp>
    <dsp:sp modelId="{5C53E67C-091C-451B-8644-CB254457376C}">
      <dsp:nvSpPr>
        <dsp:cNvPr id="0" name=""/>
        <dsp:cNvSpPr/>
      </dsp:nvSpPr>
      <dsp:spPr>
        <a:xfrm rot="5400000">
          <a:off x="3946810" y="-105751"/>
          <a:ext cx="1575866" cy="60753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latin typeface="Century Schoolbook" panose="02040604050505020304" pitchFamily="18" charset="0"/>
            </a:rPr>
            <a:t>Horizontální tržiště</a:t>
          </a:r>
          <a:endParaRPr lang="cs-CZ" sz="3000" kern="1200" dirty="0">
            <a:latin typeface="Century Schoolbook" panose="02040604050505020304" pitchFamily="18" charset="0"/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latin typeface="Century Schoolbook" panose="02040604050505020304" pitchFamily="18" charset="0"/>
            </a:rPr>
            <a:t>Vertikální tržiště</a:t>
          </a:r>
          <a:endParaRPr lang="cs-CZ" sz="3000" kern="1200" dirty="0">
            <a:latin typeface="Century Schoolbook" panose="02040604050505020304" pitchFamily="18" charset="0"/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>
              <a:latin typeface="Century Schoolbook" panose="02040604050505020304" pitchFamily="18" charset="0"/>
            </a:rPr>
            <a:t>Komoditní burzy</a:t>
          </a:r>
          <a:endParaRPr lang="cs-CZ" sz="3000" kern="1200" dirty="0">
            <a:latin typeface="Century Schoolbook" panose="02040604050505020304" pitchFamily="18" charset="0"/>
          </a:endParaRPr>
        </a:p>
      </dsp:txBody>
      <dsp:txXfrm rot="5400000">
        <a:off x="3946810" y="-105751"/>
        <a:ext cx="1575866" cy="6075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57606-C31A-4E5A-BF65-6236885A532A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28F40-1953-45AD-9FCB-8CB33A38E1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7429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91C394-63DC-48CD-AB07-33DD4382E45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AB895F4-5B12-41B1-A7B3-A4412BE5A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91734839"/>
              </p:ext>
            </p:extLst>
          </p:nvPr>
        </p:nvGraphicFramePr>
        <p:xfrm>
          <a:off x="1115616" y="1619995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VY_32_INOVACE_14_B_09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Elektronická tržiště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1663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15580080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e-</a:t>
            </a:r>
            <a:r>
              <a:rPr lang="cs-CZ" sz="3600" dirty="0" err="1"/>
              <a:t>marketplace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Elektronická tržiště</a:t>
            </a:r>
            <a:endParaRPr lang="cs-CZ" dirty="0"/>
          </a:p>
        </p:txBody>
      </p:sp>
      <p:pic>
        <p:nvPicPr>
          <p:cNvPr id="4" name="Picture 6" descr="C:\Users\PC9\AppData\Local\Microsoft\Windows\Temporary Internet Files\Content.IE5\X6KTJ5OR\MC90034061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650" y="4581128"/>
            <a:ext cx="2588700" cy="1787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8438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Elektronické tržiště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entury Schoolbook" panose="02040604050505020304" pitchFamily="18" charset="0"/>
              </a:rPr>
              <a:t>Virtuální </a:t>
            </a:r>
            <a:r>
              <a:rPr lang="cs-CZ" dirty="0">
                <a:latin typeface="Century Schoolbook" panose="02040604050505020304" pitchFamily="18" charset="0"/>
              </a:rPr>
              <a:t>místo, kde se střetává poptávka mnoha odběratelů s nabídkou mnoha </a:t>
            </a:r>
            <a:r>
              <a:rPr lang="cs-CZ" dirty="0" smtClean="0">
                <a:latin typeface="Century Schoolbook" panose="02040604050505020304" pitchFamily="18" charset="0"/>
              </a:rPr>
              <a:t>dodavatelů,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entury Schoolbook" panose="02040604050505020304" pitchFamily="18" charset="0"/>
              </a:rPr>
              <a:t>Stejně </a:t>
            </a:r>
            <a:r>
              <a:rPr lang="cs-CZ" dirty="0">
                <a:latin typeface="Century Schoolbook" panose="02040604050505020304" pitchFamily="18" charset="0"/>
              </a:rPr>
              <a:t>jako na tržišti klasickém, </a:t>
            </a:r>
            <a:r>
              <a:rPr lang="cs-CZ" dirty="0" smtClean="0">
                <a:latin typeface="Century Schoolbook" panose="02040604050505020304" pitchFamily="18" charset="0"/>
              </a:rPr>
              <a:t>uzavírají na </a:t>
            </a:r>
            <a:r>
              <a:rPr lang="cs-CZ" dirty="0">
                <a:latin typeface="Century Schoolbook" panose="02040604050505020304" pitchFamily="18" charset="0"/>
              </a:rPr>
              <a:t>elektronickém </a:t>
            </a:r>
            <a:r>
              <a:rPr lang="cs-CZ" dirty="0" smtClean="0">
                <a:latin typeface="Century Schoolbook" panose="02040604050505020304" pitchFamily="18" charset="0"/>
              </a:rPr>
              <a:t>tržišti dodavatelé </a:t>
            </a:r>
            <a:r>
              <a:rPr lang="cs-CZ" dirty="0">
                <a:latin typeface="Century Schoolbook" panose="02040604050505020304" pitchFamily="18" charset="0"/>
              </a:rPr>
              <a:t>a </a:t>
            </a:r>
            <a:r>
              <a:rPr lang="cs-CZ" dirty="0" smtClean="0">
                <a:latin typeface="Century Schoolbook" panose="02040604050505020304" pitchFamily="18" charset="0"/>
              </a:rPr>
              <a:t>odběratelé mezi sebou konkrétní obchody. </a:t>
            </a:r>
            <a:endParaRPr lang="cs-CZ" dirty="0">
              <a:latin typeface="Century Schoolbook" panose="020406040505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829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3697829881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7864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Nezávislé elektronické </a:t>
            </a:r>
            <a:r>
              <a:rPr lang="cs-CZ" dirty="0" smtClean="0"/>
              <a:t>tržiště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Century Schoolbook" panose="02040604050505020304" pitchFamily="18" charset="0"/>
              </a:rPr>
              <a:t>Provozovatelem je společnost nezávislá na účastnících obchodování na e-tržišti,</a:t>
            </a:r>
          </a:p>
          <a:p>
            <a:r>
              <a:rPr lang="cs-CZ" dirty="0">
                <a:latin typeface="Century Schoolbook" panose="02040604050505020304" pitchFamily="18" charset="0"/>
              </a:rPr>
              <a:t> Provozovatel funguje jako zprostředkovatel, který poskytuje oběma stranám informace o příležitostech uzavřít obchod</a:t>
            </a:r>
          </a:p>
          <a:p>
            <a:r>
              <a:rPr lang="cs-CZ" dirty="0">
                <a:latin typeface="Century Schoolbook" panose="02040604050505020304" pitchFamily="18" charset="0"/>
              </a:rPr>
              <a:t> Jeho hlavním smyslem je spojovat poptávku s nabídkou a umožnit oběma stranám vyjednat podmínky uzavření obchodu</a:t>
            </a:r>
            <a:r>
              <a:rPr lang="cs-CZ" dirty="0" smtClean="0">
                <a:latin typeface="Century Schoolbook" panose="02040604050505020304" pitchFamily="18" charset="0"/>
              </a:rPr>
              <a:t>.</a:t>
            </a:r>
            <a:endParaRPr lang="cs-CZ" dirty="0">
              <a:latin typeface="Century Schoolbook" panose="020406040505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690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Privátní elektronické </a:t>
            </a:r>
            <a:r>
              <a:rPr lang="cs-CZ" dirty="0" smtClean="0"/>
              <a:t>tržiště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>
                <a:latin typeface="Century Schoolbook" panose="02040604050505020304" pitchFamily="18" charset="0"/>
              </a:rPr>
              <a:t>Provozovatelem je firma nebo skupina firem, které jeho prostřednictvím komunikují se svými obchodními partnery,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Century Schoolbook" panose="02040604050505020304" pitchFamily="18" charset="0"/>
              </a:rPr>
              <a:t> Většinou se jedná o spolupráci v uzavřeném odběratelsko-dodavatelském řetězci (Supply </a:t>
            </a:r>
            <a:r>
              <a:rPr lang="cs-CZ" dirty="0" err="1">
                <a:latin typeface="Century Schoolbook" panose="02040604050505020304" pitchFamily="18" charset="0"/>
              </a:rPr>
              <a:t>Chain</a:t>
            </a:r>
            <a:r>
              <a:rPr lang="cs-CZ" dirty="0">
                <a:latin typeface="Century Schoolbook" panose="02040604050505020304" pitchFamily="18" charset="0"/>
              </a:rPr>
              <a:t> Management</a:t>
            </a:r>
            <a:r>
              <a:rPr lang="cs-CZ" dirty="0" smtClean="0">
                <a:latin typeface="Century Schoolbook" panose="02040604050505020304" pitchFamily="18" charset="0"/>
              </a:rPr>
              <a:t>).</a:t>
            </a:r>
            <a:endParaRPr lang="cs-CZ" dirty="0">
              <a:latin typeface="Century Schoolbook" panose="020406040505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56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Horizontální tržiště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0148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>
                <a:latin typeface="Century Schoolbook" panose="02040604050505020304" pitchFamily="18" charset="0"/>
              </a:rPr>
              <a:t>Tato tržiště nemají zaměření na konkrétní průmyslové odvětví, </a:t>
            </a:r>
            <a:endParaRPr lang="cs-CZ" dirty="0" smtClean="0">
              <a:latin typeface="Century Schoolbook" panose="02040604050505020304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Century Schoolbook" panose="02040604050505020304" pitchFamily="18" charset="0"/>
              </a:rPr>
              <a:t>Obchodovanými </a:t>
            </a:r>
            <a:r>
              <a:rPr lang="cs-CZ" dirty="0">
                <a:latin typeface="Century Schoolbook" panose="02040604050505020304" pitchFamily="18" charset="0"/>
              </a:rPr>
              <a:t>komoditami jsou </a:t>
            </a:r>
            <a:r>
              <a:rPr lang="cs-CZ" dirty="0" smtClean="0">
                <a:latin typeface="Century Schoolbook" panose="02040604050505020304" pitchFamily="18" charset="0"/>
              </a:rPr>
              <a:t>především </a:t>
            </a:r>
            <a:r>
              <a:rPr lang="cs-CZ" dirty="0">
                <a:latin typeface="Century Schoolbook" panose="02040604050505020304" pitchFamily="18" charset="0"/>
              </a:rPr>
              <a:t>takové výrobky, které nakupuje téměř každá </a:t>
            </a:r>
            <a:r>
              <a:rPr lang="cs-CZ" dirty="0" smtClean="0">
                <a:latin typeface="Century Schoolbook" panose="02040604050505020304" pitchFamily="18" charset="0"/>
              </a:rPr>
              <a:t>firma,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entury Schoolbook" panose="02040604050505020304" pitchFamily="18" charset="0"/>
              </a:rPr>
              <a:t> </a:t>
            </a:r>
            <a:r>
              <a:rPr lang="cs-CZ" dirty="0">
                <a:latin typeface="Century Schoolbook" panose="02040604050505020304" pitchFamily="18" charset="0"/>
              </a:rPr>
              <a:t>Jedná se většinou o nepřímý materiál, jako jsou kancelářské potřeby, výpočetní a kancelářská technika apod.</a:t>
            </a:r>
          </a:p>
          <a:p>
            <a:pPr>
              <a:lnSpc>
                <a:spcPct val="150000"/>
              </a:lnSpc>
            </a:pPr>
            <a:endParaRPr lang="cs-CZ" dirty="0">
              <a:latin typeface="Century Schoolbook" panose="020406040505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709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Vertikální </a:t>
            </a:r>
            <a:r>
              <a:rPr lang="cs-CZ" dirty="0" smtClean="0"/>
              <a:t>tržiště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7931224" cy="4572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>
                <a:latin typeface="Century Schoolbook" panose="02040604050505020304" pitchFamily="18" charset="0"/>
              </a:rPr>
              <a:t>Jsou zaměřena na konkrétní průmyslový obor, např. </a:t>
            </a:r>
            <a:r>
              <a:rPr lang="cs-CZ" dirty="0" smtClean="0">
                <a:latin typeface="Century Schoolbook" panose="02040604050505020304" pitchFamily="18" charset="0"/>
              </a:rPr>
              <a:t>chemický průmysl nebo </a:t>
            </a:r>
            <a:r>
              <a:rPr lang="cs-CZ" dirty="0">
                <a:latin typeface="Century Schoolbook" panose="02040604050505020304" pitchFamily="18" charset="0"/>
              </a:rPr>
              <a:t>zdravotní </a:t>
            </a:r>
            <a:r>
              <a:rPr lang="cs-CZ" dirty="0" smtClean="0">
                <a:latin typeface="Century Schoolbook" panose="02040604050505020304" pitchFamily="18" charset="0"/>
              </a:rPr>
              <a:t>potřeby,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entury Schoolbook" panose="02040604050505020304" pitchFamily="18" charset="0"/>
              </a:rPr>
              <a:t>Zapojují </a:t>
            </a:r>
            <a:r>
              <a:rPr lang="cs-CZ" dirty="0">
                <a:latin typeface="Century Schoolbook" panose="02040604050505020304" pitchFamily="18" charset="0"/>
              </a:rPr>
              <a:t>do svého obchodování firmy podnikající v daném průmyslovém odvětví.</a:t>
            </a:r>
          </a:p>
        </p:txBody>
      </p:sp>
      <p:pic>
        <p:nvPicPr>
          <p:cNvPr id="2056" name="Picture 8" descr="C:\Users\PC9\AppData\Local\Microsoft\Windows\Temporary Internet Files\Content.IE5\K7SKVX5I\MC900434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668" y="4221088"/>
            <a:ext cx="2736304" cy="23689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170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034" y="404664"/>
            <a:ext cx="7772400" cy="1143000"/>
          </a:xfrm>
        </p:spPr>
        <p:txBody>
          <a:bodyPr/>
          <a:lstStyle/>
          <a:p>
            <a:r>
              <a:rPr lang="cs-CZ" dirty="0"/>
              <a:t>Komoditní burzy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5800" y="1600297"/>
            <a:ext cx="7772400" cy="973088"/>
          </a:xfrm>
        </p:spPr>
        <p:txBody>
          <a:bodyPr/>
          <a:lstStyle/>
          <a:p>
            <a:r>
              <a:rPr lang="cs-CZ" dirty="0" smtClean="0">
                <a:latin typeface="Century Schoolbook" panose="02040604050505020304" pitchFamily="18" charset="0"/>
              </a:rPr>
              <a:t>Určeny </a:t>
            </a:r>
            <a:r>
              <a:rPr lang="cs-CZ" dirty="0">
                <a:latin typeface="Century Schoolbook" panose="02040604050505020304" pitchFamily="18" charset="0"/>
              </a:rPr>
              <a:t>pro on-line obchodování </a:t>
            </a:r>
            <a:r>
              <a:rPr lang="cs-CZ" dirty="0" smtClean="0">
                <a:latin typeface="Century Schoolbook" panose="02040604050505020304" pitchFamily="18" charset="0"/>
              </a:rPr>
              <a:t>s </a:t>
            </a:r>
            <a:r>
              <a:rPr lang="cs-CZ" dirty="0">
                <a:latin typeface="Century Schoolbook" panose="02040604050505020304" pitchFamily="18" charset="0"/>
              </a:rPr>
              <a:t>konkrétními </a:t>
            </a:r>
            <a:r>
              <a:rPr lang="cs-CZ" dirty="0" smtClean="0">
                <a:latin typeface="Century Schoolbook" panose="02040604050505020304" pitchFamily="18" charset="0"/>
              </a:rPr>
              <a:t>komoditami</a:t>
            </a:r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5999" t="50000" r="14551" b="20436"/>
          <a:stretch/>
        </p:blipFill>
        <p:spPr bwMode="auto">
          <a:xfrm>
            <a:off x="1475656" y="3068960"/>
            <a:ext cx="5527046" cy="31194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588556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Elektronická tržiště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8291264" cy="3061320"/>
          </a:xfrm>
        </p:spPr>
        <p:txBody>
          <a:bodyPr/>
          <a:lstStyle/>
          <a:p>
            <a:r>
              <a:rPr lang="cs-CZ" dirty="0">
                <a:latin typeface="Century Schoolbook" panose="02040604050505020304" pitchFamily="18" charset="0"/>
              </a:rPr>
              <a:t>V </a:t>
            </a:r>
            <a:r>
              <a:rPr lang="cs-CZ" dirty="0" smtClean="0">
                <a:latin typeface="Century Schoolbook" panose="02040604050505020304" pitchFamily="18" charset="0"/>
              </a:rPr>
              <a:t>ČR existují </a:t>
            </a:r>
            <a:r>
              <a:rPr lang="cs-CZ" dirty="0">
                <a:latin typeface="Century Schoolbook" panose="02040604050505020304" pitchFamily="18" charset="0"/>
              </a:rPr>
              <a:t>elektronická tržiště, </a:t>
            </a:r>
            <a:r>
              <a:rPr lang="cs-CZ" dirty="0" smtClean="0">
                <a:latin typeface="Century Schoolbook" panose="02040604050505020304" pitchFamily="18" charset="0"/>
              </a:rPr>
              <a:t>určená </a:t>
            </a:r>
            <a:r>
              <a:rPr lang="cs-CZ" dirty="0">
                <a:latin typeface="Century Schoolbook" panose="02040604050505020304" pitchFamily="18" charset="0"/>
              </a:rPr>
              <a:t>pro veřejné zakázky od 50 </a:t>
            </a:r>
            <a:r>
              <a:rPr lang="cs-CZ" dirty="0" smtClean="0">
                <a:latin typeface="Century Schoolbook" panose="02040604050505020304" pitchFamily="18" charset="0"/>
              </a:rPr>
              <a:t>000 Kč </a:t>
            </a:r>
            <a:r>
              <a:rPr lang="cs-CZ" dirty="0">
                <a:latin typeface="Century Schoolbook" panose="02040604050505020304" pitchFamily="18" charset="0"/>
              </a:rPr>
              <a:t>povinně pro vybrané veřejné zadavatele a určené </a:t>
            </a:r>
            <a:r>
              <a:rPr lang="cs-CZ" dirty="0" smtClean="0">
                <a:latin typeface="Century Schoolbook" panose="02040604050505020304" pitchFamily="18" charset="0"/>
              </a:rPr>
              <a:t>komodity,</a:t>
            </a:r>
          </a:p>
          <a:p>
            <a:r>
              <a:rPr lang="cs-CZ" dirty="0" smtClean="0">
                <a:latin typeface="Century Schoolbook" panose="02040604050505020304" pitchFamily="18" charset="0"/>
              </a:rPr>
              <a:t>Provoz </a:t>
            </a:r>
            <a:r>
              <a:rPr lang="cs-CZ" dirty="0">
                <a:latin typeface="Century Schoolbook" panose="02040604050505020304" pitchFamily="18" charset="0"/>
              </a:rPr>
              <a:t>těchto tržišť je podmíněn </a:t>
            </a:r>
            <a:r>
              <a:rPr lang="cs-CZ" dirty="0" smtClean="0">
                <a:latin typeface="Century Schoolbook" panose="02040604050505020304" pitchFamily="18" charset="0"/>
              </a:rPr>
              <a:t>koncesí,</a:t>
            </a:r>
          </a:p>
          <a:p>
            <a:r>
              <a:rPr lang="cs-CZ" dirty="0">
                <a:latin typeface="Century Schoolbook" panose="02040604050505020304" pitchFamily="18" charset="0"/>
              </a:rPr>
              <a:t>Pro období </a:t>
            </a:r>
            <a:r>
              <a:rPr lang="cs-CZ" dirty="0" smtClean="0">
                <a:latin typeface="Century Schoolbook" panose="02040604050505020304" pitchFamily="18" charset="0"/>
              </a:rPr>
              <a:t>do </a:t>
            </a:r>
            <a:r>
              <a:rPr lang="cs-CZ" dirty="0">
                <a:latin typeface="Century Schoolbook" panose="02040604050505020304" pitchFamily="18" charset="0"/>
              </a:rPr>
              <a:t>31. 3. 2017 vybralo MMR ČR </a:t>
            </a:r>
            <a:r>
              <a:rPr lang="cs-CZ" dirty="0" smtClean="0">
                <a:latin typeface="Century Schoolbook" panose="02040604050505020304" pitchFamily="18" charset="0"/>
              </a:rPr>
              <a:t>na </a:t>
            </a:r>
            <a:r>
              <a:rPr lang="cs-CZ" dirty="0">
                <a:latin typeface="Century Schoolbook" panose="02040604050505020304" pitchFamily="18" charset="0"/>
              </a:rPr>
              <a:t>vytvoření a provoz e-tržišť pět provozovatelů</a:t>
            </a:r>
            <a:r>
              <a:rPr lang="cs-CZ" dirty="0" smtClean="0">
                <a:latin typeface="Century Schoolbook" panose="02040604050505020304" pitchFamily="18" charset="0"/>
              </a:rPr>
              <a:t>:</a:t>
            </a:r>
            <a:endParaRPr lang="cs-CZ" sz="1800" dirty="0">
              <a:latin typeface="Century Schoolbook" panose="02040604050505020304" pitchFamily="18" charset="0"/>
            </a:endParaRPr>
          </a:p>
          <a:p>
            <a:endParaRPr lang="cs-CZ" dirty="0">
              <a:latin typeface="Century Schoolbook" panose="02040604050505020304" pitchFamily="18" charset="0"/>
            </a:endParaRPr>
          </a:p>
        </p:txBody>
      </p:sp>
      <p:pic>
        <p:nvPicPr>
          <p:cNvPr id="3079" name="Picture 7" descr="http://www.portal-vz.cz/getfile/3f9bd8c5-b1e2-43e3-be68-8f1c0358b58f/Sdruzeni-E-TENDERS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830786"/>
            <a:ext cx="1238250" cy="180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portal-vz.cz/getfile/edf6452f-df21-4e43-b584-728b7dfa94a3/Syntaxit.asp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818495"/>
            <a:ext cx="1190625" cy="447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http://www.portal-vz.cz/getfile/ed487d11-0af0-42e2-987b-5d3d973c1096/Logo-Vortal.aspx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909849"/>
            <a:ext cx="1190625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1943100" y="3009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12" descr="http://www.portal-vz.cz/getfile/217ab7b9-98f8-4ac4-b4f3-c774244eac93/Ceska-posta.aspx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" y="5875645"/>
            <a:ext cx="1238250" cy="333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www.portal-vz.cz/getfile/3c89775d-03ae-45c3-bf7c-cd03840e5690/Logo-Cesky-trh.aspx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702098"/>
            <a:ext cx="1683277" cy="4383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27335458"/>
              </p:ext>
            </p:extLst>
          </p:nvPr>
        </p:nvGraphicFramePr>
        <p:xfrm>
          <a:off x="539550" y="4509120"/>
          <a:ext cx="8118675" cy="19283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3735"/>
                <a:gridCol w="1623735"/>
                <a:gridCol w="1623735"/>
                <a:gridCol w="1623735"/>
                <a:gridCol w="1623735"/>
              </a:tblGrid>
              <a:tr h="96417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Česká pošta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Český trh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Sdružení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eTenders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Syntaxit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Vortal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/>
                </a:tc>
              </a:tr>
              <a:tr h="9641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60964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Jaká je úloha provozovatele na nezávislém elektronickém tržišti?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Uveďte příklady obchodovaných komodit na burze.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Vysvětlete rozdíl mezi horizontálním a vertikálním tržištěm.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+mj-lt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76541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Obrázky </a:t>
            </a:r>
            <a:r>
              <a:rPr lang="cs-CZ" dirty="0" smtClean="0"/>
              <a:t>:</a:t>
            </a:r>
          </a:p>
          <a:p>
            <a:pPr lvl="1"/>
            <a:r>
              <a:rPr lang="cs-CZ" dirty="0" smtClean="0"/>
              <a:t>galerie </a:t>
            </a:r>
            <a:r>
              <a:rPr lang="cs-CZ" dirty="0" smtClean="0"/>
              <a:t>Kliparty kvalitně [cit. 11.8.2012]. Dostupný pod licencí Microsoft Office 2010 WWW: </a:t>
            </a:r>
            <a:r>
              <a:rPr lang="cs-CZ" dirty="0" smtClean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</a:p>
          <a:p>
            <a:pPr lvl="1"/>
            <a:r>
              <a:rPr lang="cs-CZ" dirty="0" smtClean="0"/>
              <a:t>http://www.pse.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47602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413</TotalTime>
  <Words>457</Words>
  <Application>Microsoft Office PowerPoint</Application>
  <PresentationFormat>Předvádění na obrazovce (4:3)</PresentationFormat>
  <Paragraphs>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Snímek 1</vt:lpstr>
      <vt:lpstr>Snímek 2</vt:lpstr>
      <vt:lpstr>Elektronická tržiště</vt:lpstr>
      <vt:lpstr>Elektronické tržiště </vt:lpstr>
      <vt:lpstr>Rozdělení</vt:lpstr>
      <vt:lpstr>Nezávislé elektronické tržiště</vt:lpstr>
      <vt:lpstr>Privátní elektronické tržiště</vt:lpstr>
      <vt:lpstr>Horizontální tržiště</vt:lpstr>
      <vt:lpstr>Vertikální tržiště</vt:lpstr>
      <vt:lpstr>Komoditní burzy</vt:lpstr>
      <vt:lpstr>Elektronická tržiště v ČR</vt:lpstr>
      <vt:lpstr>Kontrolní otázky: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Elektronická tržiště</dc:title>
  <dc:creator>PC9</dc:creator>
  <cp:lastModifiedBy>zpolakova00</cp:lastModifiedBy>
  <cp:revision>17</cp:revision>
  <dcterms:created xsi:type="dcterms:W3CDTF">2013-10-28T06:54:48Z</dcterms:created>
  <dcterms:modified xsi:type="dcterms:W3CDTF">2014-02-27T14:17:08Z</dcterms:modified>
</cp:coreProperties>
</file>