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6"/>
  </p:notesMasterIdLst>
  <p:handoutMasterIdLst>
    <p:handoutMasterId r:id="rId17"/>
  </p:handoutMasterIdLst>
  <p:sldIdLst>
    <p:sldId id="287" r:id="rId2"/>
    <p:sldId id="290" r:id="rId3"/>
    <p:sldId id="256" r:id="rId4"/>
    <p:sldId id="279" r:id="rId5"/>
    <p:sldId id="278" r:id="rId6"/>
    <p:sldId id="277" r:id="rId7"/>
    <p:sldId id="282" r:id="rId8"/>
    <p:sldId id="283" r:id="rId9"/>
    <p:sldId id="280" r:id="rId10"/>
    <p:sldId id="284" r:id="rId11"/>
    <p:sldId id="285" r:id="rId12"/>
    <p:sldId id="286" r:id="rId13"/>
    <p:sldId id="289" r:id="rId14"/>
    <p:sldId id="288" r:id="rId15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EAF1"/>
    <a:srgbClr val="0066FF"/>
    <a:srgbClr val="33CC33"/>
    <a:srgbClr val="FF00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419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19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B8A34CF-5752-4AA3-87F6-103CAA03864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0408DC-D0D9-495A-838A-AB93B76109E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1575D-ED21-4629-8E9F-A5A12DD13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1027"/>
          <p:cNvSpPr>
            <a:spLocks noChangeArrowheads="1"/>
          </p:cNvSpPr>
          <p:nvPr/>
        </p:nvSpPr>
        <p:spPr bwMode="auto">
          <a:xfrm>
            <a:off x="-457200" y="0"/>
            <a:ext cx="4572000" cy="6858000"/>
          </a:xfrm>
          <a:prstGeom prst="rect">
            <a:avLst/>
          </a:prstGeom>
          <a:solidFill>
            <a:srgbClr val="6666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cs-CZ" sz="2400">
              <a:latin typeface="Times New Roman" pitchFamily="18" charset="0"/>
            </a:endParaRPr>
          </a:p>
        </p:txBody>
      </p:sp>
      <p:sp>
        <p:nvSpPr>
          <p:cNvPr id="12292" name="AutoShape 1028"/>
          <p:cNvSpPr>
            <a:spLocks noChangeArrowheads="1"/>
          </p:cNvSpPr>
          <p:nvPr/>
        </p:nvSpPr>
        <p:spPr bwMode="white">
          <a:xfrm>
            <a:off x="228600" y="990600"/>
            <a:ext cx="5181600" cy="1905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cs-CZ" sz="2400">
              <a:latin typeface="Times New Roman" pitchFamily="18" charset="0"/>
            </a:endParaRPr>
          </a:p>
        </p:txBody>
      </p:sp>
      <p:grpSp>
        <p:nvGrpSpPr>
          <p:cNvPr id="12293" name="Group 1029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12294" name="AutoShape 1030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295" name="AutoShape 1031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2296" name="Rectangle 1032"/>
          <p:cNvSpPr>
            <a:spLocks noGrp="1" noChangeArrowheads="1"/>
          </p:cNvSpPr>
          <p:nvPr>
            <p:ph type="subTitle" idx="1"/>
          </p:nvPr>
        </p:nvSpPr>
        <p:spPr>
          <a:xfrm>
            <a:off x="3657600" y="297180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297" name="Rectangle 1033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2298" name="Rectangle 1034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2299" name="Rectangle 1035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fld id="{1D85E271-F1FC-4948-A892-F0F51AA602C8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12300" name="AutoShape 1036"/>
          <p:cNvSpPr>
            <a:spLocks noGrp="1" noChangeArrowheads="1"/>
          </p:cNvSpPr>
          <p:nvPr>
            <p:ph type="ctrTitle" sz="quarter"/>
          </p:nvPr>
        </p:nvSpPr>
        <p:spPr>
          <a:xfrm>
            <a:off x="-3810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A8498A-9A7F-4153-931D-17B7D48B6E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E7CDAF-439C-432C-8206-29CE229E3D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6E25E0-D7CE-45C7-807E-44465DDD958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DC16D8-4AE6-48A0-8E7F-C1F27FDEAB3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FADD82-8AB9-4E34-89C5-8C141907CEB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3E1032-7FAA-4136-AAB1-1E734F61FE9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078C50-44D2-4E20-A13F-0438C874A7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98EDDF-01F5-4B9C-988C-C3C6A76649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87F48A-FCDA-448F-8AAE-A041B235CD4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F0FCB7-35E1-4D47-BD7B-5A5388F9FF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762000"/>
            <a:ext cx="7924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0" y="6248400"/>
            <a:ext cx="2130425" cy="474663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6248400"/>
            <a:ext cx="2897188" cy="474663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8" y="6242050"/>
            <a:ext cx="587375" cy="488950"/>
          </a:xfrm>
        </p:spPr>
        <p:txBody>
          <a:bodyPr/>
          <a:lstStyle>
            <a:lvl1pPr>
              <a:defRPr/>
            </a:lvl1pPr>
          </a:lstStyle>
          <a:p>
            <a:fld id="{873DBDC6-2043-41E8-AFCC-863DB84131F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762000"/>
            <a:ext cx="7924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760913" y="2362200"/>
            <a:ext cx="3770312" cy="178593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760913" y="4300538"/>
            <a:ext cx="3770312" cy="178593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2438400" y="6248400"/>
            <a:ext cx="2130425" cy="474663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791200" y="6248400"/>
            <a:ext cx="2897188" cy="474663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4138" y="6242050"/>
            <a:ext cx="587375" cy="488950"/>
          </a:xfrm>
        </p:spPr>
        <p:txBody>
          <a:bodyPr/>
          <a:lstStyle>
            <a:lvl1pPr>
              <a:defRPr/>
            </a:lvl1pPr>
          </a:lstStyle>
          <a:p>
            <a:fld id="{FFC32CF4-560E-4013-80DF-0945598FF6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7" name="Group 3"/>
          <p:cNvGrpSpPr>
            <a:grpSpLocks/>
          </p:cNvGrpSpPr>
          <p:nvPr/>
        </p:nvGrpSpPr>
        <p:grpSpPr bwMode="auto">
          <a:xfrm>
            <a:off x="0" y="0"/>
            <a:ext cx="3200400" cy="6858000"/>
            <a:chOff x="0" y="0"/>
            <a:chExt cx="2016" cy="4320"/>
          </a:xfrm>
        </p:grpSpPr>
        <p:sp>
          <p:nvSpPr>
            <p:cNvPr id="11268" name="Rectangle 4"/>
            <p:cNvSpPr>
              <a:spLocks noChangeArrowheads="1"/>
            </p:cNvSpPr>
            <p:nvPr userDrawn="1"/>
          </p:nvSpPr>
          <p:spPr bwMode="auto">
            <a:xfrm>
              <a:off x="0" y="0"/>
              <a:ext cx="480" cy="4320"/>
            </a:xfrm>
            <a:prstGeom prst="rect">
              <a:avLst/>
            </a:prstGeom>
            <a:solidFill>
              <a:srgbClr val="666699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269" name="Freeform 5"/>
            <p:cNvSpPr>
              <a:spLocks/>
            </p:cNvSpPr>
            <p:nvPr userDrawn="1"/>
          </p:nvSpPr>
          <p:spPr bwMode="auto">
            <a:xfrm>
              <a:off x="288" y="0"/>
              <a:ext cx="1728" cy="735"/>
            </a:xfrm>
            <a:custGeom>
              <a:avLst/>
              <a:gdLst/>
              <a:ahLst/>
              <a:cxnLst>
                <a:cxn ang="0">
                  <a:pos x="1728" y="0"/>
                </a:cxn>
                <a:cxn ang="0">
                  <a:pos x="1728" y="480"/>
                </a:cxn>
                <a:cxn ang="0">
                  <a:pos x="380" y="482"/>
                </a:cxn>
                <a:cxn ang="0">
                  <a:pos x="354" y="480"/>
                </a:cxn>
                <a:cxn ang="0">
                  <a:pos x="308" y="489"/>
                </a:cxn>
                <a:cxn ang="0">
                  <a:pos x="246" y="531"/>
                </a:cxn>
                <a:cxn ang="0">
                  <a:pos x="206" y="597"/>
                </a:cxn>
                <a:cxn ang="0">
                  <a:pos x="192" y="666"/>
                </a:cxn>
                <a:cxn ang="0">
                  <a:pos x="192" y="735"/>
                </a:cxn>
                <a:cxn ang="0">
                  <a:pos x="0" y="735"/>
                </a:cxn>
                <a:cxn ang="0">
                  <a:pos x="0" y="480"/>
                </a:cxn>
                <a:cxn ang="0">
                  <a:pos x="0" y="0"/>
                </a:cxn>
                <a:cxn ang="0">
                  <a:pos x="1728" y="0"/>
                </a:cxn>
              </a:cxnLst>
              <a:rect l="0" t="0" r="r" b="b"/>
              <a:pathLst>
                <a:path w="1728" h="735">
                  <a:moveTo>
                    <a:pt x="1728" y="0"/>
                  </a:moveTo>
                  <a:lnTo>
                    <a:pt x="1728" y="480"/>
                  </a:lnTo>
                  <a:lnTo>
                    <a:pt x="380" y="482"/>
                  </a:lnTo>
                  <a:lnTo>
                    <a:pt x="354" y="480"/>
                  </a:lnTo>
                  <a:lnTo>
                    <a:pt x="308" y="489"/>
                  </a:lnTo>
                  <a:cubicBezTo>
                    <a:pt x="290" y="498"/>
                    <a:pt x="263" y="513"/>
                    <a:pt x="246" y="531"/>
                  </a:cubicBezTo>
                  <a:cubicBezTo>
                    <a:pt x="229" y="549"/>
                    <a:pt x="215" y="574"/>
                    <a:pt x="206" y="597"/>
                  </a:cubicBezTo>
                  <a:cubicBezTo>
                    <a:pt x="197" y="620"/>
                    <a:pt x="194" y="643"/>
                    <a:pt x="192" y="666"/>
                  </a:cubicBezTo>
                  <a:lnTo>
                    <a:pt x="192" y="735"/>
                  </a:lnTo>
                  <a:lnTo>
                    <a:pt x="0" y="735"/>
                  </a:lnTo>
                  <a:lnTo>
                    <a:pt x="0" y="480"/>
                  </a:lnTo>
                  <a:lnTo>
                    <a:pt x="0" y="0"/>
                  </a:lnTo>
                  <a:lnTo>
                    <a:pt x="1728" y="0"/>
                  </a:lnTo>
                  <a:close/>
                </a:path>
              </a:pathLst>
            </a:custGeom>
            <a:solidFill>
              <a:srgbClr val="666699"/>
            </a:solidFill>
            <a:ln w="9525" cap="flat" cmpd="sng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wrap="none"/>
            <a:lstStyle/>
            <a:p>
              <a:endParaRPr lang="cs-CZ"/>
            </a:p>
          </p:txBody>
        </p:sp>
      </p:grpSp>
      <p:grpSp>
        <p:nvGrpSpPr>
          <p:cNvPr id="11270" name="Group 6"/>
          <p:cNvGrpSpPr>
            <a:grpSpLocks/>
          </p:cNvGrpSpPr>
          <p:nvPr/>
        </p:nvGrpSpPr>
        <p:grpSpPr bwMode="auto">
          <a:xfrm>
            <a:off x="228600" y="1981200"/>
            <a:ext cx="7391400" cy="319088"/>
            <a:chOff x="144" y="1248"/>
            <a:chExt cx="4656" cy="201"/>
          </a:xfrm>
        </p:grpSpPr>
        <p:sp>
          <p:nvSpPr>
            <p:cNvPr id="11271" name="AutoShape 7"/>
            <p:cNvSpPr>
              <a:spLocks noChangeArrowheads="1"/>
            </p:cNvSpPr>
            <p:nvPr/>
          </p:nvSpPr>
          <p:spPr bwMode="auto">
            <a:xfrm>
              <a:off x="384" y="1248"/>
              <a:ext cx="4416" cy="200"/>
            </a:xfrm>
            <a:prstGeom prst="roundRect">
              <a:avLst>
                <a:gd name="adj" fmla="val 0"/>
              </a:avLst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272" name="AutoShape 8"/>
            <p:cNvSpPr>
              <a:spLocks noChangeArrowheads="1"/>
            </p:cNvSpPr>
            <p:nvPr/>
          </p:nvSpPr>
          <p:spPr bwMode="auto">
            <a:xfrm flipH="1">
              <a:off x="144" y="1248"/>
              <a:ext cx="248" cy="201"/>
            </a:xfrm>
            <a:prstGeom prst="flowChartDelay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1273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7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7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endParaRPr lang="en-US"/>
          </a:p>
        </p:txBody>
      </p:sp>
      <p:sp>
        <p:nvSpPr>
          <p:cNvPr id="1127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endParaRPr lang="en-US"/>
          </a:p>
        </p:txBody>
      </p:sp>
      <p:sp>
        <p:nvSpPr>
          <p:cNvPr id="1127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eaLnBrk="1" hangingPunct="1">
              <a:defRPr sz="2600" b="1">
                <a:solidFill>
                  <a:schemeClr val="bg1"/>
                </a:solidFill>
              </a:defRPr>
            </a:lvl1pPr>
          </a:lstStyle>
          <a:p>
            <a:fld id="{2C78E145-2051-4885-B8A8-F0005D1F9D9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soloville.com/wp-content/uploads/2012/06/outsourcing-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80776032"/>
              </p:ext>
            </p:extLst>
          </p:nvPr>
        </p:nvGraphicFramePr>
        <p:xfrm>
          <a:off x="1295400" y="2895600"/>
          <a:ext cx="6929486" cy="3648468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648072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/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VY_32_INOVACE_14_B_08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Outsourcing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1600" y="2895600"/>
            <a:ext cx="648072" cy="6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 l="2597" r="2597"/>
          <a:stretch>
            <a:fillRect/>
          </a:stretch>
        </p:blipFill>
        <p:spPr bwMode="auto">
          <a:xfrm>
            <a:off x="3200400" y="-1"/>
            <a:ext cx="5791200" cy="13212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9963032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3200400" y="55247"/>
            <a:ext cx="5943600" cy="1295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762000" y="1905000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PROVOZ A EKONOMIKA DOPRAVY, předmětu LOGISTIKA A OBSLUŽNÉ SYSTÉMY.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31782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>
          <a:xfrm>
            <a:off x="533400" y="1219200"/>
            <a:ext cx="8305800" cy="1470025"/>
          </a:xfrm>
        </p:spPr>
        <p:txBody>
          <a:bodyPr/>
          <a:lstStyle/>
          <a:p>
            <a:r>
              <a:rPr lang="en-US" sz="9600" dirty="0"/>
              <a:t>Outsourcing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114800" y="2438400"/>
            <a:ext cx="5562600" cy="3962400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Obdélník 3"/>
          <p:cNvSpPr/>
          <p:nvPr/>
        </p:nvSpPr>
        <p:spPr>
          <a:xfrm>
            <a:off x="3962400" y="4876800"/>
            <a:ext cx="37369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Outsourcing logistických služeb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Outsourcing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Pojem outsourcing pochází z anglického jazyka, kde vznikl spojením 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slov: 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</a:p>
          <a:p>
            <a:pPr>
              <a:buNone/>
            </a:pPr>
            <a:r>
              <a:rPr lang="cs-CZ" b="1" i="1" dirty="0"/>
              <a:t>	</a:t>
            </a:r>
            <a:r>
              <a:rPr lang="cs-CZ" b="1" i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out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(vnější) a </a:t>
            </a:r>
            <a:r>
              <a:rPr lang="cs-CZ" b="1" i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source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(zdroj).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Outsourcing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362201"/>
            <a:ext cx="7693025" cy="2133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 považuje za obchodní rozhodnutí, které má vést ke snížení nákladů a (nebo) k soustředění na hlavní činnosti firmy, a to v zájmu její konkurenceschopnosti.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Outsourcing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obecně 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označuje zajištění určité části činnosti firmy jinou, externí 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organizací,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  <a:endParaRPr lang="cs-CZ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činnost je zajišťována na 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základě smlouvy. </a:t>
            </a:r>
            <a:endParaRPr lang="cs-CZ" dirty="0"/>
          </a:p>
        </p:txBody>
      </p:sp>
      <p:pic>
        <p:nvPicPr>
          <p:cNvPr id="10242" name="Picture 2" descr="http://soloville.com/wp-content/uploads/2012/06/outsourcing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71800" y="4038600"/>
            <a:ext cx="3267075" cy="24488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Outsourcing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je 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obecně vhodným nástrojem pro společnosti, které se chtějí soustředit na svůj hlavní předmět 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podnikání. 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 souvisejících službách nemají dostatečné znalosti či kapacity a je tudíž ekonomicky výhodnější ponechat jejich zajištění někomu jinému.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Outsourcing </a:t>
            </a:r>
            <a:r>
              <a:rPr lang="cs-CZ" dirty="0">
                <a:solidFill>
                  <a:schemeClr val="tx1"/>
                </a:solidFill>
              </a:rPr>
              <a:t>logistických služeb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362201"/>
            <a:ext cx="7693025" cy="2514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Outsourcing 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dopravy, 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skladování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přeprava, 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dodání a 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zákaznická 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podpora,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 společnost znamená nižší 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náklady a zároveň přenesení odpovědnosti a rizik na další subjekt.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Využívané služby v logistickém outsourcingu: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Skladování </a:t>
            </a:r>
            <a:r>
              <a:rPr lang="cs-CZ" sz="2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(formou distribučního skladu, veřejného celního skladu)</a:t>
            </a:r>
          </a:p>
          <a:p>
            <a:pPr lvl="0"/>
            <a:r>
              <a:rPr lang="cs-CZ" sz="2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Paletování, balení a etiketování zboží, </a:t>
            </a:r>
            <a:endParaRPr lang="cs-CZ" sz="2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cs-CZ" sz="2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Kompletace </a:t>
            </a:r>
            <a:r>
              <a:rPr lang="cs-CZ" sz="2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reklamních </a:t>
            </a:r>
            <a:r>
              <a:rPr lang="cs-CZ" sz="2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předmětů,</a:t>
            </a:r>
            <a:endParaRPr lang="cs-CZ" sz="2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cs-CZ" sz="2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celní služby, </a:t>
            </a:r>
          </a:p>
          <a:p>
            <a:pPr lvl="0"/>
            <a:r>
              <a:rPr lang="cs-CZ" sz="2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pojištění zboží ve skladu i při přepravě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Překládka a distribuce </a:t>
            </a:r>
            <a:r>
              <a:rPr lang="cs-CZ" sz="2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zboží</a:t>
            </a:r>
          </a:p>
          <a:p>
            <a:pPr lvl="0"/>
            <a:r>
              <a:rPr lang="cs-CZ" sz="2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Kompletace </a:t>
            </a:r>
            <a:r>
              <a:rPr lang="cs-CZ" sz="2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</a:t>
            </a:r>
            <a:r>
              <a:rPr lang="cs-CZ" sz="24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dekompletace</a:t>
            </a:r>
            <a:r>
              <a:rPr lang="cs-CZ" sz="2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vytváření směrových kompletů,</a:t>
            </a:r>
          </a:p>
          <a:p>
            <a:pPr lvl="0"/>
            <a:r>
              <a:rPr lang="cs-CZ" sz="2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Přeprava, …</a:t>
            </a:r>
            <a:endParaRPr lang="cs-CZ" sz="2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 PL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2 PL </a:t>
            </a:r>
            <a:r>
              <a:rPr lang="cs-CZ" dirty="0" smtClean="0"/>
              <a:t>je nejnižší stupeň outsourcingu logistiky, kdy zadavatelská firma objednává služby u specializovaných firem, např. dopravců. Tato forma je vhodná pro malé podniky s jednoduchým dodavatelským řetězcem.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00400" y="457200"/>
            <a:ext cx="5943600" cy="1077218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>
                  <a:solidFill>
                    <a:schemeClr val="accent6">
                      <a:lumMod val="50000"/>
                    </a:schemeClr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Outsourcing logistiky má tři stupně </a:t>
            </a:r>
            <a:endParaRPr lang="cs-CZ" sz="3200" b="1" spc="50" dirty="0">
              <a:ln w="11430">
                <a:solidFill>
                  <a:schemeClr val="accent6">
                    <a:lumMod val="50000"/>
                  </a:schemeClr>
                </a:solidFill>
              </a:ln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 PL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Užší formou spolupráce je 3 PL, kdy specializovaná firma realizuje část nebo celý dodavatelský řetězec a zajišťuje jeho výsledek. Tuto formu spolupráce využívají v ČR velké podniky, např. automobilky a zahraniční firmy.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 PL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3"/>
            </a:pPr>
            <a:r>
              <a:rPr lang="cs-CZ" dirty="0" smtClean="0"/>
              <a:t>Představuje nejužší možnou formu partnerství. Specialista přebírá kompletní optimalizaci logistického řetězce. Spolupráce začíná zpracováním logistického konceptu a poradenstvím. Dodavatel 4 PL obvykle koordinuje více 3 PL poskytovatelů. Využívají ji především velké nadnárodní korporace.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Popište formu outsourcingu logistiky 3 PL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znamená outsourcing  pro společnost?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 jaké společnosti je outsourcing obecně vhodným nástrojem?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PERNICA, P. </a:t>
            </a:r>
            <a:r>
              <a:rPr lang="cs-CZ" i="1" dirty="0" smtClean="0"/>
              <a:t>Logistika pro 21. století. </a:t>
            </a:r>
            <a:r>
              <a:rPr lang="cs-CZ" dirty="0" smtClean="0"/>
              <a:t>1. vyd. Praha: Radix, 2005, ISBN 80-86031-59-4</a:t>
            </a:r>
          </a:p>
          <a:p>
            <a:r>
              <a:rPr lang="cs-CZ" dirty="0" smtClean="0"/>
              <a:t>SIXTA, J., M. ŽIŽKA. </a:t>
            </a:r>
            <a:r>
              <a:rPr lang="cs-CZ" i="1" dirty="0" smtClean="0"/>
              <a:t>Logistika, teorie a praxe</a:t>
            </a:r>
            <a:r>
              <a:rPr lang="cs-CZ" dirty="0" smtClean="0"/>
              <a:t>. </a:t>
            </a:r>
            <a:r>
              <a:rPr lang="cs-CZ" dirty="0"/>
              <a:t>1. vyd. </a:t>
            </a:r>
            <a:r>
              <a:rPr lang="cs-CZ" dirty="0" smtClean="0"/>
              <a:t>Brno: CP </a:t>
            </a:r>
            <a:r>
              <a:rPr lang="cs-CZ" dirty="0" err="1" smtClean="0"/>
              <a:t>Books</a:t>
            </a:r>
            <a:r>
              <a:rPr lang="cs-CZ" dirty="0" smtClean="0"/>
              <a:t>, 2005, </a:t>
            </a:r>
            <a:r>
              <a:rPr lang="cs-CZ" dirty="0"/>
              <a:t>ISBN </a:t>
            </a:r>
            <a:r>
              <a:rPr lang="cs-CZ" dirty="0" smtClean="0"/>
              <a:t>80-251-0573-3</a:t>
            </a:r>
          </a:p>
          <a:p>
            <a:r>
              <a:rPr lang="cs-CZ" dirty="0" smtClean="0"/>
              <a:t>Obrázek: </a:t>
            </a:r>
          </a:p>
          <a:p>
            <a:pPr lvl="2"/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soloville.com/wp-content/uploads/2012/06/outsourcing-1.jpg</a:t>
            </a:r>
            <a:endParaRPr lang="cs-CZ" dirty="0" smtClean="0"/>
          </a:p>
          <a:p>
            <a:pPr lvl="2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476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apsules">
  <a:themeElements>
    <a:clrScheme name="Capsules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Capsul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apsules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776</TotalTime>
  <Words>457</Words>
  <Application>Microsoft Office PowerPoint</Application>
  <PresentationFormat>Předvádění na obrazovce (4:3)</PresentationFormat>
  <Paragraphs>61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Capsules</vt:lpstr>
      <vt:lpstr>Snímek 1</vt:lpstr>
      <vt:lpstr>Snímek 2</vt:lpstr>
      <vt:lpstr>Outsourcing</vt:lpstr>
      <vt:lpstr>Outsourcing</vt:lpstr>
      <vt:lpstr>Outsourcing </vt:lpstr>
      <vt:lpstr>Outsourcing</vt:lpstr>
      <vt:lpstr>Outsourcing </vt:lpstr>
      <vt:lpstr>Outsourcing logistických služeb</vt:lpstr>
      <vt:lpstr>Využívané služby v logistickém outsourcingu:</vt:lpstr>
      <vt:lpstr>2 PL</vt:lpstr>
      <vt:lpstr>3 PL</vt:lpstr>
      <vt:lpstr>4 PL</vt:lpstr>
      <vt:lpstr>Kontrolní otázky</vt:lpstr>
      <vt:lpstr>Použité zdroje:</vt:lpstr>
    </vt:vector>
  </TitlesOfParts>
  <Company>The University of Oklahoma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Outsourcing</dc:title>
  <dc:creator>MFPCB</dc:creator>
  <cp:lastModifiedBy>Dum</cp:lastModifiedBy>
  <cp:revision>43</cp:revision>
  <dcterms:created xsi:type="dcterms:W3CDTF">2002-07-22T14:36:52Z</dcterms:created>
  <dcterms:modified xsi:type="dcterms:W3CDTF">2014-02-27T15:44:15Z</dcterms:modified>
</cp:coreProperties>
</file>