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5.xml" ContentType="application/vnd.openxmlformats-officedocument.them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4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Override1.xml" ContentType="application/vnd.openxmlformats-officedocument.themeOverride+xml"/>
  <Override PartName="/ppt/slideLayouts/slideLayout42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1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</p:sldMasterIdLst>
  <p:notesMasterIdLst>
    <p:notesMasterId r:id="rId18"/>
  </p:notesMasterIdLst>
  <p:sldIdLst>
    <p:sldId id="259" r:id="rId5"/>
    <p:sldId id="265" r:id="rId6"/>
    <p:sldId id="262" r:id="rId7"/>
    <p:sldId id="264" r:id="rId8"/>
    <p:sldId id="271" r:id="rId9"/>
    <p:sldId id="266" r:id="rId10"/>
    <p:sldId id="261" r:id="rId11"/>
    <p:sldId id="260" r:id="rId12"/>
    <p:sldId id="263" r:id="rId13"/>
    <p:sldId id="269" r:id="rId14"/>
    <p:sldId id="267" r:id="rId15"/>
    <p:sldId id="268" r:id="rId16"/>
    <p:sldId id="258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  <a:srgbClr val="CC00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832" autoAdjust="0"/>
    <p:restoredTop sz="96727" autoAdjust="0"/>
  </p:normalViewPr>
  <p:slideViewPr>
    <p:cSldViewPr>
      <p:cViewPr varScale="1">
        <p:scale>
          <a:sx n="44" d="100"/>
          <a:sy n="44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20DAE42-7318-4B4D-8561-A80865051B14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2F6E14A-D0DF-40C9-92C8-5741D7F223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837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Odpovědi hledej pod obrázky.</a:t>
            </a:r>
          </a:p>
        </p:txBody>
      </p:sp>
      <p:sp>
        <p:nvSpPr>
          <p:cNvPr id="5837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CC54058-B8A7-4C59-8FB1-91BFEC3B8F9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8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349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Podívej se pod růžový nadpis.</a:t>
            </a:r>
          </a:p>
        </p:txBody>
      </p:sp>
      <p:sp>
        <p:nvSpPr>
          <p:cNvPr id="6349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5227888-7ECA-44E5-856D-BAA1EBDD126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hemeOverride" Target="../theme/themeOverride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D189D2-2DB8-4258-959F-2799CFF14E47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11573F-7231-444B-A724-9F13B91CBE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98BE44-FE01-4F10-A098-B18D5061E12C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A95CB0-4B6A-49C8-93AA-72B157F782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CEA1BC-CB81-4B8C-BB4E-1418BDC4193B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BB8F46-8D59-4CB0-834F-62BD7EF460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0E67AB-5E3B-444D-A9DA-6695B3EAD824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DB5ACF-8944-46ED-BE80-D186DA5100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2CE170-CD3D-47AB-9195-9E39AA21BD68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314419-1A4D-4ABB-8B4C-A0307DE479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FA977C-D1AB-4513-9919-2D51044522F8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460947-06CC-4980-AA5D-85D76DE257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1E0204-7C20-403F-AEE4-17B7278AB7C1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24721C-A62C-4976-83B9-295983810D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BAAB1E-934F-4F97-BF87-36006A8188AC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00385E-2D70-48A9-8AD8-ADDEC0533B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027383-0197-4E78-A0E1-21831D0922AD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71F082-1524-4712-9D99-C1148ECD14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FF70D2-93C8-4DBD-80B2-06F24D6FCF9B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6C3CCA-0FA4-4F4E-9B3E-527C8FF0C9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C1043A-3FBF-4984-A76B-21D3B7F5BC13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5DA053-3391-4FD5-A34D-014582A670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 smtClean="0"/>
            </a:lvl1pPr>
          </a:lstStyle>
          <a:p>
            <a:pPr>
              <a:defRPr/>
            </a:pPr>
            <a:fld id="{C572B819-8491-43C7-AB6F-5470CB375C1C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 smtClean="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7D94D820-18F9-4437-A4ED-4C74276DA2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7A3E85-3960-44D0-B022-4F062B71E4B0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8A7A7D-6556-444F-BF83-4E910D34BE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06B190-AE5C-4828-9807-803066095E5F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1BB665-7208-4E04-8EED-08DD28A2CB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B1E43D-E73A-43B8-AAC0-E0037E2765B0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97CC7F-699C-451E-B267-A7A283038D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B8F068-573B-4346-8953-D68703E403E4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81747B-1858-4D48-BAC4-02ED19C15B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762391-ACF3-4C0D-A9DB-9C8E66245049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1CEC2E-213D-487C-9440-6CBEC72918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88F738-74D1-4AEB-B7CC-249DE360B256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E9B0A8-0D0F-4578-9A75-F77954026E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0C451-72C5-460C-BD68-39F72165B614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E9856D-FF15-45C6-BCBA-51F660A984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3D4BC8-F4C6-40A5-9ED9-A44896322AC2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D3D380-4EAB-44F3-A88B-25D025137B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0E8E63-0AAF-42BD-9E49-BBF028FEFE5A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C7007D-E995-44F7-AD6A-5656D40B80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37AE12-8ED9-4BA3-8CF6-9593ACEBD40C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AE128C-50C3-4074-8C2A-38F9459E6D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754D48-89D7-4A72-B90C-CE812D454B24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0E328F0-4DA5-403E-8331-EE50A9625E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01EA4A-E94B-4DE2-B9EF-3F171E657DED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14B829-B642-44FB-9F7A-F0F3A3B0DB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094079-0410-401D-8503-B61F9F81BEF6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4FC02C-50CE-493D-BE0B-DF39E9C562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CAA56-C0C3-4968-A49E-A219492CE8CB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97B42F-BF5D-4DE3-9C2F-EA0FEED9C5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D06870-9AB1-4979-B48B-EE6B04198AA2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2B8A18-E5F9-4393-A3D1-CD8D7CD655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0F9A7F-EF2E-4748-9FD2-21B5D8FFBE74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714DAD-BEE9-4232-8888-96A53E21B6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0AF617-FE9E-4D3B-801C-341E711E0646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D7DEE7-084C-49D4-A218-51CD0009EC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CE6D0B-0DA6-432A-BE8B-1FB09C550174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AAFDE8-6847-4139-B5DF-9B5A6631C2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BE832B-31F1-4F36-8446-6D2AB42495F9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19ED94-9AF3-42A1-8755-3B9327CB52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380A76-402B-4439-ADD4-6807B657BB3C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6BDAED-64A5-442C-AC44-86F85C3E8C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A2CD12-3148-428D-8978-58F1FAF23875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3C15F9-5E02-49E1-B709-175AF67099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 smtClean="0"/>
            </a:lvl1pPr>
          </a:lstStyle>
          <a:p>
            <a:pPr>
              <a:defRPr/>
            </a:pPr>
            <a:fld id="{538AD378-55C0-452D-8A0C-92596CF4EEE3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 smtClean="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3D63BF53-F7DC-44EC-A664-897C751A9D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75A27C-7F1F-4A22-879F-36538385361C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7405B9-233F-432D-8538-42646EF2DA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B9BA93-1352-4C83-A453-B4C0E63D69C5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9F85A3-185A-4CBD-8503-490F756617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28761A-18A1-4E10-A0A4-7C6B9A42BBB0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C5D0CA-218D-4EE3-A854-1020E9B87D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68B73C-0947-498B-8AAD-CB0F6E22B9EF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AD3C54-AB86-4C8B-860F-9F0391514A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E69FA7-E564-4770-A46A-97731230731A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012E98-B7CF-4EF4-9FA4-62AC5DB966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5B22D3-64F2-415B-82A5-E0988A7D39FB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86F575-61E4-43C6-B2E4-8946EFB2E9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EC0508-DBEA-435A-8434-B9BB706B80A4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110242-2004-48FB-8219-E891ABB50D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C4A0E2-C8E1-48F9-B20C-856D68E023D5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C5678B-5E9A-4CB8-A51C-E53F21F247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E50B11-E982-4D74-A19F-C4E189B5F815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FA73C9-BBB5-4C89-A071-3715C6DF54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BE75E6-F573-4CED-9A48-48CDFEB7CCCD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5205C7-5A8D-4581-B6C7-7CE5C51F20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2510116-B1B3-4979-AB65-FA4B983305C9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F46E2F2-7FDB-459D-B8BF-C3FBAD4E8F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08" r:id="rId2"/>
    <p:sldLayoutId id="2147483707" r:id="rId3"/>
    <p:sldLayoutId id="2147483706" r:id="rId4"/>
    <p:sldLayoutId id="2147483705" r:id="rId5"/>
    <p:sldLayoutId id="2147483704" r:id="rId6"/>
    <p:sldLayoutId id="2147483703" r:id="rId7"/>
    <p:sldLayoutId id="2147483702" r:id="rId8"/>
    <p:sldLayoutId id="2147483701" r:id="rId9"/>
    <p:sldLayoutId id="2147483700" r:id="rId10"/>
    <p:sldLayoutId id="214748369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314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3323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3346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13347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13348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318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3319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EFEFE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51FDBC6-C427-44F9-92EE-17330231BD0E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accent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EFEFE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5AE5FBF-E13C-4C89-8414-322FCF90B0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17" r:id="rId2"/>
    <p:sldLayoutId id="2147483716" r:id="rId3"/>
    <p:sldLayoutId id="2147483715" r:id="rId4"/>
    <p:sldLayoutId id="2147483714" r:id="rId5"/>
    <p:sldLayoutId id="2147483713" r:id="rId6"/>
    <p:sldLayoutId id="2147483712" r:id="rId7"/>
    <p:sldLayoutId id="2147483730" r:id="rId8"/>
    <p:sldLayoutId id="2147483731" r:id="rId9"/>
    <p:sldLayoutId id="2147483711" r:id="rId10"/>
    <p:sldLayoutId id="2147483710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5605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816E84E-35C5-4642-BBAF-D0C3CD28F581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AC80B44-0F9F-4BB8-A651-F5BB9F55BE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  <p:sldLayoutId id="2147483720" r:id="rId4"/>
    <p:sldLayoutId id="2147483735" r:id="rId5"/>
    <p:sldLayoutId id="2147483719" r:id="rId6"/>
    <p:sldLayoutId id="2147483736" r:id="rId7"/>
    <p:sldLayoutId id="2147483737" r:id="rId8"/>
    <p:sldLayoutId id="2147483738" r:id="rId9"/>
    <p:sldLayoutId id="2147483718" r:id="rId10"/>
    <p:sldLayoutId id="2147483739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890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37899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37922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7923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7924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7894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3789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EFEFE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B0B311B-29A1-4E71-B9B7-84B4FA6C2E3C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accent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EFEFE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1B67F5F-DF3C-4A7D-AF05-1D3910F785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0" r:id="rId1"/>
    <p:sldLayoutId id="2147483728" r:id="rId2"/>
    <p:sldLayoutId id="2147483727" r:id="rId3"/>
    <p:sldLayoutId id="2147483726" r:id="rId4"/>
    <p:sldLayoutId id="2147483725" r:id="rId5"/>
    <p:sldLayoutId id="2147483724" r:id="rId6"/>
    <p:sldLayoutId id="2147483723" r:id="rId7"/>
    <p:sldLayoutId id="2147483741" r:id="rId8"/>
    <p:sldLayoutId id="2147483742" r:id="rId9"/>
    <p:sldLayoutId id="2147483722" r:id="rId10"/>
    <p:sldLayoutId id="2147483721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jpe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Relationship Id="rId9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0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Carabus_auratus_with_prey.jpg" TargetMode="External"/><Relationship Id="rId2" Type="http://schemas.openxmlformats.org/officeDocument/2006/relationships/hyperlink" Target="http://commons.wikimedia.org/wiki/File:Colorado_potato_beetle.jpg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088" y="2781300"/>
            <a:ext cx="7859712" cy="3344863"/>
          </a:xfrm>
        </p:spPr>
        <p:txBody>
          <a:bodyPr rtlCol="0">
            <a:normAutofit fontScale="70000" lnSpcReduction="20000"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NÁZEV ŠKOLY: Základní škola a Mateřská škola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          Doudleby, okres České Budějovice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AUTOR:		Mgr. Jaromíra </a:t>
            </a:r>
            <a:r>
              <a:rPr lang="cs-CZ" dirty="0" err="1" smtClean="0"/>
              <a:t>Stropková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NÁZEV:		VY_32_INOVACE_07_ Živočichové ve volné         přírodě – Hmyz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TÉMA:  		Člověk a jeho svět, Prvouka 2. ročník, Hmyz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DATUM TVORBY:          23. října 2013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ČÍSLO PROJEKTU:        Číslo projektu:      CZ.1.07/1.4.00/21.3424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</p:txBody>
      </p:sp>
      <p:pic>
        <p:nvPicPr>
          <p:cNvPr id="5120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" y="476250"/>
            <a:ext cx="8162925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26000">
              <a:schemeClr val="bg2">
                <a:tint val="80000"/>
                <a:satMod val="300000"/>
              </a:schemeClr>
            </a:gs>
            <a:gs pos="96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TextovéPole 1"/>
          <p:cNvSpPr txBox="1">
            <a:spLocks noChangeArrowheads="1"/>
          </p:cNvSpPr>
          <p:nvPr/>
        </p:nvSpPr>
        <p:spPr bwMode="auto">
          <a:xfrm>
            <a:off x="650875" y="755650"/>
            <a:ext cx="18049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latin typeface="Calibri" pitchFamily="34" charset="0"/>
              </a:rPr>
              <a:t>ANOTACE</a:t>
            </a:r>
          </a:p>
        </p:txBody>
      </p:sp>
      <p:sp>
        <p:nvSpPr>
          <p:cNvPr id="52227" name="TextovéPole 2"/>
          <p:cNvSpPr txBox="1">
            <a:spLocks noChangeArrowheads="1"/>
          </p:cNvSpPr>
          <p:nvPr/>
        </p:nvSpPr>
        <p:spPr bwMode="auto">
          <a:xfrm>
            <a:off x="250825" y="1557338"/>
            <a:ext cx="9078913" cy="4154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 Digitální učební materiál využívá především znalosti žáků </a:t>
            </a:r>
          </a:p>
          <a:p>
            <a:r>
              <a:rPr lang="cs-CZ" sz="2400">
                <a:latin typeface="Calibri" pitchFamily="34" charset="0"/>
              </a:rPr>
              <a:t> z předchozí hodiny – výklad vyučujícího o hmyzu a práci s učebnicí. </a:t>
            </a:r>
          </a:p>
          <a:p>
            <a:r>
              <a:rPr lang="cs-CZ" sz="2400">
                <a:latin typeface="Calibri" pitchFamily="34" charset="0"/>
              </a:rPr>
              <a:t>Vhodně na něj navazuje obrázky a otázkami.</a:t>
            </a:r>
          </a:p>
          <a:p>
            <a:r>
              <a:rPr lang="cs-CZ" sz="2400">
                <a:latin typeface="Calibri" pitchFamily="34" charset="0"/>
              </a:rPr>
              <a:t>Žáci pracují samostatně na PC stanovištích nebo pod vedením učitele</a:t>
            </a:r>
          </a:p>
          <a:p>
            <a:r>
              <a:rPr lang="cs-CZ" sz="2400">
                <a:latin typeface="Calibri" pitchFamily="34" charset="0"/>
              </a:rPr>
              <a:t> na IT a využívají v diskuzi s učitelem i své znalosti z přírody.</a:t>
            </a:r>
          </a:p>
          <a:p>
            <a:r>
              <a:rPr lang="cs-CZ" sz="2400">
                <a:latin typeface="Calibri" pitchFamily="34" charset="0"/>
              </a:rPr>
              <a:t>Odpovědi žáci nachází pod obrázky na snímku nebo u vyučujícího.</a:t>
            </a:r>
          </a:p>
          <a:p>
            <a:r>
              <a:rPr lang="cs-CZ" sz="2400">
                <a:latin typeface="Calibri" pitchFamily="34" charset="0"/>
              </a:rPr>
              <a:t>Snímky 5, 6, 8 a 10 jsou zpracovány i jako prezentace </a:t>
            </a:r>
          </a:p>
          <a:p>
            <a:r>
              <a:rPr lang="cs-CZ" sz="2400">
                <a:latin typeface="Calibri" pitchFamily="34" charset="0"/>
              </a:rPr>
              <a:t>(využíváme hlavně klikání). </a:t>
            </a:r>
          </a:p>
          <a:p>
            <a:endParaRPr lang="cs-CZ" sz="2400">
              <a:latin typeface="Calibri" pitchFamily="34" charset="0"/>
            </a:endParaRPr>
          </a:p>
          <a:p>
            <a:r>
              <a:rPr lang="cs-CZ" sz="2400">
                <a:latin typeface="Calibri" pitchFamily="34" charset="0"/>
              </a:rPr>
              <a:t>Na závěr je uvedeno několik druhů hmyzu, který člověku škodí. </a:t>
            </a:r>
          </a:p>
          <a:p>
            <a:r>
              <a:rPr lang="cs-CZ" sz="2400">
                <a:latin typeface="Calibri" pitchFamily="34" charset="0"/>
              </a:rPr>
              <a:t>Žáci samostatně doplní další druhy ze svých znalostí (veš, blecha, mol…)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Ž</a:t>
            </a:r>
            <a:r>
              <a:rPr lang="cs-CZ" dirty="0" smtClean="0"/>
              <a:t>ivočichové ve volné přírodě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>
          <a:xfrm>
            <a:off x="2195737" y="3284985"/>
            <a:ext cx="4608511" cy="3072340"/>
          </a:xfrm>
          <a:ln>
            <a:solidFill>
              <a:schemeClr val="tx1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/>
          </a:extLst>
        </p:spPr>
      </p:pic>
      <p:sp>
        <p:nvSpPr>
          <p:cNvPr id="5" name="Obdélník 4"/>
          <p:cNvSpPr/>
          <p:nvPr/>
        </p:nvSpPr>
        <p:spPr>
          <a:xfrm>
            <a:off x="3059832" y="1628800"/>
            <a:ext cx="3096344" cy="92333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28575">
                  <a:solidFill>
                    <a:srgbClr val="CC0099"/>
                  </a:solidFill>
                </a:ln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  <a:cs typeface="+mn-cs"/>
              </a:rPr>
              <a:t>H M Y Z </a:t>
            </a:r>
            <a:endParaRPr lang="cs-CZ" sz="5400" b="1" spc="50" dirty="0">
              <a:ln w="28575">
                <a:solidFill>
                  <a:srgbClr val="CC0099"/>
                </a:solidFill>
              </a:ln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  <a:cs typeface="+mn-cs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0"/>
                            </p:stCondLst>
                            <p:childTnLst>
                              <p:par>
                                <p:cTn id="1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2725" y="404813"/>
            <a:ext cx="8462963" cy="1143000"/>
          </a:xfrm>
          <a:solidFill>
            <a:schemeClr val="accent2">
              <a:lumMod val="20000"/>
              <a:lumOff val="80000"/>
            </a:schemeClr>
          </a:solidFill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rgbClr val="00B050"/>
                </a:solidFill>
              </a:rPr>
              <a:t>SLOŽ PÍSMENKA, co vidíš na obrázku?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17650" y="4333875"/>
            <a:ext cx="498475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M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01713" y="4333875"/>
            <a:ext cx="427037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O</a:t>
            </a:r>
            <a:endParaRPr lang="cs-CZ" sz="2800" b="1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079625" y="4333875"/>
            <a:ext cx="361950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T</a:t>
            </a:r>
            <a:endParaRPr lang="cs-CZ" sz="2800" b="1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55875" y="4333875"/>
            <a:ext cx="369888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Ý</a:t>
            </a:r>
            <a:endParaRPr lang="cs-CZ" sz="2800" b="1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750" y="4333875"/>
            <a:ext cx="336550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L</a:t>
            </a:r>
            <a:endParaRPr lang="cs-CZ" sz="2800" b="1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54279" name="TextovéPole 7"/>
          <p:cNvSpPr txBox="1">
            <a:spLocks noChangeArrowheads="1"/>
          </p:cNvSpPr>
          <p:nvPr/>
        </p:nvSpPr>
        <p:spPr bwMode="auto">
          <a:xfrm>
            <a:off x="6786563" y="4703763"/>
            <a:ext cx="3810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00B0F0"/>
                </a:solidFill>
                <a:latin typeface="Calibri" pitchFamily="34" charset="0"/>
              </a:rPr>
              <a:t>K</a:t>
            </a:r>
          </a:p>
        </p:txBody>
      </p:sp>
      <p:sp>
        <p:nvSpPr>
          <p:cNvPr id="54280" name="TextovéPole 8"/>
          <p:cNvSpPr txBox="1">
            <a:spLocks noChangeArrowheads="1"/>
          </p:cNvSpPr>
          <p:nvPr/>
        </p:nvSpPr>
        <p:spPr bwMode="auto">
          <a:xfrm>
            <a:off x="7316788" y="4703763"/>
            <a:ext cx="38735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00B0F0"/>
                </a:solidFill>
                <a:latin typeface="Calibri" pitchFamily="34" charset="0"/>
              </a:rPr>
              <a:t>R</a:t>
            </a:r>
          </a:p>
        </p:txBody>
      </p:sp>
      <p:sp>
        <p:nvSpPr>
          <p:cNvPr id="54281" name="TextovéPole 9"/>
          <p:cNvSpPr txBox="1">
            <a:spLocks noChangeArrowheads="1"/>
          </p:cNvSpPr>
          <p:nvPr/>
        </p:nvSpPr>
        <p:spPr bwMode="auto">
          <a:xfrm>
            <a:off x="7853363" y="4703763"/>
            <a:ext cx="38576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00B0F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54282" name="TextovéPole 10"/>
          <p:cNvSpPr txBox="1">
            <a:spLocks noChangeArrowheads="1"/>
          </p:cNvSpPr>
          <p:nvPr/>
        </p:nvSpPr>
        <p:spPr bwMode="auto">
          <a:xfrm>
            <a:off x="8388350" y="4703763"/>
            <a:ext cx="42703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00B0F0"/>
                </a:solidFill>
                <a:latin typeface="Calibri" pitchFamily="34" charset="0"/>
              </a:rPr>
              <a:t>O</a:t>
            </a:r>
          </a:p>
        </p:txBody>
      </p:sp>
      <p:sp>
        <p:nvSpPr>
          <p:cNvPr id="54283" name="TextovéPole 11"/>
          <p:cNvSpPr txBox="1">
            <a:spLocks noChangeArrowheads="1"/>
          </p:cNvSpPr>
          <p:nvPr/>
        </p:nvSpPr>
        <p:spPr bwMode="auto">
          <a:xfrm>
            <a:off x="6227763" y="4703763"/>
            <a:ext cx="41592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00B0F0"/>
                </a:solidFill>
                <a:latin typeface="Calibri" pitchFamily="34" charset="0"/>
              </a:rPr>
              <a:t>U</a:t>
            </a:r>
          </a:p>
        </p:txBody>
      </p:sp>
      <p:grpSp>
        <p:nvGrpSpPr>
          <p:cNvPr id="54284" name="Skupina 26"/>
          <p:cNvGrpSpPr>
            <a:grpSpLocks/>
          </p:cNvGrpSpPr>
          <p:nvPr/>
        </p:nvGrpSpPr>
        <p:grpSpPr bwMode="auto">
          <a:xfrm>
            <a:off x="3024188" y="5403850"/>
            <a:ext cx="3451225" cy="523875"/>
            <a:chOff x="3779912" y="5423112"/>
            <a:chExt cx="3450282" cy="523220"/>
          </a:xfrm>
        </p:grpSpPr>
        <p:sp>
          <p:nvSpPr>
            <p:cNvPr id="13" name="TextovéPole 12"/>
            <p:cNvSpPr txBox="1"/>
            <p:nvPr/>
          </p:nvSpPr>
          <p:spPr>
            <a:xfrm>
              <a:off x="3779912" y="5423112"/>
              <a:ext cx="382482" cy="52322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800" b="1" dirty="0">
                  <a:solidFill>
                    <a:schemeClr val="accent3">
                      <a:lumMod val="75000"/>
                    </a:schemeClr>
                  </a:solidFill>
                  <a:latin typeface="+mn-lt"/>
                  <a:cs typeface="+mn-cs"/>
                </a:rPr>
                <a:t>K</a:t>
              </a:r>
              <a:endParaRPr lang="cs-CZ" sz="2800" b="1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endParaRPr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4203658" y="5423112"/>
              <a:ext cx="401528" cy="52322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800" b="1" dirty="0">
                  <a:solidFill>
                    <a:schemeClr val="accent3">
                      <a:lumMod val="75000"/>
                    </a:schemeClr>
                  </a:solidFill>
                  <a:latin typeface="+mn-lt"/>
                  <a:cs typeface="+mn-cs"/>
                </a:rPr>
                <a:t>A</a:t>
              </a:r>
              <a:endParaRPr lang="cs-CZ" sz="2800" b="1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endParaRP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638514" y="5423112"/>
              <a:ext cx="422160" cy="52322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800" b="1" dirty="0">
                  <a:solidFill>
                    <a:schemeClr val="accent3">
                      <a:lumMod val="75000"/>
                    </a:schemeClr>
                  </a:solidFill>
                  <a:latin typeface="+mn-lt"/>
                  <a:cs typeface="+mn-cs"/>
                </a:rPr>
                <a:t>N</a:t>
              </a:r>
              <a:endParaRPr lang="cs-CZ" sz="2800" b="1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5090829" y="5423112"/>
              <a:ext cx="360264" cy="52322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800" b="1" dirty="0">
                  <a:solidFill>
                    <a:schemeClr val="accent3">
                      <a:lumMod val="75000"/>
                    </a:schemeClr>
                  </a:solidFill>
                  <a:latin typeface="+mn-lt"/>
                  <a:cs typeface="+mn-cs"/>
                </a:rPr>
                <a:t>E</a:t>
              </a:r>
              <a:endParaRPr lang="cs-CZ" sz="2800" b="1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endParaRPr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5506640" y="5423112"/>
              <a:ext cx="353915" cy="52322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800" b="1" dirty="0">
                  <a:solidFill>
                    <a:schemeClr val="accent3">
                      <a:lumMod val="75000"/>
                    </a:schemeClr>
                  </a:solidFill>
                  <a:latin typeface="+mn-lt"/>
                  <a:cs typeface="+mn-cs"/>
                </a:rPr>
                <a:t>S</a:t>
              </a:r>
              <a:endParaRPr lang="cs-CZ" sz="2800" b="1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endParaRP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5916103" y="5423112"/>
              <a:ext cx="414224" cy="52322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800" b="1" dirty="0">
                  <a:solidFill>
                    <a:schemeClr val="accent3">
                      <a:lumMod val="75000"/>
                    </a:schemeClr>
                  </a:solidFill>
                  <a:latin typeface="+mn-lt"/>
                  <a:cs typeface="+mn-cs"/>
                </a:rPr>
                <a:t>U</a:t>
              </a:r>
              <a:endParaRPr lang="cs-CZ" sz="2800" b="1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6365242" y="5423112"/>
              <a:ext cx="426921" cy="52322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800" b="1" dirty="0">
                  <a:solidFill>
                    <a:schemeClr val="accent3">
                      <a:lumMod val="75000"/>
                    </a:schemeClr>
                  </a:solidFill>
                  <a:latin typeface="+mn-lt"/>
                  <a:cs typeface="+mn-cs"/>
                </a:rPr>
                <a:t>O</a:t>
              </a:r>
              <a:endParaRPr lang="cs-CZ" sz="2800" b="1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6820731" y="5423112"/>
              <a:ext cx="409463" cy="52322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800" b="1" dirty="0">
                  <a:solidFill>
                    <a:schemeClr val="accent3">
                      <a:lumMod val="75000"/>
                    </a:schemeClr>
                  </a:solidFill>
                  <a:latin typeface="+mn-lt"/>
                  <a:cs typeface="+mn-cs"/>
                </a:rPr>
                <a:t>H</a:t>
              </a:r>
              <a:endParaRPr lang="cs-CZ" sz="2800" b="1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endParaRPr>
            </a:p>
          </p:txBody>
        </p:sp>
      </p:grpSp>
      <p:sp>
        <p:nvSpPr>
          <p:cNvPr id="54285" name="TextovéPole 20"/>
          <p:cNvSpPr txBox="1">
            <a:spLocks noChangeArrowheads="1"/>
          </p:cNvSpPr>
          <p:nvPr/>
        </p:nvSpPr>
        <p:spPr bwMode="auto">
          <a:xfrm>
            <a:off x="1066800" y="2636838"/>
            <a:ext cx="8493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MOTÝL</a:t>
            </a:r>
          </a:p>
        </p:txBody>
      </p:sp>
      <p:pic>
        <p:nvPicPr>
          <p:cNvPr id="5428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79388" y="2025650"/>
            <a:ext cx="3255962" cy="2124075"/>
          </a:xfrm>
          <a:ln>
            <a:solidFill>
              <a:schemeClr val="tx1"/>
            </a:solidFill>
          </a:ln>
        </p:spPr>
      </p:pic>
      <p:sp>
        <p:nvSpPr>
          <p:cNvPr id="54287" name="TextovéPole 21"/>
          <p:cNvSpPr txBox="1">
            <a:spLocks noChangeArrowheads="1"/>
          </p:cNvSpPr>
          <p:nvPr/>
        </p:nvSpPr>
        <p:spPr bwMode="auto">
          <a:xfrm>
            <a:off x="4605338" y="2825750"/>
            <a:ext cx="144462" cy="206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</a:rPr>
              <a:t>HOUSENKA</a:t>
            </a:r>
          </a:p>
        </p:txBody>
      </p:sp>
      <p:sp>
        <p:nvSpPr>
          <p:cNvPr id="54288" name="TextovéPole 22"/>
          <p:cNvSpPr txBox="1">
            <a:spLocks noChangeArrowheads="1"/>
          </p:cNvSpPr>
          <p:nvPr/>
        </p:nvSpPr>
        <p:spPr bwMode="auto">
          <a:xfrm>
            <a:off x="6416675" y="2781300"/>
            <a:ext cx="8524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BROUK</a:t>
            </a:r>
          </a:p>
        </p:txBody>
      </p:sp>
      <p:pic>
        <p:nvPicPr>
          <p:cNvPr id="54289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94125" y="2463800"/>
            <a:ext cx="1800225" cy="27003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54290" name="TextovéPole 23"/>
          <p:cNvSpPr txBox="1">
            <a:spLocks noChangeArrowheads="1"/>
          </p:cNvSpPr>
          <p:nvPr/>
        </p:nvSpPr>
        <p:spPr bwMode="auto">
          <a:xfrm>
            <a:off x="539750" y="5665788"/>
            <a:ext cx="23717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-------------------------------</a:t>
            </a:r>
          </a:p>
        </p:txBody>
      </p:sp>
      <p:sp>
        <p:nvSpPr>
          <p:cNvPr id="54291" name="TextovéPole 27"/>
          <p:cNvSpPr txBox="1">
            <a:spLocks noChangeArrowheads="1"/>
          </p:cNvSpPr>
          <p:nvPr/>
        </p:nvSpPr>
        <p:spPr bwMode="auto">
          <a:xfrm>
            <a:off x="3249613" y="6340475"/>
            <a:ext cx="25130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---------------------------------</a:t>
            </a:r>
          </a:p>
        </p:txBody>
      </p:sp>
      <p:pic>
        <p:nvPicPr>
          <p:cNvPr id="54292" name="Picture 3"/>
          <p:cNvPicPr>
            <a:picLocks noChangeAspect="1" noChangeArrowheads="1"/>
          </p:cNvPicPr>
          <p:nvPr/>
        </p:nvPicPr>
        <p:blipFill>
          <a:blip r:embed="rId4"/>
          <a:srcRect l="16534" t="24153"/>
          <a:stretch>
            <a:fillRect/>
          </a:stretch>
        </p:blipFill>
        <p:spPr bwMode="auto">
          <a:xfrm>
            <a:off x="5824538" y="2254250"/>
            <a:ext cx="3087687" cy="20494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54293" name="TextovéPole 28"/>
          <p:cNvSpPr txBox="1">
            <a:spLocks noChangeArrowheads="1"/>
          </p:cNvSpPr>
          <p:nvPr/>
        </p:nvSpPr>
        <p:spPr bwMode="auto">
          <a:xfrm>
            <a:off x="6475413" y="6092825"/>
            <a:ext cx="20177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--------------------------</a:t>
            </a:r>
          </a:p>
        </p:txBody>
      </p:sp>
      <p:sp>
        <p:nvSpPr>
          <p:cNvPr id="54294" name="TextovéPole 29"/>
          <p:cNvSpPr txBox="1">
            <a:spLocks noChangeArrowheads="1"/>
          </p:cNvSpPr>
          <p:nvPr/>
        </p:nvSpPr>
        <p:spPr bwMode="auto">
          <a:xfrm>
            <a:off x="323850" y="6451600"/>
            <a:ext cx="2738438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600">
                <a:solidFill>
                  <a:srgbClr val="C00000"/>
                </a:solidFill>
                <a:latin typeface="Calibri" pitchFamily="34" charset="0"/>
              </a:rPr>
              <a:t>PAK SE PODÍVEJ POD OBRÁZEK</a:t>
            </a: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2725" y="404813"/>
            <a:ext cx="8462963" cy="1143000"/>
          </a:xfrm>
          <a:solidFill>
            <a:schemeClr val="accent2">
              <a:lumMod val="20000"/>
              <a:lumOff val="80000"/>
            </a:schemeClr>
          </a:solidFill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rgbClr val="00B050"/>
                </a:solidFill>
              </a:rPr>
              <a:t>SLOŽ PÍSMENKA, co vidíš na obrázku?</a:t>
            </a:r>
            <a:br>
              <a:rPr lang="cs-CZ" sz="3600" b="1" dirty="0" smtClean="0">
                <a:solidFill>
                  <a:srgbClr val="00B050"/>
                </a:solidFill>
              </a:rPr>
            </a:br>
            <a:r>
              <a:rPr lang="cs-CZ" sz="3600" b="1" dirty="0" smtClean="0">
                <a:solidFill>
                  <a:srgbClr val="00B050"/>
                </a:solidFill>
              </a:rPr>
              <a:t>Klikej!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17650" y="4333875"/>
            <a:ext cx="498475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M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01713" y="4333875"/>
            <a:ext cx="427037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O</a:t>
            </a:r>
            <a:endParaRPr lang="cs-CZ" sz="2800" b="1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079625" y="4333875"/>
            <a:ext cx="361950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T</a:t>
            </a:r>
            <a:endParaRPr lang="cs-CZ" sz="2800" b="1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55875" y="4333875"/>
            <a:ext cx="369888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Ý</a:t>
            </a:r>
            <a:endParaRPr lang="cs-CZ" sz="2800" b="1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750" y="4333875"/>
            <a:ext cx="336550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L</a:t>
            </a:r>
            <a:endParaRPr lang="cs-CZ" sz="2800" b="1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55304" name="TextovéPole 7"/>
          <p:cNvSpPr txBox="1">
            <a:spLocks noChangeArrowheads="1"/>
          </p:cNvSpPr>
          <p:nvPr/>
        </p:nvSpPr>
        <p:spPr bwMode="auto">
          <a:xfrm>
            <a:off x="6786563" y="4703763"/>
            <a:ext cx="3810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00B0F0"/>
                </a:solidFill>
                <a:latin typeface="Calibri" pitchFamily="34" charset="0"/>
              </a:rPr>
              <a:t>K</a:t>
            </a:r>
          </a:p>
        </p:txBody>
      </p:sp>
      <p:sp>
        <p:nvSpPr>
          <p:cNvPr id="55305" name="TextovéPole 8"/>
          <p:cNvSpPr txBox="1">
            <a:spLocks noChangeArrowheads="1"/>
          </p:cNvSpPr>
          <p:nvPr/>
        </p:nvSpPr>
        <p:spPr bwMode="auto">
          <a:xfrm>
            <a:off x="7316788" y="4703763"/>
            <a:ext cx="38735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00B0F0"/>
                </a:solidFill>
                <a:latin typeface="Calibri" pitchFamily="34" charset="0"/>
              </a:rPr>
              <a:t>R</a:t>
            </a:r>
          </a:p>
        </p:txBody>
      </p:sp>
      <p:sp>
        <p:nvSpPr>
          <p:cNvPr id="55306" name="TextovéPole 9"/>
          <p:cNvSpPr txBox="1">
            <a:spLocks noChangeArrowheads="1"/>
          </p:cNvSpPr>
          <p:nvPr/>
        </p:nvSpPr>
        <p:spPr bwMode="auto">
          <a:xfrm>
            <a:off x="7853363" y="4703763"/>
            <a:ext cx="38576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00B0F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55307" name="TextovéPole 10"/>
          <p:cNvSpPr txBox="1">
            <a:spLocks noChangeArrowheads="1"/>
          </p:cNvSpPr>
          <p:nvPr/>
        </p:nvSpPr>
        <p:spPr bwMode="auto">
          <a:xfrm>
            <a:off x="8388350" y="4703763"/>
            <a:ext cx="42703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00B0F0"/>
                </a:solidFill>
                <a:latin typeface="Calibri" pitchFamily="34" charset="0"/>
              </a:rPr>
              <a:t>O</a:t>
            </a:r>
          </a:p>
        </p:txBody>
      </p:sp>
      <p:sp>
        <p:nvSpPr>
          <p:cNvPr id="55308" name="TextovéPole 11"/>
          <p:cNvSpPr txBox="1">
            <a:spLocks noChangeArrowheads="1"/>
          </p:cNvSpPr>
          <p:nvPr/>
        </p:nvSpPr>
        <p:spPr bwMode="auto">
          <a:xfrm>
            <a:off x="6227763" y="4703763"/>
            <a:ext cx="41592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00B0F0"/>
                </a:solidFill>
                <a:latin typeface="Calibri" pitchFamily="34" charset="0"/>
              </a:rPr>
              <a:t>U</a:t>
            </a:r>
          </a:p>
        </p:txBody>
      </p:sp>
      <p:grpSp>
        <p:nvGrpSpPr>
          <p:cNvPr id="55309" name="Skupina 26"/>
          <p:cNvGrpSpPr>
            <a:grpSpLocks/>
          </p:cNvGrpSpPr>
          <p:nvPr/>
        </p:nvGrpSpPr>
        <p:grpSpPr bwMode="auto">
          <a:xfrm>
            <a:off x="3024188" y="5403850"/>
            <a:ext cx="3451225" cy="523875"/>
            <a:chOff x="3779912" y="5423112"/>
            <a:chExt cx="3450282" cy="523220"/>
          </a:xfrm>
        </p:grpSpPr>
        <p:sp>
          <p:nvSpPr>
            <p:cNvPr id="13" name="TextovéPole 12"/>
            <p:cNvSpPr txBox="1"/>
            <p:nvPr/>
          </p:nvSpPr>
          <p:spPr>
            <a:xfrm>
              <a:off x="3779912" y="5423112"/>
              <a:ext cx="382482" cy="52322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800" b="1" dirty="0">
                  <a:solidFill>
                    <a:schemeClr val="accent3">
                      <a:lumMod val="75000"/>
                    </a:schemeClr>
                  </a:solidFill>
                  <a:latin typeface="+mn-lt"/>
                  <a:cs typeface="+mn-cs"/>
                </a:rPr>
                <a:t>K</a:t>
              </a:r>
              <a:endParaRPr lang="cs-CZ" sz="2800" b="1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endParaRPr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4203658" y="5423112"/>
              <a:ext cx="401528" cy="52322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800" b="1" dirty="0">
                  <a:solidFill>
                    <a:schemeClr val="accent3">
                      <a:lumMod val="75000"/>
                    </a:schemeClr>
                  </a:solidFill>
                  <a:latin typeface="+mn-lt"/>
                  <a:cs typeface="+mn-cs"/>
                </a:rPr>
                <a:t>A</a:t>
              </a:r>
              <a:endParaRPr lang="cs-CZ" sz="2800" b="1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endParaRP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638514" y="5423112"/>
              <a:ext cx="422160" cy="52322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800" b="1" dirty="0">
                  <a:solidFill>
                    <a:schemeClr val="accent3">
                      <a:lumMod val="75000"/>
                    </a:schemeClr>
                  </a:solidFill>
                  <a:latin typeface="+mn-lt"/>
                  <a:cs typeface="+mn-cs"/>
                </a:rPr>
                <a:t>N</a:t>
              </a:r>
              <a:endParaRPr lang="cs-CZ" sz="2800" b="1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5090829" y="5423112"/>
              <a:ext cx="360264" cy="52322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800" b="1" dirty="0">
                  <a:solidFill>
                    <a:schemeClr val="accent3">
                      <a:lumMod val="75000"/>
                    </a:schemeClr>
                  </a:solidFill>
                  <a:latin typeface="+mn-lt"/>
                  <a:cs typeface="+mn-cs"/>
                </a:rPr>
                <a:t>E</a:t>
              </a:r>
              <a:endParaRPr lang="cs-CZ" sz="2800" b="1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endParaRPr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5506640" y="5423112"/>
              <a:ext cx="353915" cy="52322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800" b="1" dirty="0">
                  <a:solidFill>
                    <a:schemeClr val="accent3">
                      <a:lumMod val="75000"/>
                    </a:schemeClr>
                  </a:solidFill>
                  <a:latin typeface="+mn-lt"/>
                  <a:cs typeface="+mn-cs"/>
                </a:rPr>
                <a:t>S</a:t>
              </a:r>
              <a:endParaRPr lang="cs-CZ" sz="2800" b="1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endParaRP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5916103" y="5423112"/>
              <a:ext cx="414224" cy="52322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800" b="1" dirty="0">
                  <a:solidFill>
                    <a:schemeClr val="accent3">
                      <a:lumMod val="75000"/>
                    </a:schemeClr>
                  </a:solidFill>
                  <a:latin typeface="+mn-lt"/>
                  <a:cs typeface="+mn-cs"/>
                </a:rPr>
                <a:t>U</a:t>
              </a:r>
              <a:endParaRPr lang="cs-CZ" sz="2800" b="1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6365242" y="5423112"/>
              <a:ext cx="426921" cy="52322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800" b="1" dirty="0">
                  <a:solidFill>
                    <a:schemeClr val="accent3">
                      <a:lumMod val="75000"/>
                    </a:schemeClr>
                  </a:solidFill>
                  <a:latin typeface="+mn-lt"/>
                  <a:cs typeface="+mn-cs"/>
                </a:rPr>
                <a:t>O</a:t>
              </a:r>
              <a:endParaRPr lang="cs-CZ" sz="2800" b="1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6820731" y="5423112"/>
              <a:ext cx="409463" cy="52322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800" b="1" dirty="0">
                  <a:solidFill>
                    <a:schemeClr val="accent3">
                      <a:lumMod val="75000"/>
                    </a:schemeClr>
                  </a:solidFill>
                  <a:latin typeface="+mn-lt"/>
                  <a:cs typeface="+mn-cs"/>
                </a:rPr>
                <a:t>H</a:t>
              </a:r>
              <a:endParaRPr lang="cs-CZ" sz="2800" b="1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endParaRPr>
            </a:p>
          </p:txBody>
        </p:sp>
      </p:grp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323850" y="2349500"/>
            <a:ext cx="3254375" cy="2122488"/>
          </a:xfrm>
          <a:ln>
            <a:solidFill>
              <a:schemeClr val="tx1"/>
            </a:solidFill>
          </a:ln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884613" y="2424113"/>
            <a:ext cx="1800225" cy="270033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55312" name="TextovéPole 23"/>
          <p:cNvSpPr txBox="1">
            <a:spLocks noChangeArrowheads="1"/>
          </p:cNvSpPr>
          <p:nvPr/>
        </p:nvSpPr>
        <p:spPr bwMode="auto">
          <a:xfrm>
            <a:off x="539750" y="5665788"/>
            <a:ext cx="23717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-------------------------------</a:t>
            </a:r>
          </a:p>
        </p:txBody>
      </p:sp>
      <p:sp>
        <p:nvSpPr>
          <p:cNvPr id="55313" name="TextovéPole 27"/>
          <p:cNvSpPr txBox="1">
            <a:spLocks noChangeArrowheads="1"/>
          </p:cNvSpPr>
          <p:nvPr/>
        </p:nvSpPr>
        <p:spPr bwMode="auto">
          <a:xfrm>
            <a:off x="3249613" y="6340475"/>
            <a:ext cx="25130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---------------------------------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5"/>
          <a:srcRect l="16534" t="24153"/>
          <a:stretch>
            <a:fillRect/>
          </a:stretch>
        </p:blipFill>
        <p:spPr bwMode="auto">
          <a:xfrm>
            <a:off x="5824538" y="2654300"/>
            <a:ext cx="3087687" cy="20494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55315" name="TextovéPole 28"/>
          <p:cNvSpPr txBox="1">
            <a:spLocks noChangeArrowheads="1"/>
          </p:cNvSpPr>
          <p:nvPr/>
        </p:nvSpPr>
        <p:spPr bwMode="auto">
          <a:xfrm>
            <a:off x="6475413" y="6092825"/>
            <a:ext cx="20177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--------------------------</a:t>
            </a: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708025" y="5226050"/>
            <a:ext cx="15557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CC00"/>
                </a:solidFill>
                <a:latin typeface="Calibri" pitchFamily="34" charset="0"/>
              </a:rPr>
              <a:t>MOTÝL</a:t>
            </a: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3448050" y="5927725"/>
            <a:ext cx="23717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92D050"/>
                </a:solidFill>
                <a:latin typeface="Calibri" pitchFamily="34" charset="0"/>
              </a:rPr>
              <a:t>HOUSENKA</a:t>
            </a:r>
          </a:p>
        </p:txBody>
      </p:sp>
      <p:sp>
        <p:nvSpPr>
          <p:cNvPr id="3072" name="TextovéPole 3071"/>
          <p:cNvSpPr txBox="1"/>
          <p:nvPr/>
        </p:nvSpPr>
        <p:spPr>
          <a:xfrm>
            <a:off x="6689725" y="5770563"/>
            <a:ext cx="1565275" cy="6461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accent4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BROUK</a:t>
            </a:r>
            <a:endParaRPr lang="cs-CZ" sz="3600" b="1" dirty="0">
              <a:solidFill>
                <a:schemeClr val="accent4">
                  <a:lumMod val="60000"/>
                  <a:lumOff val="40000"/>
                </a:schemeClr>
              </a:solidFill>
              <a:latin typeface="+mn-lt"/>
              <a:cs typeface="+mn-cs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1500"/>
                                        <p:tgtEl>
                                          <p:spTgt spid="307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6" grpId="0"/>
      <p:bldP spid="31" grpId="0"/>
      <p:bldP spid="307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4800" y="692696"/>
            <a:ext cx="7024744" cy="1143000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5300" b="1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Stavba </a:t>
            </a:r>
            <a:r>
              <a:rPr lang="cs-CZ" sz="5300" b="1" spc="100" dirty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těla hmyzu</a:t>
            </a:r>
            <a:r>
              <a:rPr lang="cs-CZ" b="1" spc="100" dirty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/>
            </a:r>
            <a:br>
              <a:rPr lang="cs-CZ" b="1" spc="100" dirty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</a:b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03800" y="1352550"/>
            <a:ext cx="3908425" cy="19383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1">
                    <a:lumMod val="75000"/>
                  </a:schemeClr>
                </a:solidFill>
                <a:latin typeface="+mn-lt"/>
                <a:cs typeface="+mn-cs"/>
              </a:rPr>
              <a:t>Spočítej</a:t>
            </a:r>
            <a:r>
              <a:rPr lang="cs-CZ" sz="2400" dirty="0">
                <a:solidFill>
                  <a:srgbClr val="C00000"/>
                </a:solidFill>
                <a:latin typeface="+mn-lt"/>
                <a:cs typeface="+mn-cs"/>
              </a:rPr>
              <a:t>: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1"/>
                </a:solidFill>
                <a:latin typeface="+mn-lt"/>
                <a:cs typeface="+mn-cs"/>
              </a:rPr>
              <a:t>1. </a:t>
            </a:r>
            <a:r>
              <a:rPr lang="cs-CZ" sz="2400" b="1" dirty="0">
                <a:solidFill>
                  <a:srgbClr val="C00000"/>
                </a:solidFill>
                <a:latin typeface="+mn-lt"/>
                <a:cs typeface="+mn-cs"/>
              </a:rPr>
              <a:t>Kolik má hmyz nohou?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lphaUcPeriod"/>
              <a:defRPr/>
            </a:pPr>
            <a:r>
              <a:rPr lang="cs-CZ" sz="2400" b="1" dirty="0">
                <a:solidFill>
                  <a:srgbClr val="C00000"/>
                </a:solidFill>
                <a:latin typeface="+mn-lt"/>
                <a:cs typeface="+mn-cs"/>
              </a:rPr>
              <a:t>3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lphaUcPeriod"/>
              <a:defRPr/>
            </a:pPr>
            <a:r>
              <a:rPr lang="cs-CZ" sz="2400" b="1" dirty="0">
                <a:solidFill>
                  <a:srgbClr val="C00000"/>
                </a:solidFill>
                <a:latin typeface="+mn-lt"/>
                <a:cs typeface="+mn-cs"/>
              </a:rPr>
              <a:t>6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lphaUcPeriod"/>
              <a:defRPr/>
            </a:pPr>
            <a:r>
              <a:rPr lang="cs-CZ" sz="2400" b="1" dirty="0">
                <a:solidFill>
                  <a:srgbClr val="C00000"/>
                </a:solidFill>
                <a:latin typeface="+mn-lt"/>
                <a:cs typeface="+mn-cs"/>
              </a:rPr>
              <a:t>8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070350" y="3290888"/>
            <a:ext cx="4194175" cy="18478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rPr>
              <a:t>2. </a:t>
            </a:r>
            <a:r>
              <a:rPr lang="cs-CZ" sz="2400" b="1" dirty="0">
                <a:solidFill>
                  <a:srgbClr val="92D050"/>
                </a:solidFill>
                <a:latin typeface="+mn-lt"/>
                <a:cs typeface="+mn-cs"/>
              </a:rPr>
              <a:t>Kolik má hmyz tykadel?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lphaUcPeriod"/>
              <a:defRPr/>
            </a:pPr>
            <a:r>
              <a:rPr lang="cs-CZ" sz="2400" b="1" dirty="0">
                <a:solidFill>
                  <a:srgbClr val="92D050"/>
                </a:solidFill>
                <a:latin typeface="+mn-lt"/>
                <a:cs typeface="+mn-cs"/>
              </a:rPr>
              <a:t>2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lphaUcPeriod"/>
              <a:defRPr/>
            </a:pPr>
            <a:r>
              <a:rPr lang="cs-CZ" sz="2400" b="1" dirty="0">
                <a:solidFill>
                  <a:srgbClr val="92D050"/>
                </a:solidFill>
                <a:latin typeface="+mn-lt"/>
                <a:cs typeface="+mn-cs"/>
              </a:rPr>
              <a:t>8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lphaUcPeriod"/>
              <a:defRPr/>
            </a:pPr>
            <a:r>
              <a:rPr lang="cs-CZ" sz="2400" b="1" dirty="0">
                <a:solidFill>
                  <a:srgbClr val="92D050"/>
                </a:solidFill>
                <a:latin typeface="+mn-lt"/>
                <a:cs typeface="+mn-cs"/>
              </a:rPr>
              <a:t>3</a:t>
            </a:r>
            <a:endParaRPr lang="cs-CZ" sz="2400" b="1" dirty="0">
              <a:solidFill>
                <a:srgbClr val="92D050"/>
              </a:solidFill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+mn-lt"/>
                <a:cs typeface="+mn-cs"/>
              </a:rPr>
              <a:t> </a:t>
            </a:r>
            <a:endParaRPr lang="cs-CZ" b="1" dirty="0">
              <a:latin typeface="+mn-lt"/>
              <a:cs typeface="+mn-cs"/>
            </a:endParaRPr>
          </a:p>
        </p:txBody>
      </p:sp>
      <p:grpSp>
        <p:nvGrpSpPr>
          <p:cNvPr id="9" name="Skupina 8"/>
          <p:cNvGrpSpPr>
            <a:grpSpLocks/>
          </p:cNvGrpSpPr>
          <p:nvPr/>
        </p:nvGrpSpPr>
        <p:grpSpPr bwMode="auto">
          <a:xfrm>
            <a:off x="4886325" y="4659313"/>
            <a:ext cx="3810000" cy="1558925"/>
            <a:chOff x="5351843" y="4722762"/>
            <a:chExt cx="3808966" cy="1557827"/>
          </a:xfrm>
        </p:grpSpPr>
        <p:sp>
          <p:nvSpPr>
            <p:cNvPr id="7" name="TextovéPole 6"/>
            <p:cNvSpPr txBox="1"/>
            <p:nvPr/>
          </p:nvSpPr>
          <p:spPr>
            <a:xfrm>
              <a:off x="5367714" y="4722762"/>
              <a:ext cx="3793095" cy="461637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400" b="1" dirty="0">
                  <a:solidFill>
                    <a:srgbClr val="0070C0"/>
                  </a:solidFill>
                  <a:latin typeface="+mn-lt"/>
                  <a:cs typeface="+mn-cs"/>
                </a:rPr>
                <a:t>3. </a:t>
              </a:r>
              <a:r>
                <a:rPr lang="cs-CZ" sz="2400" b="1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+mn-lt"/>
                  <a:cs typeface="+mn-cs"/>
                </a:rPr>
                <a:t>Kolik má hmyz křídel?</a:t>
              </a:r>
              <a:endParaRPr lang="cs-CZ" sz="24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cs typeface="+mn-cs"/>
              </a:endParaRP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5351843" y="5079697"/>
              <a:ext cx="3374109" cy="1200892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marL="342900" indent="-342900" fontAlgn="auto">
                <a:spcBef>
                  <a:spcPts val="0"/>
                </a:spcBef>
                <a:spcAft>
                  <a:spcPts val="0"/>
                </a:spcAft>
                <a:buFontTx/>
                <a:buAutoNum type="alphaUcPeriod"/>
                <a:defRPr/>
              </a:pPr>
              <a:r>
                <a:rPr lang="cs-CZ" sz="2400" b="1" dirty="0">
                  <a:solidFill>
                    <a:schemeClr val="accent4"/>
                  </a:solidFill>
                  <a:latin typeface="+mn-lt"/>
                  <a:cs typeface="+mn-cs"/>
                </a:rPr>
                <a:t>2 páry nebo žádné</a:t>
              </a:r>
            </a:p>
            <a:p>
              <a:pPr marL="342900" indent="-342900" fontAlgn="auto">
                <a:spcBef>
                  <a:spcPts val="0"/>
                </a:spcBef>
                <a:spcAft>
                  <a:spcPts val="0"/>
                </a:spcAft>
                <a:buFontTx/>
                <a:buAutoNum type="alphaUcPeriod"/>
                <a:defRPr/>
              </a:pPr>
              <a:r>
                <a:rPr lang="cs-CZ" sz="2400" b="1" dirty="0">
                  <a:solidFill>
                    <a:schemeClr val="accent4"/>
                  </a:solidFill>
                  <a:latin typeface="+mn-lt"/>
                  <a:cs typeface="+mn-cs"/>
                </a:rPr>
                <a:t>3 páry</a:t>
              </a:r>
            </a:p>
            <a:p>
              <a:pPr marL="342900" indent="-342900" fontAlgn="auto">
                <a:spcBef>
                  <a:spcPts val="0"/>
                </a:spcBef>
                <a:spcAft>
                  <a:spcPts val="0"/>
                </a:spcAft>
                <a:buFontTx/>
                <a:buAutoNum type="alphaUcPeriod"/>
                <a:defRPr/>
              </a:pPr>
              <a:r>
                <a:rPr lang="cs-CZ" sz="2400" b="1" dirty="0">
                  <a:solidFill>
                    <a:schemeClr val="accent4"/>
                  </a:solidFill>
                  <a:latin typeface="+mn-lt"/>
                  <a:cs typeface="+mn-cs"/>
                </a:rPr>
                <a:t>1  pár nebo žádné</a:t>
              </a:r>
              <a:endParaRPr lang="cs-CZ" sz="2400" b="1" dirty="0">
                <a:solidFill>
                  <a:schemeClr val="accent4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11" name="TextovéPole 10"/>
          <p:cNvSpPr txBox="1"/>
          <p:nvPr/>
        </p:nvSpPr>
        <p:spPr>
          <a:xfrm>
            <a:off x="419100" y="6313488"/>
            <a:ext cx="4733925" cy="46196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Odpovědi hledej pod obrázky.</a:t>
            </a:r>
            <a:endParaRPr lang="cs-CZ" sz="2400" dirty="0">
              <a:latin typeface="+mn-lt"/>
              <a:cs typeface="+mn-cs"/>
            </a:endParaRPr>
          </a:p>
        </p:txBody>
      </p:sp>
      <p:sp>
        <p:nvSpPr>
          <p:cNvPr id="56326" name="TextovéPole 11"/>
          <p:cNvSpPr txBox="1">
            <a:spLocks noChangeArrowheads="1"/>
          </p:cNvSpPr>
          <p:nvPr/>
        </p:nvSpPr>
        <p:spPr bwMode="auto">
          <a:xfrm>
            <a:off x="1042988" y="2133600"/>
            <a:ext cx="585787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70C0"/>
                </a:solidFill>
                <a:latin typeface="Century Gothic" pitchFamily="34" charset="0"/>
              </a:rPr>
              <a:t>1B</a:t>
            </a:r>
          </a:p>
          <a:p>
            <a:r>
              <a:rPr lang="cs-CZ" sz="2400" b="1">
                <a:solidFill>
                  <a:srgbClr val="0070C0"/>
                </a:solidFill>
                <a:latin typeface="Century Gothic" pitchFamily="34" charset="0"/>
              </a:rPr>
              <a:t>2A</a:t>
            </a:r>
          </a:p>
          <a:p>
            <a:r>
              <a:rPr lang="cs-CZ" sz="2400" b="1">
                <a:solidFill>
                  <a:srgbClr val="0070C0"/>
                </a:solidFill>
                <a:latin typeface="Century Gothic" pitchFamily="34" charset="0"/>
              </a:rPr>
              <a:t>3A</a:t>
            </a: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/>
            </a:extLst>
          </a:blip>
          <a:srcRect l="15051" t="5309" r="21266" b="18027"/>
          <a:stretch/>
        </p:blipFill>
        <p:spPr bwMode="auto">
          <a:xfrm>
            <a:off x="683568" y="1385757"/>
            <a:ext cx="3096344" cy="2489844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sp>
        <p:nvSpPr>
          <p:cNvPr id="56328" name="Obdélník 2"/>
          <p:cNvSpPr>
            <a:spLocks noChangeArrowheads="1"/>
          </p:cNvSpPr>
          <p:nvPr/>
        </p:nvSpPr>
        <p:spPr bwMode="auto">
          <a:xfrm>
            <a:off x="1042988" y="4278313"/>
            <a:ext cx="45720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70C0"/>
                </a:solidFill>
                <a:latin typeface="Century Gothic" pitchFamily="34" charset="0"/>
              </a:rPr>
              <a:t>1B</a:t>
            </a:r>
          </a:p>
          <a:p>
            <a:r>
              <a:rPr lang="cs-CZ" sz="2400" b="1">
                <a:solidFill>
                  <a:srgbClr val="0070C0"/>
                </a:solidFill>
                <a:latin typeface="Century Gothic" pitchFamily="34" charset="0"/>
              </a:rPr>
              <a:t>2A</a:t>
            </a:r>
          </a:p>
          <a:p>
            <a:r>
              <a:rPr lang="cs-CZ" sz="2400" b="1">
                <a:solidFill>
                  <a:srgbClr val="0070C0"/>
                </a:solidFill>
                <a:latin typeface="Century Gothic" pitchFamily="34" charset="0"/>
              </a:rPr>
              <a:t>3A</a:t>
            </a: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>
          <a:xfrm>
            <a:off x="671015" y="3894832"/>
            <a:ext cx="3108897" cy="2323005"/>
          </a:xfrm>
          <a:prstGeom prst="roundRect">
            <a:avLst/>
          </a:prstGeom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1042988" y="4730750"/>
            <a:ext cx="2616200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JEHLIČÍ,VĚTVIČKY…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57347" name="Picture 2" descr="H:\FOTO 2013\Stožec 23.-27.13\P1110168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84888" y="4116388"/>
            <a:ext cx="2303462" cy="172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2" descr="C:\Documents and Settings\Standard\Plocha\Přírodniny\P1110157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11188" y="3573463"/>
            <a:ext cx="3089275" cy="231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CO VIDÍŠ NA OBRÁZKU?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b="1" i="1" u="sng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621338" y="5970588"/>
            <a:ext cx="2589212" cy="11080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bg2">
                    <a:lumMod val="25000"/>
                  </a:schemeClr>
                </a:solidFill>
                <a:latin typeface="+mn-lt"/>
                <a:cs typeface="+mn-cs"/>
              </a:rPr>
              <a:t>Najdeš mravence?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dirty="0">
              <a:solidFill>
                <a:schemeClr val="bg2">
                  <a:lumMod val="25000"/>
                </a:schemeClr>
              </a:solidFill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188" y="5889625"/>
            <a:ext cx="4124325" cy="8318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bg2">
                    <a:lumMod val="25000"/>
                  </a:schemeClr>
                </a:solidFill>
                <a:latin typeface="+mn-lt"/>
                <a:cs typeface="+mn-cs"/>
              </a:rPr>
              <a:t>Z čeho je postavené mraveniště?</a:t>
            </a:r>
            <a:endParaRPr lang="cs-CZ" sz="2400" b="1" dirty="0">
              <a:solidFill>
                <a:schemeClr val="bg2">
                  <a:lumMod val="2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76600" y="2133600"/>
            <a:ext cx="1858963" cy="4603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MRAVENIŠTĚ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57353" name="Picture 2" descr="C:\Documents and Settings\Standard\Plocha\Přírodniny\Mraveniště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503488" y="1443038"/>
            <a:ext cx="3743325" cy="2808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Ovál 10"/>
          <p:cNvSpPr/>
          <p:nvPr/>
        </p:nvSpPr>
        <p:spPr>
          <a:xfrm>
            <a:off x="6372225" y="4365625"/>
            <a:ext cx="431800" cy="36512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7778750" y="5438775"/>
            <a:ext cx="431800" cy="300038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5" name="Picture 2" descr="H:\FOTO 2013\Stožec 23.-27.13\P1110168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621338" y="3595688"/>
            <a:ext cx="3167062" cy="2374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2155825" y="981075"/>
            <a:ext cx="1135063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u="sng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A. ÚL ? </a:t>
            </a:r>
            <a:endParaRPr lang="cs-CZ" sz="2400" b="1" dirty="0">
              <a:latin typeface="+mn-lt"/>
              <a:cs typeface="+mn-cs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535488" y="981075"/>
            <a:ext cx="2387600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u="sng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B. MRAVENIŠTĚ ?</a:t>
            </a:r>
            <a:endParaRPr lang="cs-CZ" sz="2400" b="1" dirty="0">
              <a:latin typeface="+mn-lt"/>
              <a:cs typeface="+mn-cs"/>
            </a:endParaRPr>
          </a:p>
        </p:txBody>
      </p:sp>
      <p:sp>
        <p:nvSpPr>
          <p:cNvPr id="14" name="Veselý obličej 13"/>
          <p:cNvSpPr/>
          <p:nvPr/>
        </p:nvSpPr>
        <p:spPr>
          <a:xfrm>
            <a:off x="4078288" y="4979988"/>
            <a:ext cx="1285875" cy="1303337"/>
          </a:xfrm>
          <a:prstGeom prst="smileyFace">
            <a:avLst/>
          </a:prstGeom>
          <a:solidFill>
            <a:srgbClr val="FFFF00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6" name="Skupina 15"/>
          <p:cNvGrpSpPr>
            <a:grpSpLocks/>
          </p:cNvGrpSpPr>
          <p:nvPr/>
        </p:nvGrpSpPr>
        <p:grpSpPr bwMode="auto">
          <a:xfrm>
            <a:off x="600075" y="3082925"/>
            <a:ext cx="658813" cy="433388"/>
            <a:chOff x="266864" y="5157192"/>
            <a:chExt cx="887511" cy="729069"/>
          </a:xfrm>
        </p:grpSpPr>
        <p:pic>
          <p:nvPicPr>
            <p:cNvPr id="57367" name="Picture 5" descr="C:\Users\pc\AppData\Local\Microsoft\Windows\Temporary Internet Files\Content.IE5\1XELVQVC\MP900430970[1].jpg"/>
            <p:cNvPicPr>
              <a:picLocks noChangeAspect="1" noChangeArrowheads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 bwMode="auto">
            <a:xfrm>
              <a:off x="266864" y="5294818"/>
              <a:ext cx="887511" cy="5914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cxnSp>
          <p:nvCxnSpPr>
            <p:cNvPr id="18" name="Přímá spojnice se šipkou 17"/>
            <p:cNvCxnSpPr/>
            <p:nvPr/>
          </p:nvCxnSpPr>
          <p:spPr>
            <a:xfrm>
              <a:off x="611176" y="5157192"/>
              <a:ext cx="0" cy="288423"/>
            </a:xfrm>
            <a:prstGeom prst="straightConnector1">
              <a:avLst/>
            </a:prstGeom>
            <a:ln w="38100">
              <a:solidFill>
                <a:schemeClr val="accent6">
                  <a:lumMod val="50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Skupina 18"/>
          <p:cNvGrpSpPr>
            <a:grpSpLocks/>
          </p:cNvGrpSpPr>
          <p:nvPr/>
        </p:nvGrpSpPr>
        <p:grpSpPr bwMode="auto">
          <a:xfrm>
            <a:off x="7778750" y="2868613"/>
            <a:ext cx="765175" cy="466725"/>
            <a:chOff x="266864" y="5157192"/>
            <a:chExt cx="887511" cy="729069"/>
          </a:xfrm>
        </p:grpSpPr>
        <p:pic>
          <p:nvPicPr>
            <p:cNvPr id="57365" name="Picture 5" descr="C:\Users\pc\AppData\Local\Microsoft\Windows\Temporary Internet Files\Content.IE5\1XELVQVC\MP900430970[1].jpg"/>
            <p:cNvPicPr>
              <a:picLocks noChangeAspect="1" noChangeArrowheads="1"/>
            </p:cNvPicPr>
            <p:nvPr/>
          </p:nvPicPr>
          <p:blipFill>
            <a:blip r:embed="rId8"/>
            <a:srcRect/>
            <a:stretch>
              <a:fillRect/>
            </a:stretch>
          </p:blipFill>
          <p:spPr bwMode="auto">
            <a:xfrm>
              <a:off x="266864" y="5294818"/>
              <a:ext cx="887511" cy="5914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cxnSp>
          <p:nvCxnSpPr>
            <p:cNvPr id="21" name="Přímá spojnice se šipkou 20"/>
            <p:cNvCxnSpPr/>
            <p:nvPr/>
          </p:nvCxnSpPr>
          <p:spPr>
            <a:xfrm>
              <a:off x="611189" y="5157192"/>
              <a:ext cx="0" cy="287660"/>
            </a:xfrm>
            <a:prstGeom prst="straightConnector1">
              <a:avLst/>
            </a:prstGeom>
            <a:ln w="38100">
              <a:solidFill>
                <a:schemeClr val="accent6">
                  <a:lumMod val="50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2" name="Skupina 21"/>
          <p:cNvGrpSpPr>
            <a:grpSpLocks/>
          </p:cNvGrpSpPr>
          <p:nvPr/>
        </p:nvGrpSpPr>
        <p:grpSpPr bwMode="auto">
          <a:xfrm>
            <a:off x="3551238" y="712788"/>
            <a:ext cx="741362" cy="501650"/>
            <a:chOff x="266864" y="5157192"/>
            <a:chExt cx="887511" cy="729069"/>
          </a:xfrm>
        </p:grpSpPr>
        <p:pic>
          <p:nvPicPr>
            <p:cNvPr id="57363" name="Picture 5" descr="C:\Users\pc\AppData\Local\Microsoft\Windows\Temporary Internet Files\Content.IE5\1XELVQVC\MP900430970[1].jpg"/>
            <p:cNvPicPr>
              <a:picLocks noChangeAspect="1" noChangeArrowheads="1"/>
            </p:cNvPicPr>
            <p:nvPr/>
          </p:nvPicPr>
          <p:blipFill>
            <a:blip r:embed="rId9"/>
            <a:srcRect/>
            <a:stretch>
              <a:fillRect/>
            </a:stretch>
          </p:blipFill>
          <p:spPr bwMode="auto">
            <a:xfrm>
              <a:off x="266864" y="5294818"/>
              <a:ext cx="887511" cy="5914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cxnSp>
          <p:nvCxnSpPr>
            <p:cNvPr id="24" name="Přímá spojnice se šipkou 23"/>
            <p:cNvCxnSpPr/>
            <p:nvPr/>
          </p:nvCxnSpPr>
          <p:spPr>
            <a:xfrm>
              <a:off x="610845" y="5157192"/>
              <a:ext cx="0" cy="288397"/>
            </a:xfrm>
            <a:prstGeom prst="straightConnector1">
              <a:avLst/>
            </a:prstGeom>
            <a:ln w="38100">
              <a:solidFill>
                <a:schemeClr val="accent6">
                  <a:lumMod val="50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500"/>
                            </p:stCondLst>
                            <p:childTnLst>
                              <p:par>
                                <p:cTn id="2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"/>
                            </p:stCondLst>
                            <p:childTnLst>
                              <p:par>
                                <p:cTn id="43" presetID="26" presetClass="emph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10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5" dur="50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26" presetClass="emph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50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6" presetClass="emph" presetSubtype="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10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4" dur="50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4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65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2000"/>
                            </p:stCondLst>
                            <p:childTnLst>
                              <p:par>
                                <p:cTn id="6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9" grpId="0"/>
      <p:bldP spid="9" grpId="1"/>
      <p:bldP spid="14" grpId="0" animBg="1"/>
      <p:bldP spid="14" grpId="1" animBg="1"/>
      <p:bldP spid="14" grpId="2" animBg="1"/>
      <p:bldP spid="14" grpId="3" animBg="1"/>
      <p:bldP spid="14" grpId="4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90000"/>
            </a:schemeClr>
          </a:solidFill>
          <a:ln w="76200">
            <a:solidFill>
              <a:schemeClr val="bg2"/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MRAVENEC LESNÍ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2">
              <a:lumMod val="75000"/>
            </a:schemeClr>
          </a:solidFill>
          <a:ln/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Prohlédnete si obrázek mravence a odpovězte: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Kolik má nohou?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Odkud mu rostou nohy?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Co má na hlavě?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Jaký má zadeček?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Jakou má barvu?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00788" y="2997200"/>
            <a:ext cx="1584325" cy="23082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6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Z HRUDI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2 TYKADLA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KULATÝ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REZAVOU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A ČERNOU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1026" name="Picture 2" descr="C:\Documents and Settings\Standard\Plocha\Přírodniny\P1110169.JPG"/>
          <p:cNvPicPr>
            <a:picLocks noChangeAspect="1" noChangeArrowheads="1"/>
          </p:cNvPicPr>
          <p:nvPr/>
        </p:nvPicPr>
        <p:blipFill>
          <a:blip r:embed="rId2"/>
          <a:srcRect l="33810" t="30225" r="32381" b="33342"/>
          <a:stretch>
            <a:fillRect/>
          </a:stretch>
        </p:blipFill>
        <p:spPr bwMode="auto">
          <a:xfrm>
            <a:off x="3546475" y="1790700"/>
            <a:ext cx="5472113" cy="4421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4522788" y="6056313"/>
            <a:ext cx="4564062" cy="461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Odtáhni obrázek nebo na něj klikni</a:t>
            </a:r>
            <a:r>
              <a:rPr lang="cs-CZ" dirty="0">
                <a:latin typeface="+mn-lt"/>
                <a:cs typeface="+mn-cs"/>
              </a:rPr>
              <a:t>.</a:t>
            </a: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3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3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3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3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8" dur="7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9" dur="7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4479" y="274638"/>
            <a:ext cx="8402321" cy="1498178"/>
          </a:xfr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/>
            </a:r>
            <a:br>
              <a:rPr lang="cs-CZ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</a:br>
            <a:endParaRPr lang="cs-CZ" dirty="0"/>
          </a:p>
        </p:txBody>
      </p:sp>
      <p:sp>
        <p:nvSpPr>
          <p:cNvPr id="60419" name="TextovéPole 3"/>
          <p:cNvSpPr txBox="1">
            <a:spLocks noChangeArrowheads="1"/>
          </p:cNvSpPr>
          <p:nvPr/>
        </p:nvSpPr>
        <p:spPr bwMode="auto">
          <a:xfrm>
            <a:off x="1692275" y="1125538"/>
            <a:ext cx="63531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latin typeface="Franklin Gothic Book" pitchFamily="34" charset="0"/>
              </a:rPr>
              <a:t>A. MEDOVÁ PLÁSTEV                         B. VČELÍN</a:t>
            </a:r>
          </a:p>
        </p:txBody>
      </p:sp>
      <p:sp>
        <p:nvSpPr>
          <p:cNvPr id="5" name="Obdélník 4"/>
          <p:cNvSpPr/>
          <p:nvPr/>
        </p:nvSpPr>
        <p:spPr>
          <a:xfrm>
            <a:off x="284479" y="332656"/>
            <a:ext cx="8575041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+mn-lt"/>
                <a:cs typeface="+mn-cs"/>
              </a:rPr>
              <a:t>CO JE NA TOMTO OBRÁZKU 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55650" y="4652963"/>
            <a:ext cx="5157788" cy="15700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5">
                    <a:lumMod val="50000"/>
                  </a:schemeClr>
                </a:solidFill>
                <a:latin typeface="+mn-lt"/>
                <a:cs typeface="+mn-cs"/>
              </a:rPr>
              <a:t>VČELY PŘEZIMUJÍ V _______________.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5">
                    <a:lumMod val="50000"/>
                  </a:schemeClr>
                </a:solidFill>
                <a:latin typeface="+mn-lt"/>
                <a:cs typeface="+mn-cs"/>
              </a:rPr>
              <a:t>NA JAŘE SBÍRAJÍ ___________A_____.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5">
                    <a:lumMod val="50000"/>
                  </a:schemeClr>
                </a:solidFill>
                <a:latin typeface="+mn-lt"/>
                <a:cs typeface="+mn-cs"/>
              </a:rPr>
              <a:t>PŘITOM KVĚTY __________________.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5">
                    <a:lumMod val="50000"/>
                  </a:schemeClr>
                </a:solidFill>
                <a:latin typeface="+mn-lt"/>
                <a:cs typeface="+mn-cs"/>
              </a:rPr>
              <a:t>V ÚLU VYTVÁŘEJÍ ________________ </a:t>
            </a:r>
            <a:r>
              <a:rPr lang="cs-CZ" sz="2400" dirty="0">
                <a:latin typeface="+mn-lt"/>
                <a:cs typeface="+mn-cs"/>
              </a:rPr>
              <a:t>.</a:t>
            </a:r>
            <a:endParaRPr lang="cs-CZ" sz="2400" dirty="0">
              <a:latin typeface="+mn-lt"/>
              <a:cs typeface="+mn-cs"/>
            </a:endParaRPr>
          </a:p>
        </p:txBody>
      </p:sp>
      <p:sp>
        <p:nvSpPr>
          <p:cNvPr id="60422" name="TextovéPole 6"/>
          <p:cNvSpPr txBox="1">
            <a:spLocks noChangeArrowheads="1"/>
          </p:cNvSpPr>
          <p:nvPr/>
        </p:nvSpPr>
        <p:spPr bwMode="auto">
          <a:xfrm rot="-1202999">
            <a:off x="6345238" y="4498975"/>
            <a:ext cx="85725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latin typeface="Franklin Gothic Book" pitchFamily="34" charset="0"/>
              </a:rPr>
              <a:t>               MED</a:t>
            </a:r>
          </a:p>
        </p:txBody>
      </p:sp>
      <p:sp>
        <p:nvSpPr>
          <p:cNvPr id="60423" name="TextovéPole 7"/>
          <p:cNvSpPr txBox="1">
            <a:spLocks noChangeArrowheads="1"/>
          </p:cNvSpPr>
          <p:nvPr/>
        </p:nvSpPr>
        <p:spPr bwMode="auto">
          <a:xfrm rot="-305621">
            <a:off x="7318375" y="5453063"/>
            <a:ext cx="7080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latin typeface="Franklin Gothic Book" pitchFamily="34" charset="0"/>
              </a:rPr>
              <a:t>ÚLU</a:t>
            </a:r>
          </a:p>
        </p:txBody>
      </p:sp>
      <p:sp>
        <p:nvSpPr>
          <p:cNvPr id="60424" name="TextovéPole 8"/>
          <p:cNvSpPr txBox="1">
            <a:spLocks noChangeArrowheads="1"/>
          </p:cNvSpPr>
          <p:nvPr/>
        </p:nvSpPr>
        <p:spPr bwMode="auto">
          <a:xfrm rot="1061218">
            <a:off x="7604125" y="4652963"/>
            <a:ext cx="11938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latin typeface="Franklin Gothic Book" pitchFamily="34" charset="0"/>
              </a:rPr>
              <a:t>NEKTAR</a:t>
            </a:r>
          </a:p>
        </p:txBody>
      </p:sp>
      <p:sp>
        <p:nvSpPr>
          <p:cNvPr id="60425" name="TextovéPole 9"/>
          <p:cNvSpPr txBox="1">
            <a:spLocks noChangeArrowheads="1"/>
          </p:cNvSpPr>
          <p:nvPr/>
        </p:nvSpPr>
        <p:spPr bwMode="auto">
          <a:xfrm rot="-3281365">
            <a:off x="6372225" y="5732463"/>
            <a:ext cx="6365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latin typeface="Franklin Gothic Book" pitchFamily="34" charset="0"/>
              </a:rPr>
              <a:t>PYL</a:t>
            </a:r>
          </a:p>
        </p:txBody>
      </p:sp>
      <p:sp>
        <p:nvSpPr>
          <p:cNvPr id="60426" name="TextovéPole 10"/>
          <p:cNvSpPr txBox="1">
            <a:spLocks noChangeArrowheads="1"/>
          </p:cNvSpPr>
          <p:nvPr/>
        </p:nvSpPr>
        <p:spPr bwMode="auto">
          <a:xfrm rot="2027123">
            <a:off x="7419975" y="6102350"/>
            <a:ext cx="12176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latin typeface="Franklin Gothic Book" pitchFamily="34" charset="0"/>
              </a:rPr>
              <a:t>OPYLUJÍ</a:t>
            </a:r>
          </a:p>
        </p:txBody>
      </p:sp>
      <p:sp>
        <p:nvSpPr>
          <p:cNvPr id="60427" name="TextovéPole 2"/>
          <p:cNvSpPr txBox="1">
            <a:spLocks noChangeArrowheads="1"/>
          </p:cNvSpPr>
          <p:nvPr/>
        </p:nvSpPr>
        <p:spPr bwMode="auto">
          <a:xfrm>
            <a:off x="3017838" y="2079625"/>
            <a:ext cx="2397125" cy="175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u="sng">
                <a:latin typeface="Franklin Gothic Book" pitchFamily="34" charset="0"/>
              </a:rPr>
              <a:t>Obr. MEDOVÁ PLÁSTEV</a:t>
            </a:r>
          </a:p>
          <a:p>
            <a:r>
              <a:rPr lang="cs-CZ">
                <a:latin typeface="Franklin Gothic Book" pitchFamily="34" charset="0"/>
              </a:rPr>
              <a:t>Otázky: úlu</a:t>
            </a:r>
          </a:p>
          <a:p>
            <a:r>
              <a:rPr lang="cs-CZ">
                <a:latin typeface="Franklin Gothic Book" pitchFamily="34" charset="0"/>
              </a:rPr>
              <a:t>             nektar a pyl</a:t>
            </a:r>
          </a:p>
          <a:p>
            <a:r>
              <a:rPr lang="cs-CZ">
                <a:latin typeface="Franklin Gothic Book" pitchFamily="34" charset="0"/>
              </a:rPr>
              <a:t>             opyluji</a:t>
            </a:r>
          </a:p>
          <a:p>
            <a:r>
              <a:rPr lang="cs-CZ">
                <a:latin typeface="Franklin Gothic Book" pitchFamily="34" charset="0"/>
              </a:rPr>
              <a:t>             med</a:t>
            </a:r>
          </a:p>
          <a:p>
            <a:endParaRPr lang="cs-CZ">
              <a:latin typeface="Franklin Gothic Book" pitchFamily="34" charset="0"/>
            </a:endParaRPr>
          </a:p>
        </p:txBody>
      </p:sp>
      <p:pic>
        <p:nvPicPr>
          <p:cNvPr id="6042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570163" y="1844675"/>
            <a:ext cx="3657600" cy="2408238"/>
          </a:xfr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4479" y="274638"/>
            <a:ext cx="8402321" cy="1498178"/>
          </a:xfr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/>
            </a:r>
            <a:br>
              <a:rPr lang="cs-CZ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</a:b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03350" y="1171575"/>
            <a:ext cx="3600450" cy="5222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C00000"/>
                </a:solidFill>
              </a:rPr>
              <a:t>A. MEDOVÁ PLÁSTEV                       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84479" y="332656"/>
            <a:ext cx="8575041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+mn-lt"/>
                <a:cs typeface="+mn-cs"/>
              </a:rPr>
              <a:t>CO JE NA TOMTO OBRÁZKU 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55650" y="4652963"/>
            <a:ext cx="5157788" cy="15700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5">
                    <a:lumMod val="50000"/>
                  </a:schemeClr>
                </a:solidFill>
                <a:latin typeface="+mn-lt"/>
                <a:cs typeface="+mn-cs"/>
              </a:rPr>
              <a:t>VČELY PŘEZIMUJÍ V _______________.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5">
                    <a:lumMod val="50000"/>
                  </a:schemeClr>
                </a:solidFill>
                <a:latin typeface="+mn-lt"/>
                <a:cs typeface="+mn-cs"/>
              </a:rPr>
              <a:t>NA JAŘE SBÍRAJÍ ___________A_____.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5">
                    <a:lumMod val="50000"/>
                  </a:schemeClr>
                </a:solidFill>
                <a:latin typeface="+mn-lt"/>
                <a:cs typeface="+mn-cs"/>
              </a:rPr>
              <a:t>PŘITOM KVĚTY __________________.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5">
                    <a:lumMod val="50000"/>
                  </a:schemeClr>
                </a:solidFill>
                <a:latin typeface="+mn-lt"/>
                <a:cs typeface="+mn-cs"/>
              </a:rPr>
              <a:t>V ÚLU VYTVÁŘEJÍ ________________ </a:t>
            </a:r>
            <a:r>
              <a:rPr lang="cs-CZ" sz="2400" dirty="0">
                <a:latin typeface="+mn-lt"/>
                <a:cs typeface="+mn-cs"/>
              </a:rPr>
              <a:t>.</a:t>
            </a:r>
            <a:endParaRPr lang="cs-CZ" sz="2400" dirty="0">
              <a:latin typeface="+mn-lt"/>
              <a:cs typeface="+mn-cs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 rot="-1202999">
            <a:off x="6345238" y="4498975"/>
            <a:ext cx="85725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latin typeface="Franklin Gothic Book" pitchFamily="34" charset="0"/>
              </a:rPr>
              <a:t>               MED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 rot="-305621">
            <a:off x="7318375" y="5453063"/>
            <a:ext cx="7080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latin typeface="Franklin Gothic Book" pitchFamily="34" charset="0"/>
              </a:rPr>
              <a:t>ÚLU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 rot="1061218">
            <a:off x="7604125" y="4652963"/>
            <a:ext cx="11938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latin typeface="Franklin Gothic Book" pitchFamily="34" charset="0"/>
              </a:rPr>
              <a:t>NEKTAR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 rot="-3281365">
            <a:off x="6372225" y="5732463"/>
            <a:ext cx="6365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latin typeface="Franklin Gothic Book" pitchFamily="34" charset="0"/>
              </a:rPr>
              <a:t>PYL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 rot="2027123">
            <a:off x="7419975" y="6102350"/>
            <a:ext cx="12176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latin typeface="Franklin Gothic Book" pitchFamily="34" charset="0"/>
              </a:rPr>
              <a:t>OPYLUJÍ</a:t>
            </a:r>
          </a:p>
        </p:txBody>
      </p:sp>
      <p:sp>
        <p:nvSpPr>
          <p:cNvPr id="61451" name="TextovéPole 2"/>
          <p:cNvSpPr txBox="1">
            <a:spLocks noChangeArrowheads="1"/>
          </p:cNvSpPr>
          <p:nvPr/>
        </p:nvSpPr>
        <p:spPr bwMode="auto">
          <a:xfrm>
            <a:off x="3017838" y="2079625"/>
            <a:ext cx="2397125" cy="175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u="sng">
                <a:latin typeface="Franklin Gothic Book" pitchFamily="34" charset="0"/>
              </a:rPr>
              <a:t>Obr. MEDOVÁ PLÁSTEV</a:t>
            </a:r>
          </a:p>
          <a:p>
            <a:r>
              <a:rPr lang="cs-CZ">
                <a:latin typeface="Franklin Gothic Book" pitchFamily="34" charset="0"/>
              </a:rPr>
              <a:t>Otázky: úlu</a:t>
            </a:r>
          </a:p>
          <a:p>
            <a:r>
              <a:rPr lang="cs-CZ">
                <a:latin typeface="Franklin Gothic Book" pitchFamily="34" charset="0"/>
              </a:rPr>
              <a:t>             nektar a pyl</a:t>
            </a:r>
          </a:p>
          <a:p>
            <a:r>
              <a:rPr lang="cs-CZ">
                <a:latin typeface="Franklin Gothic Book" pitchFamily="34" charset="0"/>
              </a:rPr>
              <a:t>             opyluji</a:t>
            </a:r>
          </a:p>
          <a:p>
            <a:r>
              <a:rPr lang="cs-CZ">
                <a:latin typeface="Franklin Gothic Book" pitchFamily="34" charset="0"/>
              </a:rPr>
              <a:t>             med</a:t>
            </a:r>
          </a:p>
          <a:p>
            <a:endParaRPr lang="cs-CZ">
              <a:latin typeface="Franklin Gothic Book" pitchFamily="34" charset="0"/>
            </a:endParaRPr>
          </a:p>
        </p:txBody>
      </p:sp>
      <p:pic>
        <p:nvPicPr>
          <p:cNvPr id="6145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2387600" y="1844675"/>
            <a:ext cx="3657600" cy="2408238"/>
          </a:xfrm>
        </p:spPr>
      </p:pic>
      <p:sp>
        <p:nvSpPr>
          <p:cNvPr id="12" name="TextovéPole 11"/>
          <p:cNvSpPr txBox="1"/>
          <p:nvPr/>
        </p:nvSpPr>
        <p:spPr>
          <a:xfrm>
            <a:off x="5219700" y="1171575"/>
            <a:ext cx="1681163" cy="5222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C00000"/>
                </a:solidFill>
              </a:rPr>
              <a:t>B. VČELÍN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3" name="Veselý obličej 12"/>
          <p:cNvSpPr/>
          <p:nvPr/>
        </p:nvSpPr>
        <p:spPr>
          <a:xfrm>
            <a:off x="7045325" y="2852738"/>
            <a:ext cx="1417638" cy="1419225"/>
          </a:xfrm>
          <a:prstGeom prst="smileyFace">
            <a:avLst/>
          </a:prstGeom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5" name="Skupina 14"/>
          <p:cNvGrpSpPr>
            <a:grpSpLocks/>
          </p:cNvGrpSpPr>
          <p:nvPr/>
        </p:nvGrpSpPr>
        <p:grpSpPr bwMode="auto">
          <a:xfrm>
            <a:off x="676275" y="1714500"/>
            <a:ext cx="887413" cy="730250"/>
            <a:chOff x="266864" y="5157192"/>
            <a:chExt cx="887511" cy="729069"/>
          </a:xfrm>
        </p:grpSpPr>
        <p:pic>
          <p:nvPicPr>
            <p:cNvPr id="61456" name="Picture 5" descr="C:\Users\pc\AppData\Local\Microsoft\Windows\Temporary Internet Files\Content.IE5\1XELVQVC\MP900430970[1].jpg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266864" y="5294818"/>
              <a:ext cx="887511" cy="5914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cxnSp>
          <p:nvCxnSpPr>
            <p:cNvPr id="17" name="Přímá spojnice se šipkou 16"/>
            <p:cNvCxnSpPr/>
            <p:nvPr/>
          </p:nvCxnSpPr>
          <p:spPr>
            <a:xfrm>
              <a:off x="611390" y="5157192"/>
              <a:ext cx="0" cy="288458"/>
            </a:xfrm>
            <a:prstGeom prst="straightConnector1">
              <a:avLst/>
            </a:prstGeom>
            <a:ln w="38100">
              <a:solidFill>
                <a:schemeClr val="accent6">
                  <a:lumMod val="75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2DCDB"/>
                                      </p:to>
                                    </p:animClr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3.7037E-6 L -0.38628 -0.12916 " pathEditMode="relative" rAng="0" ptsTypes="AA">
                                      <p:cBhvr>
                                        <p:cTn id="27" dur="2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323" y="-64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2.96296E-6 L -0.53073 0.05046 " pathEditMode="relative" rAng="0" ptsTypes="AA">
                                      <p:cBhvr>
                                        <p:cTn id="31" dur="2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545" y="25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59259E-6 L -0.16528 -0.09653 " pathEditMode="relative" rAng="0" ptsTypes="AA">
                                      <p:cBhvr>
                                        <p:cTn id="35" dur="2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264" y="-48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3.7037E-7 L -0.48038 -0.10833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028" y="-54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3.33333E-6 L -0.31962 0.15092 " pathEditMode="relative" rAng="0" ptsTypes="AA">
                                      <p:cBhvr>
                                        <p:cTn id="43" dur="2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990" y="75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500"/>
                            </p:stCondLst>
                            <p:childTnLst>
                              <p:par>
                                <p:cTn id="45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4" grpId="0" animBg="1"/>
      <p:bldP spid="7" grpId="0"/>
      <p:bldP spid="8" grpId="0"/>
      <p:bldP spid="9" grpId="0"/>
      <p:bldP spid="10" grpId="0"/>
      <p:bldP spid="11" grpId="0"/>
      <p:bldP spid="12" grpId="0" animBg="1"/>
      <p:bldP spid="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Přímá spojnice se šipkou 11"/>
          <p:cNvCxnSpPr/>
          <p:nvPr/>
        </p:nvCxnSpPr>
        <p:spPr>
          <a:xfrm flipH="1">
            <a:off x="5905500" y="5300663"/>
            <a:ext cx="233363" cy="409575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bdélník 2"/>
          <p:cNvSpPr/>
          <p:nvPr/>
        </p:nvSpPr>
        <p:spPr>
          <a:xfrm>
            <a:off x="1263513" y="404665"/>
            <a:ext cx="7124911" cy="1200329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+mn-lt"/>
                <a:cs typeface="+mn-cs"/>
              </a:rPr>
              <a:t>HMYZ PŘINÁŠÍ NEJEN UŽITEK.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+mn-lt"/>
                <a:cs typeface="+mn-cs"/>
              </a:rPr>
              <a:t>ALE I ŠKODÍ</a:t>
            </a:r>
            <a:endParaRPr lang="cs-CZ" sz="3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+mn-lt"/>
              <a:cs typeface="+mn-cs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3400" y="5186363"/>
            <a:ext cx="1460500" cy="1093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8313" y="2447925"/>
            <a:ext cx="2074862" cy="259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133725" y="3328988"/>
            <a:ext cx="2889250" cy="187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2471" name="TextovéPole 3"/>
          <p:cNvSpPr txBox="1">
            <a:spLocks noChangeArrowheads="1"/>
          </p:cNvSpPr>
          <p:nvPr/>
        </p:nvSpPr>
        <p:spPr bwMode="auto">
          <a:xfrm>
            <a:off x="6610350" y="1985963"/>
            <a:ext cx="17287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entury Gothic" pitchFamily="34" charset="0"/>
              </a:rPr>
              <a:t>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25450" y="1700213"/>
            <a:ext cx="2633663" cy="120015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Stromy zničené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lýkožroutem smrkovým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19375" y="2060575"/>
            <a:ext cx="3916363" cy="120015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FFCC00"/>
                </a:solidFill>
                <a:latin typeface="+mn-lt"/>
                <a:cs typeface="+mn-cs"/>
              </a:rPr>
              <a:t>Mandelinka bramborová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FFCC00"/>
                </a:solidFill>
                <a:latin typeface="+mn-lt"/>
                <a:cs typeface="+mn-cs"/>
              </a:rPr>
              <a:t>s</a:t>
            </a:r>
            <a:r>
              <a:rPr lang="cs-CZ" sz="2400" b="1" dirty="0">
                <a:solidFill>
                  <a:srgbClr val="FFCC00"/>
                </a:solidFill>
                <a:latin typeface="+mn-lt"/>
                <a:cs typeface="+mn-cs"/>
              </a:rPr>
              <a:t>e živí listy brambor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 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535738" y="3360738"/>
            <a:ext cx="2098675" cy="3046412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00B050"/>
                </a:solidFill>
                <a:latin typeface="Century Gothic" pitchFamily="34" charset="0"/>
              </a:rPr>
              <a:t>Housenka běláska zelného si ráda pochutnává na listové a košťálové zelenině.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268538" y="5710238"/>
            <a:ext cx="4051300" cy="4603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bg2">
                    <a:lumMod val="75000"/>
                  </a:schemeClr>
                </a:solidFill>
                <a:latin typeface="+mn-lt"/>
                <a:cs typeface="+mn-cs"/>
              </a:rPr>
              <a:t>Blecha, veš, mol, štěnice..</a:t>
            </a:r>
            <a:endParaRPr lang="cs-CZ" sz="2400" b="1" dirty="0">
              <a:solidFill>
                <a:schemeClr val="bg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14575" y="5634038"/>
            <a:ext cx="3960813" cy="64611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rgbClr val="FF0000"/>
                </a:solidFill>
                <a:latin typeface="+mn-lt"/>
                <a:cs typeface="+mn-cs"/>
              </a:rPr>
              <a:t>Jmenuj některý další hmyz,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rgbClr val="FF0000"/>
                </a:solidFill>
                <a:latin typeface="+mn-lt"/>
                <a:cs typeface="+mn-cs"/>
              </a:rPr>
              <a:t> který škodí člověku.</a:t>
            </a:r>
            <a:endParaRPr lang="cs-CZ" dirty="0">
              <a:solidFill>
                <a:srgbClr val="FF0000"/>
              </a:solidFill>
              <a:latin typeface="+mn-lt"/>
              <a:cs typeface="+mn-cs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634163" y="2060575"/>
            <a:ext cx="1901825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2478" name="TextovéPole 19"/>
          <p:cNvSpPr txBox="1">
            <a:spLocks noChangeArrowheads="1"/>
          </p:cNvSpPr>
          <p:nvPr/>
        </p:nvSpPr>
        <p:spPr bwMode="auto">
          <a:xfrm>
            <a:off x="425450" y="1116013"/>
            <a:ext cx="1323975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entury Gothic" pitchFamily="34" charset="0"/>
              </a:rPr>
              <a:t>!</a:t>
            </a:r>
          </a:p>
        </p:txBody>
      </p:sp>
      <p:pic>
        <p:nvPicPr>
          <p:cNvPr id="62479" name="Picture 5" descr="C:\Users\pc\AppData\Local\Microsoft\Windows\Temporary Internet Files\Content.IE5\1XELVQVC\MP900430970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25450" y="677863"/>
            <a:ext cx="903288" cy="58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62480" name="Skupina 27"/>
          <p:cNvGrpSpPr>
            <a:grpSpLocks/>
          </p:cNvGrpSpPr>
          <p:nvPr/>
        </p:nvGrpSpPr>
        <p:grpSpPr bwMode="auto">
          <a:xfrm>
            <a:off x="658813" y="711200"/>
            <a:ext cx="403225" cy="519113"/>
            <a:chOff x="658308" y="711004"/>
            <a:chExt cx="404445" cy="520059"/>
          </a:xfrm>
        </p:grpSpPr>
        <p:cxnSp>
          <p:nvCxnSpPr>
            <p:cNvPr id="15" name="Přímá spojnice 14"/>
            <p:cNvCxnSpPr/>
            <p:nvPr/>
          </p:nvCxnSpPr>
          <p:spPr>
            <a:xfrm>
              <a:off x="658308" y="711004"/>
              <a:ext cx="404445" cy="520059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nice 29"/>
            <p:cNvCxnSpPr/>
            <p:nvPr/>
          </p:nvCxnSpPr>
          <p:spPr>
            <a:xfrm flipV="1">
              <a:off x="658308" y="711004"/>
              <a:ext cx="404445" cy="520059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000"/>
                            </p:stCondLst>
                            <p:childTnLst>
                              <p:par>
                                <p:cTn id="2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8000"/>
                            </p:stCondLst>
                            <p:childTnLst>
                              <p:par>
                                <p:cTn id="30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2000"/>
                            </p:stCondLst>
                            <p:childTnLst>
                              <p:par>
                                <p:cTn id="4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4000"/>
                            </p:stCondLst>
                            <p:childTnLst>
                              <p:par>
                                <p:cTn id="4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7" dur="2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6500"/>
                            </p:stCondLst>
                            <p:childTnLst>
                              <p:par>
                                <p:cTn id="52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1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1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2" grpId="0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4813" y="115888"/>
            <a:ext cx="8501062" cy="332422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A NA ZÁVĚR JEŠTĚ HRA DO PŘÍRODY – hra pro 2 a více družstev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Mravenci vynášejí </a:t>
            </a:r>
            <a:r>
              <a:rPr lang="cs-CZ" sz="2400" b="1" dirty="0">
                <a:latin typeface="+mn-lt"/>
                <a:cs typeface="+mn-cs"/>
              </a:rPr>
              <a:t>své kukly </a:t>
            </a:r>
            <a:r>
              <a:rPr lang="cs-CZ" sz="2400" dirty="0">
                <a:latin typeface="+mn-lt"/>
                <a:cs typeface="+mn-cs"/>
              </a:rPr>
              <a:t>na sluníčko, aby je </a:t>
            </a:r>
            <a:r>
              <a:rPr lang="cs-CZ" sz="2400" dirty="0" err="1">
                <a:latin typeface="+mn-lt"/>
                <a:cs typeface="+mn-cs"/>
              </a:rPr>
              <a:t>ohřálI</a:t>
            </a:r>
            <a:r>
              <a:rPr lang="cs-CZ" sz="2400" dirty="0">
                <a:latin typeface="+mn-lt"/>
                <a:cs typeface="+mn-cs"/>
              </a:rPr>
              <a:t>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Za pomoci rolí papíru nebo starých obvazů či pruhů látky obalte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n</a:t>
            </a:r>
            <a:r>
              <a:rPr lang="cs-CZ" sz="2400" dirty="0">
                <a:latin typeface="+mn-lt"/>
                <a:cs typeface="+mn-cs"/>
              </a:rPr>
              <a:t>ěkterého kamaráda z družstva, pak ho všichni uchopte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- spolupracujte jako mravenci při práci. Odneste ho k vyznačené metě.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KDO ZVÍTĚZÍ?  Hodnotí se nejen rychlost, ale i to, jestli se zabalení nerozmotalo.</a:t>
            </a:r>
            <a:endParaRPr lang="cs-CZ" sz="2400" dirty="0">
              <a:latin typeface="+mn-lt"/>
              <a:cs typeface="+mn-cs"/>
            </a:endParaRPr>
          </a:p>
        </p:txBody>
      </p:sp>
      <p:pic>
        <p:nvPicPr>
          <p:cNvPr id="64514" name="Picture 2" descr="C:\Documents and Settings\Standard\Plocha\Přírodniny\P111017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82988" y="3343275"/>
            <a:ext cx="2270125" cy="302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4515" name="Picture 3" descr="C:\Documents and Settings\Standard\Plocha\Přírodniny\P1110164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8313" y="3392488"/>
            <a:ext cx="2743200" cy="2811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4516" name="Picture 4" descr="H:\FOTO 2013\Stožec 23.-27.13\P1110177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348413" y="3392488"/>
            <a:ext cx="2219325" cy="2811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3486150" y="6370638"/>
            <a:ext cx="2463800" cy="461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HEZKOU ZÁBAVU!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7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65538" name="Obdélník 3"/>
          <p:cNvSpPr>
            <a:spLocks noChangeArrowheads="1"/>
          </p:cNvSpPr>
          <p:nvPr/>
        </p:nvSpPr>
        <p:spPr bwMode="auto">
          <a:xfrm>
            <a:off x="866775" y="1557338"/>
            <a:ext cx="6985000" cy="4211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Scott Bauer, </a:t>
            </a:r>
            <a:r>
              <a:rPr lang="cs-CZ">
                <a:hlinkClick r:id="rId2"/>
              </a:rPr>
              <a:t>http://commons.wikimedia.org/wiki/File:Colorado_potato_beetle.jpg</a:t>
            </a:r>
            <a:endParaRPr lang="cs-CZ"/>
          </a:p>
          <a:p>
            <a:endParaRPr lang="cs-CZ">
              <a:latin typeface="Calibri" pitchFamily="34" charset="0"/>
            </a:endParaRPr>
          </a:p>
          <a:p>
            <a:r>
              <a:rPr lang="cs-CZ"/>
              <a:t>Soebe, </a:t>
            </a:r>
            <a:r>
              <a:rPr lang="cs-CZ">
                <a:hlinkClick r:id="rId3"/>
              </a:rPr>
              <a:t>http://commons.wikimedia.org/wiki/File:Carabus_auratus_with_prey.jpg</a:t>
            </a:r>
            <a:endParaRPr lang="cs-CZ"/>
          </a:p>
          <a:p>
            <a:endParaRPr lang="cs-CZ"/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Učebnice: PRVOUKA 2</a:t>
            </a:r>
          </a:p>
          <a:p>
            <a:r>
              <a:rPr lang="cs-CZ">
                <a:latin typeface="Calibri" pitchFamily="34" charset="0"/>
              </a:rPr>
              <a:t>Napsaly: PaedDr. Hana Mühlhauserová; PaeDr: Jaromíra Svobodová</a:t>
            </a:r>
          </a:p>
          <a:p>
            <a:r>
              <a:rPr lang="cs-CZ">
                <a:latin typeface="Calibri" pitchFamily="34" charset="0"/>
              </a:rPr>
              <a:t>Nová škola, s.r.o., 2013</a:t>
            </a: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Metodický materiál IS a SEV „Pod skálou“ Stožec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5539" name="TextovéPole 1"/>
          <p:cNvSpPr txBox="1">
            <a:spLocks noChangeArrowheads="1"/>
          </p:cNvSpPr>
          <p:nvPr/>
        </p:nvSpPr>
        <p:spPr bwMode="auto">
          <a:xfrm>
            <a:off x="900113" y="4581525"/>
            <a:ext cx="2801937" cy="1465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Ostatní fotografie - vlastní fotogalerie autorky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www.office.microsoft.com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1_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565</TotalTime>
  <Words>507</Words>
  <Application>Microsoft Office PowerPoint</Application>
  <PresentationFormat>On-screen Show (4:3)</PresentationFormat>
  <Paragraphs>184</Paragraphs>
  <Slides>13</Slides>
  <Notes>2</Notes>
  <HiddenSlides>2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18</vt:i4>
      </vt:variant>
      <vt:variant>
        <vt:lpstr>Nadpisy snímků</vt:lpstr>
      </vt:variant>
      <vt:variant>
        <vt:i4>13</vt:i4>
      </vt:variant>
    </vt:vector>
  </HeadingPairs>
  <TitlesOfParts>
    <vt:vector size="37" baseType="lpstr">
      <vt:lpstr>Calibri</vt:lpstr>
      <vt:lpstr>Arial</vt:lpstr>
      <vt:lpstr>Century Gothic</vt:lpstr>
      <vt:lpstr>Wingdings 2</vt:lpstr>
      <vt:lpstr>Franklin Gothic Medium</vt:lpstr>
      <vt:lpstr>Franklin Gothic Book</vt:lpstr>
      <vt:lpstr>Motiv systému Office</vt:lpstr>
      <vt:lpstr>Austin</vt:lpstr>
      <vt:lpstr>Cesta</vt:lpstr>
      <vt:lpstr>1_Austin</vt:lpstr>
      <vt:lpstr>Austin</vt:lpstr>
      <vt:lpstr>Austin</vt:lpstr>
      <vt:lpstr>Austin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1_Austin</vt:lpstr>
      <vt:lpstr>1_Austin</vt:lpstr>
      <vt:lpstr>1_Austin</vt:lpstr>
      <vt:lpstr>Snímek 1</vt:lpstr>
      <vt:lpstr>Snímek 2</vt:lpstr>
      <vt:lpstr>Živočichové ve volné přírodě</vt:lpstr>
      <vt:lpstr>SLOŽ PÍSMENKA, co vidíš na obrázku?</vt:lpstr>
      <vt:lpstr>SLOŽ PÍSMENKA, co vidíš na obrázku? Klikej!</vt:lpstr>
      <vt:lpstr>Snímek 6</vt:lpstr>
      <vt:lpstr>CO VIDÍŠ NA OBRÁZKU? </vt:lpstr>
      <vt:lpstr>MRAVENEC LESNÍ</vt:lpstr>
      <vt:lpstr>Snímek 9</vt:lpstr>
      <vt:lpstr>Snímek 10</vt:lpstr>
      <vt:lpstr>Snímek 11</vt:lpstr>
      <vt:lpstr>Snímek 12</vt:lpstr>
      <vt:lpstr>ZDROJE</vt:lpstr>
    </vt:vector>
  </TitlesOfParts>
  <Company>Your Company Name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hmyz</dc:title>
  <dc:creator>Your User Name</dc:creator>
  <cp:lastModifiedBy>DUM</cp:lastModifiedBy>
  <cp:revision>64</cp:revision>
  <dcterms:created xsi:type="dcterms:W3CDTF">2013-10-23T12:09:28Z</dcterms:created>
  <dcterms:modified xsi:type="dcterms:W3CDTF">2014-02-27T14:46:01Z</dcterms:modified>
</cp:coreProperties>
</file>