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theme/themeOverride5.xml" ContentType="application/vnd.openxmlformats-officedocument.themeOverr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theme/themeOverride4.xml" ContentType="application/vnd.openxmlformats-officedocument.themeOverr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Default Extension="wav" ContentType="audio/wav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708" r:id="rId3"/>
  </p:sldMasterIdLst>
  <p:notesMasterIdLst>
    <p:notesMasterId r:id="rId22"/>
  </p:notesMasterIdLst>
  <p:sldIdLst>
    <p:sldId id="280" r:id="rId4"/>
    <p:sldId id="281" r:id="rId5"/>
    <p:sldId id="256" r:id="rId6"/>
    <p:sldId id="263" r:id="rId7"/>
    <p:sldId id="264" r:id="rId8"/>
    <p:sldId id="269" r:id="rId9"/>
    <p:sldId id="272" r:id="rId10"/>
    <p:sldId id="265" r:id="rId11"/>
    <p:sldId id="273" r:id="rId12"/>
    <p:sldId id="262" r:id="rId13"/>
    <p:sldId id="266" r:id="rId14"/>
    <p:sldId id="277" r:id="rId15"/>
    <p:sldId id="275" r:id="rId16"/>
    <p:sldId id="257" r:id="rId17"/>
    <p:sldId id="261" r:id="rId18"/>
    <p:sldId id="283" r:id="rId19"/>
    <p:sldId id="267" r:id="rId20"/>
    <p:sldId id="260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134" autoAdjust="0"/>
    <p:restoredTop sz="94660"/>
  </p:normalViewPr>
  <p:slideViewPr>
    <p:cSldViewPr>
      <p:cViewPr>
        <p:scale>
          <a:sx n="50" d="100"/>
          <a:sy n="50" d="100"/>
        </p:scale>
        <p:origin x="-1254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viewProps" Target="view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B84617A-48CA-43BD-99AA-1ADDD5783C5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5CE9966-148F-4DC1-9C4A-0BAA9F1E7E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Klikni na ovoce, drž pravé tlačítko a přetáhni na správné číslo. Pusť tlačítko</a:t>
            </a:r>
          </a:p>
        </p:txBody>
      </p:sp>
      <p:sp>
        <p:nvSpPr>
          <p:cNvPr id="440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66968D8-310E-4506-80C2-D81775ADE22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Klikni na ovoce, drž pravé tlačítko a přetáhni na správné číslo. Pusť tlačítko</a:t>
            </a:r>
          </a:p>
        </p:txBody>
      </p:sp>
      <p:sp>
        <p:nvSpPr>
          <p:cNvPr id="460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23BAEF5-C687-4E97-A8B3-1EA302DC871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Čáru najdeš v obrazcích. Klikni na ni, pak klikni u názvu stromu, drž levé tlačítko a táhni k ovoci. Pusť tlačítko.</a:t>
            </a:r>
          </a:p>
        </p:txBody>
      </p:sp>
      <p:sp>
        <p:nvSpPr>
          <p:cNvPr id="481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4645871-56C6-469A-AB33-CD10EFA91B7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Čáru najdeš v obrazcích. Klikni na ni, pak klikni u názvu stromu, drž levé tlačítko a táhni k ovoci. Pusť tlačítko.</a:t>
            </a:r>
          </a:p>
        </p:txBody>
      </p:sp>
      <p:sp>
        <p:nvSpPr>
          <p:cNvPr id="501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6135955-63D3-4677-9DBB-3DEA442720F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Čáru najdeš v obrazcích. Klikni na ni, pak klikni u názvu stromu, drž levé tlačítko a táhni k ovoci. Pusť tlačítko.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22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1D44D76-7303-40BF-87AF-46F92303E7E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Čáru najdeš v obrazcích. Klikni na ni, pak klikni u názvu stromu, drž levé tlačítko a táhni k ovoci. Pusť tlačítko.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42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C325B3F-73DC-4854-B72B-5141FEF6875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Klikni na slabiku, drž levé tlačítko myši a přetáhni na řádku pod obrázkem. </a:t>
            </a:r>
          </a:p>
        </p:txBody>
      </p:sp>
      <p:sp>
        <p:nvSpPr>
          <p:cNvPr id="563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764F2A2-EBBC-4753-B350-29D5BAA0963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Klikni na slabiku, drž levé tlačítko myši a přetáhni na řádku pod obrázkem. </a:t>
            </a:r>
          </a:p>
        </p:txBody>
      </p:sp>
      <p:sp>
        <p:nvSpPr>
          <p:cNvPr id="583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44652EF-5BCB-4F76-8C35-F4A90886B90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Máš 2 možnosti. 1. Klikni na A v rámečku (na liště), pk klikni do rámečku pod ovocem a můžeš psát. 2) Můžeš si také zkopírovat slovo v nadpisu a přenést ho do rámečku. Vyučující ti pomůže. </a:t>
            </a:r>
          </a:p>
        </p:txBody>
      </p:sp>
      <p:sp>
        <p:nvSpPr>
          <p:cNvPr id="6041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AFB94BF-42AF-4165-9B5E-6AF4FB38A02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6246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5887680-6139-4361-B0F9-6F5DCD9D347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3.xml"/><Relationship Id="rId1" Type="http://schemas.openxmlformats.org/officeDocument/2006/relationships/themeOverride" Target="../theme/themeOverride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5E3895-60CB-4291-B4D6-6252228D47A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A6C097-BA5A-49D4-83B6-5B4F352FEB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F6AFE-F55D-4996-88B7-B094809426C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A12AA-C40D-48D2-96ED-CFE58F6A3C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4F81A7-3AD5-404C-9ED6-AE0FB5E117C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D8DBDE-4323-472F-AB83-154060FA4B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7CFB6C-79C0-4E94-908F-0E41F93629B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0600A-4450-4492-8378-B2BC093AA4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6D2FD-4AEE-4E4E-9124-A73C6959264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3E7FA7-F978-4CF9-8CFA-C9A8422E51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9C0CDE-696B-4D4B-AF1C-01D27489EA6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99A8AC-AC7D-43E5-88F4-9F531CDEA4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DC4D7-509C-48AC-AED5-98711E29264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67ED9-221E-4D53-8A92-ABCAFADFB5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72F229-81FE-4E99-84F2-77BF35E70BC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1478E-BDE9-46A5-AB61-AF1E1A5111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F454FF-9719-41F3-906A-2229022F517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994875-C1FC-4709-BD4B-DE3F2D3ACC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5D61D0-7877-4DBF-96FC-05F49FFA1A8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415C7A-4092-4D5B-A465-9AB1E8F04D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91CBE-DB50-41AD-B46D-98F68C21D64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38DC96-97DB-498E-933C-D6B013C205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5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7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0"/>
          <p:cNvSpPr/>
          <p:nvPr/>
        </p:nvSpPr>
        <p:spPr>
          <a:xfrm>
            <a:off x="990600" y="1017588"/>
            <a:ext cx="7178675" cy="483076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1"/>
          <p:cNvSpPr/>
          <p:nvPr/>
        </p:nvSpPr>
        <p:spPr>
          <a:xfrm>
            <a:off x="990600" y="1009650"/>
            <a:ext cx="7180263" cy="4832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0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35684">
            <a:off x="769938" y="701675"/>
            <a:ext cx="566737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4096196">
            <a:off x="7854950" y="749300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88" y="5357813"/>
            <a:ext cx="12144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8BAD63-015F-4736-ACF0-D49B1813A1B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750" y="5357813"/>
            <a:ext cx="50339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475" y="5357813"/>
            <a:ext cx="554038" cy="3651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B477145-41D6-4EE6-B85C-CAA06F122E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AD6FB-C89E-4DDC-9B4B-037CA589206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48B2E9-82EA-4C76-A089-6307950FA7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E6FE87-3DB6-495F-AF31-18717CF6CFA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E5277F-28FD-4071-A263-4795B308DC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0A144-F256-4803-A4A6-8D752EF62D9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9CD38-0F2E-4259-9629-243A236B6E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B6D8D-8558-4053-B301-214F8769AD1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079FC-1F3D-4334-97CC-A2E239F8E1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6D218C-9B48-4995-AB80-DE415D3DE4F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81F594-FB93-4F8B-85D2-1492567C31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4AC22-D102-4ACE-B9B9-A712BDF9D20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2DC8AD-A80C-4F9C-84BE-1A62ED1DAB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6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8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5"/>
          <p:cNvSpPr/>
          <p:nvPr/>
        </p:nvSpPr>
        <p:spPr>
          <a:xfrm rot="60000">
            <a:off x="4468813" y="604838"/>
            <a:ext cx="3789362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16"/>
          <p:cNvSpPr/>
          <p:nvPr/>
        </p:nvSpPr>
        <p:spPr>
          <a:xfrm rot="60000">
            <a:off x="4471988" y="603250"/>
            <a:ext cx="3787775" cy="5722938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12"/>
          <p:cNvSpPr/>
          <p:nvPr/>
        </p:nvSpPr>
        <p:spPr>
          <a:xfrm rot="21540000">
            <a:off x="749300" y="576263"/>
            <a:ext cx="3789363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13"/>
          <p:cNvSpPr/>
          <p:nvPr/>
        </p:nvSpPr>
        <p:spPr>
          <a:xfrm rot="21540000">
            <a:off x="749300" y="576263"/>
            <a:ext cx="3789363" cy="5721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35684">
            <a:off x="2371725" y="293688"/>
            <a:ext cx="566738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4096196">
            <a:off x="6280150" y="333375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2063" y="5886450"/>
            <a:ext cx="12128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3AA231-ABA0-48FB-A801-AB317455A93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6" name="Footer Placeholder 5"/>
          <p:cNvSpPr>
            <a:spLocks noGrp="1"/>
          </p:cNvSpPr>
          <p:nvPr>
            <p:ph type="ftr" sz="quarter" idx="11"/>
          </p:nvPr>
        </p:nvSpPr>
        <p:spPr>
          <a:xfrm rot="21540000">
            <a:off x="914400" y="5829300"/>
            <a:ext cx="35226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8088" y="5897563"/>
            <a:ext cx="5540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18E8D2-2B9F-42B3-9DCC-EC3DE1823B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6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8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11"/>
          <p:cNvSpPr/>
          <p:nvPr/>
        </p:nvSpPr>
        <p:spPr>
          <a:xfrm rot="21540000">
            <a:off x="749300" y="576263"/>
            <a:ext cx="3789363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Rectangle 12"/>
          <p:cNvSpPr/>
          <p:nvPr/>
        </p:nvSpPr>
        <p:spPr>
          <a:xfrm rot="21540000">
            <a:off x="744538" y="576263"/>
            <a:ext cx="3789362" cy="5721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28"/>
          <p:cNvSpPr/>
          <p:nvPr/>
        </p:nvSpPr>
        <p:spPr>
          <a:xfrm rot="60000">
            <a:off x="4468813" y="604838"/>
            <a:ext cx="3789362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29"/>
          <p:cNvSpPr/>
          <p:nvPr/>
        </p:nvSpPr>
        <p:spPr>
          <a:xfrm rot="60000">
            <a:off x="4464050" y="603250"/>
            <a:ext cx="3789363" cy="5722938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435684">
            <a:off x="2371725" y="293688"/>
            <a:ext cx="566738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4096196">
            <a:off x="6280150" y="333375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238" y="5888038"/>
            <a:ext cx="121443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DE0BDE-DA85-4874-9D3B-CEDCA3EF9BA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16" name="Footer Placeholder 5"/>
          <p:cNvSpPr>
            <a:spLocks noGrp="1"/>
          </p:cNvSpPr>
          <p:nvPr>
            <p:ph type="ftr" sz="quarter" idx="11"/>
          </p:nvPr>
        </p:nvSpPr>
        <p:spPr>
          <a:xfrm rot="21540000">
            <a:off x="914400" y="5830888"/>
            <a:ext cx="331946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850" y="5900738"/>
            <a:ext cx="5540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A8F44A-527D-4705-9E1B-90C21ACB38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3925B-30E4-49F7-8B31-74E2BAC430E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FBF60-824C-4F86-836B-AA97D2B687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1BA55F-BE23-45F5-9385-BA1DC8C1F20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5F86A6-CBAE-44FC-AB9D-4D0E1AC023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1A1E8-E06A-4868-8B58-06F954CCD96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584517-CFA2-4659-A28A-FE43DAB0CC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E80F3-975C-49FD-BC91-C482FB2F8F93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3E321D-1A55-4179-B54C-E00770CB2C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D24CD-5A09-468F-9689-3D9405C44BE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4361F1-7A0E-42C0-BA41-7FC0B86A77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053DB-CE6C-4F10-8578-11CD51D343A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4B1224-85BB-4EB3-A14D-AC2C893DD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54D02-A7A0-4AAD-8524-0B2D37CA072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DC78C4-DA4E-45A0-8FB8-5E34EA3381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13B1E5-996E-4EDC-873F-23A70E0BD2B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5B97C-6DB5-44C4-84A6-512A55C83B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6E77E-7D7E-4DFE-8FBC-CA72051CE8F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91FCC-A56F-4036-8AD0-D920402567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E7794A-97C3-436F-BB75-4A56F1639E0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C1CE18-9ED7-473F-9699-55A2EE89D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BCAE51-F081-432C-96D1-07D8FC86A3E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B3B93-B288-440B-B903-A0834417B1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7C6D7C-B916-4AD7-9A9F-7F51BD628512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DF11BA-C755-4340-AF2D-59C45AACA0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611BF-95A8-47F8-953B-E46759301A7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F25BC-0DF6-406B-A60D-5CF39CA95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4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520EF62-227D-413F-9CA5-C3629BA544B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128B2D9-9D43-477A-BE10-F102FA35DD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29" r:id="rId2"/>
    <p:sldLayoutId id="2147483728" r:id="rId3"/>
    <p:sldLayoutId id="2147483727" r:id="rId4"/>
    <p:sldLayoutId id="2147483726" r:id="rId5"/>
    <p:sldLayoutId id="2147483725" r:id="rId6"/>
    <p:sldLayoutId id="2147483724" r:id="rId7"/>
    <p:sldLayoutId id="2147483723" r:id="rId8"/>
    <p:sldLayoutId id="2147483722" r:id="rId9"/>
    <p:sldLayoutId id="2147483721" r:id="rId10"/>
    <p:sldLayoutId id="2147483720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4" name="Group 15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838" y="574675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838" y="576263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3320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 rot="1435684">
            <a:off x="544513" y="273050"/>
            <a:ext cx="566737" cy="56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1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 rot="4096196">
            <a:off x="8115300" y="298450"/>
            <a:ext cx="566738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2" name="Title Placeholder 1"/>
          <p:cNvSpPr>
            <a:spLocks noGrp="1"/>
          </p:cNvSpPr>
          <p:nvPr>
            <p:ph type="title"/>
          </p:nvPr>
        </p:nvSpPr>
        <p:spPr bwMode="auto">
          <a:xfrm>
            <a:off x="1095375" y="817563"/>
            <a:ext cx="6964363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33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463675" y="2119313"/>
            <a:ext cx="6196013" cy="360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775" y="5808663"/>
            <a:ext cx="1212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Rage Italic" pitchFamily="66" charset="0"/>
                <a:cs typeface="+mn-cs"/>
              </a:defRPr>
            </a:lvl1pPr>
          </a:lstStyle>
          <a:p>
            <a:pPr>
              <a:defRPr/>
            </a:pPr>
            <a:fld id="{584B362C-658B-4F78-9E1C-F4131CF35DA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0" y="5808663"/>
            <a:ext cx="5540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400">
                <a:solidFill>
                  <a:schemeClr val="tx2"/>
                </a:solidFill>
                <a:latin typeface="Rage Italic" pitchFamily="66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800" y="5808663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400" smtClean="0">
                <a:solidFill>
                  <a:schemeClr val="tx2"/>
                </a:solidFill>
                <a:latin typeface="Rage Italic" pitchFamily="66" charset="0"/>
                <a:cs typeface="+mn-cs"/>
              </a:defRPr>
            </a:lvl1pPr>
          </a:lstStyle>
          <a:p>
            <a:pPr>
              <a:defRPr/>
            </a:pPr>
            <a:fld id="{E27B318C-0530-4870-99A6-31D0D38EE4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38" r:id="rId2"/>
    <p:sldLayoutId id="2147483737" r:id="rId3"/>
    <p:sldLayoutId id="2147483736" r:id="rId4"/>
    <p:sldLayoutId id="2147483735" r:id="rId5"/>
    <p:sldLayoutId id="2147483734" r:id="rId6"/>
    <p:sldLayoutId id="2147483733" r:id="rId7"/>
    <p:sldLayoutId id="2147483743" r:id="rId8"/>
    <p:sldLayoutId id="2147483744" r:id="rId9"/>
    <p:sldLayoutId id="2147483732" r:id="rId10"/>
    <p:sldLayoutId id="214748373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64465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5605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BC98D10-4637-44AC-8006-8783061205A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F3834B-EC56-45E1-A6AF-C6E3145B47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1" r:id="rId4"/>
    <p:sldLayoutId id="2147483748" r:id="rId5"/>
    <p:sldLayoutId id="2147483740" r:id="rId6"/>
    <p:sldLayoutId id="2147483749" r:id="rId7"/>
    <p:sldLayoutId id="2147483750" r:id="rId8"/>
    <p:sldLayoutId id="2147483751" r:id="rId9"/>
    <p:sldLayoutId id="2147483739" r:id="rId10"/>
    <p:sldLayoutId id="214748375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wmf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jpe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27.png"/><Relationship Id="rId12" Type="http://schemas.openxmlformats.org/officeDocument/2006/relationships/image" Target="../media/image32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26.png"/><Relationship Id="rId11" Type="http://schemas.openxmlformats.org/officeDocument/2006/relationships/image" Target="../media/image31.png"/><Relationship Id="rId5" Type="http://schemas.openxmlformats.org/officeDocument/2006/relationships/audio" Target="../media/audio1.wav"/><Relationship Id="rId10" Type="http://schemas.openxmlformats.org/officeDocument/2006/relationships/image" Target="../media/image30.png"/><Relationship Id="rId4" Type="http://schemas.openxmlformats.org/officeDocument/2006/relationships/audio" Target="../media/audio2.wav"/><Relationship Id="rId9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jpeg"/><Relationship Id="rId5" Type="http://schemas.openxmlformats.org/officeDocument/2006/relationships/image" Target="../media/image33.jpeg"/><Relationship Id="rId4" Type="http://schemas.openxmlformats.org/officeDocument/2006/relationships/audio" Target="../media/audio2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audio" Target="../media/audio2.wav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4.wav"/><Relationship Id="rId5" Type="http://schemas.openxmlformats.org/officeDocument/2006/relationships/audio" Target="../media/audio1.wav"/><Relationship Id="rId10" Type="http://schemas.openxmlformats.org/officeDocument/2006/relationships/image" Target="../media/image39.png"/><Relationship Id="rId4" Type="http://schemas.openxmlformats.org/officeDocument/2006/relationships/audio" Target="../media/audio3.wav"/><Relationship Id="rId9" Type="http://schemas.openxmlformats.org/officeDocument/2006/relationships/image" Target="../media/image3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notesSlide" Target="../notesSlides/notesSlide9.xml"/><Relationship Id="rId7" Type="http://schemas.openxmlformats.org/officeDocument/2006/relationships/image" Target="../media/image42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3.xml"/><Relationship Id="rId6" Type="http://schemas.openxmlformats.org/officeDocument/2006/relationships/image" Target="../media/image11.png"/><Relationship Id="rId5" Type="http://schemas.openxmlformats.org/officeDocument/2006/relationships/image" Target="../media/image41.png"/><Relationship Id="rId10" Type="http://schemas.openxmlformats.org/officeDocument/2006/relationships/image" Target="../media/image13.jpeg"/><Relationship Id="rId4" Type="http://schemas.openxmlformats.org/officeDocument/2006/relationships/image" Target="../media/image40.png"/><Relationship Id="rId9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openxmlformats.org/officeDocument/2006/relationships/image" Target="../media/image25.png"/><Relationship Id="rId3" Type="http://schemas.openxmlformats.org/officeDocument/2006/relationships/notesSlide" Target="../notesSlides/notesSlide10.xml"/><Relationship Id="rId7" Type="http://schemas.openxmlformats.org/officeDocument/2006/relationships/image" Target="../media/image44.png"/><Relationship Id="rId12" Type="http://schemas.openxmlformats.org/officeDocument/2006/relationships/image" Target="../media/image15.png"/><Relationship Id="rId2" Type="http://schemas.openxmlformats.org/officeDocument/2006/relationships/slideLayout" Target="../slideLayouts/slideLayout29.xml"/><Relationship Id="rId1" Type="http://schemas.openxmlformats.org/officeDocument/2006/relationships/themeOverride" Target="../theme/themeOverride4.xml"/><Relationship Id="rId6" Type="http://schemas.openxmlformats.org/officeDocument/2006/relationships/image" Target="../media/image43.png"/><Relationship Id="rId11" Type="http://schemas.openxmlformats.org/officeDocument/2006/relationships/image" Target="../media/image13.jpeg"/><Relationship Id="rId5" Type="http://schemas.openxmlformats.org/officeDocument/2006/relationships/image" Target="../media/image40.png"/><Relationship Id="rId10" Type="http://schemas.openxmlformats.org/officeDocument/2006/relationships/image" Target="../media/image42.jpeg"/><Relationship Id="rId4" Type="http://schemas.openxmlformats.org/officeDocument/2006/relationships/audio" Target="../media/audio2.wav"/><Relationship Id="rId9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1268413"/>
            <a:ext cx="6145212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4" name="Obdélník 4"/>
          <p:cNvSpPr>
            <a:spLocks noChangeArrowheads="1"/>
          </p:cNvSpPr>
          <p:nvPr/>
        </p:nvSpPr>
        <p:spPr bwMode="auto">
          <a:xfrm>
            <a:off x="2195513" y="2997200"/>
            <a:ext cx="4572000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NÁZEV ŠKOLY: Základní škola a Mateřská škola Doudleby, okres České Budějovice</a:t>
            </a:r>
          </a:p>
          <a:p>
            <a:r>
              <a:rPr lang="cs-CZ">
                <a:latin typeface="Franklin Gothic Book" pitchFamily="34" charset="0"/>
              </a:rPr>
              <a:t>AUTOR:  Mgr. Jaromíra Stropková</a:t>
            </a:r>
          </a:p>
          <a:p>
            <a:r>
              <a:rPr lang="cs-CZ">
                <a:latin typeface="Franklin Gothic Book" pitchFamily="34" charset="0"/>
              </a:rPr>
              <a:t>NÁZEV:	VY_32_INOVACE_09_ Ovocné stromy</a:t>
            </a:r>
          </a:p>
          <a:p>
            <a:r>
              <a:rPr lang="cs-CZ">
                <a:latin typeface="Franklin Gothic Book" pitchFamily="34" charset="0"/>
              </a:rPr>
              <a:t>TÉMA: Člověk a jeho svět,   2. ročník, OVOCE a ZELENINA, Ovocné stromy</a:t>
            </a:r>
          </a:p>
          <a:p>
            <a:r>
              <a:rPr lang="cs-CZ">
                <a:latin typeface="Franklin Gothic Book" pitchFamily="34" charset="0"/>
              </a:rPr>
              <a:t>Datum tvorby: 29. října 2013</a:t>
            </a:r>
          </a:p>
          <a:p>
            <a:r>
              <a:rPr lang="cs-CZ">
                <a:latin typeface="Franklin Gothic Book" pitchFamily="34" charset="0"/>
              </a:rPr>
              <a:t>Číslo projektu:      CZ.1.07/1.4.00/21.3424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40000"/>
                <a:lumOff val="60000"/>
              </a:schemeClr>
            </a:gs>
            <a:gs pos="65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extovéPole 1"/>
          <p:cNvSpPr txBox="1">
            <a:spLocks noChangeArrowheads="1"/>
          </p:cNvSpPr>
          <p:nvPr/>
        </p:nvSpPr>
        <p:spPr bwMode="auto">
          <a:xfrm>
            <a:off x="1908175" y="1700213"/>
            <a:ext cx="9652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ANOTCE</a:t>
            </a:r>
          </a:p>
        </p:txBody>
      </p:sp>
      <p:sp>
        <p:nvSpPr>
          <p:cNvPr id="39939" name="TextovéPole 2"/>
          <p:cNvSpPr txBox="1">
            <a:spLocks noChangeArrowheads="1"/>
          </p:cNvSpPr>
          <p:nvPr/>
        </p:nvSpPr>
        <p:spPr bwMode="auto">
          <a:xfrm>
            <a:off x="1042988" y="2349500"/>
            <a:ext cx="6913562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Digitální učební materiál Ovoce a ovocné stromy  prohlubuje </a:t>
            </a:r>
          </a:p>
          <a:p>
            <a:r>
              <a:rPr lang="cs-CZ">
                <a:latin typeface="Franklin Gothic Book" pitchFamily="34" charset="0"/>
              </a:rPr>
              <a:t>a opakuje poznatky získané ve vyučovací hodině.</a:t>
            </a:r>
          </a:p>
          <a:p>
            <a:r>
              <a:rPr lang="cs-CZ">
                <a:latin typeface="Franklin Gothic Book" pitchFamily="34" charset="0"/>
              </a:rPr>
              <a:t>Zeleně podbarvené snímky slouží k práci dětí na PC stanovištích a práci se základními úkony na PC . Při spuštěné prezentaci jsou skryté.</a:t>
            </a:r>
          </a:p>
          <a:p>
            <a:r>
              <a:rPr lang="cs-CZ">
                <a:latin typeface="Franklin Gothic Book" pitchFamily="34" charset="0"/>
              </a:rPr>
              <a:t>Béžově podbarvené snímky jsou určeny pro prezentaci na interaktivní tabuli a frontální práci učitele a žáků.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4" descr="C:\Users\Hronková\AppData\Local\Microsoft\Windows\Temporary Internet Files\Content.IE5\ZDGYQL3K\MC90025010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16013" y="2133600"/>
            <a:ext cx="2768600" cy="375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755650" y="836613"/>
            <a:ext cx="6945313" cy="17589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>
                <a:solidFill>
                  <a:schemeClr val="accent2">
                    <a:lumMod val="75000"/>
                  </a:schemeClr>
                </a:solidFill>
              </a:rPr>
              <a:t>Ovocné stromy a ovoce</a:t>
            </a:r>
            <a:endParaRPr lang="cs-CZ" sz="5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0964" name="Picture 2" descr="C:\Documents and Settings\Standard\Dokumenty\DUM-př +prv\Pomocné fotky\Nová složka\P110081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4716463" y="-3195638"/>
            <a:ext cx="3900488" cy="292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2771775" y="2652713"/>
            <a:ext cx="4981575" cy="3870325"/>
            <a:chOff x="1994400" y="2420888"/>
            <a:chExt cx="4981673" cy="3871327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/>
              </a:extLst>
            </a:blip>
            <a:srcRect l="9578" t="21543" r="21626" b="12486"/>
            <a:stretch/>
          </p:blipFill>
          <p:spPr bwMode="auto">
            <a:xfrm rot="17182968">
              <a:off x="4459447" y="3712849"/>
              <a:ext cx="1337858" cy="1007244"/>
            </a:xfrm>
            <a:prstGeom prst="ellips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  <a:effectLst/>
            <a:extLst/>
          </p:spPr>
        </p:pic>
        <p:grpSp>
          <p:nvGrpSpPr>
            <p:cNvPr id="40967" name="Skupina 3"/>
            <p:cNvGrpSpPr>
              <a:grpSpLocks/>
            </p:cNvGrpSpPr>
            <p:nvPr/>
          </p:nvGrpSpPr>
          <p:grpSpPr bwMode="auto">
            <a:xfrm>
              <a:off x="2145033" y="2420888"/>
              <a:ext cx="4831040" cy="1878915"/>
              <a:chOff x="1403648" y="2486189"/>
              <a:chExt cx="4831040" cy="1878915"/>
            </a:xfrm>
          </p:grpSpPr>
          <p:pic>
            <p:nvPicPr>
              <p:cNvPr id="1028" name="Picture 4" descr="C:\Documents and Settings\Standard\Dokumenty\DUM-př +prv\Pomocné fotky\Nová složka\P1100827.JP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/>
                </a:extLst>
              </a:blip>
              <a:srcRect/>
              <a:stretch>
                <a:fillRect/>
              </a:stretch>
            </p:blipFill>
            <p:spPr bwMode="auto">
              <a:xfrm>
                <a:off x="4283968" y="2486189"/>
                <a:ext cx="1950720" cy="1463040"/>
              </a:xfrm>
              <a:prstGeom prst="ellipse">
                <a:avLst/>
              </a:prstGeom>
              <a:noFill/>
              <a:extLst>
                <a:ext uri="{909E8E84-426E-40DD-AFC4-6F175D3DCCD1}"/>
              </a:extLst>
            </p:spPr>
          </p:pic>
          <p:pic>
            <p:nvPicPr>
              <p:cNvPr id="1027" name="Picture 3" descr="C:\Documents and Settings\Standard\Dokumenty\DUM-př +prv\Pomocné fotky\Nová složka\P1100810.JP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/>
                </a:extLst>
              </a:blip>
              <a:srcRect/>
              <a:stretch>
                <a:fillRect/>
              </a:stretch>
            </p:blipFill>
            <p:spPr bwMode="auto">
              <a:xfrm>
                <a:off x="1403648" y="2924944"/>
                <a:ext cx="1920213" cy="1440160"/>
              </a:xfrm>
              <a:prstGeom prst="ellipse">
                <a:avLst/>
              </a:prstGeom>
              <a:noFill/>
              <a:extLst>
                <a:ext uri="{909E8E84-426E-40DD-AFC4-6F175D3DCCD1}"/>
              </a:extLst>
            </p:spPr>
          </p:pic>
          <p:pic>
            <p:nvPicPr>
              <p:cNvPr id="6" name="Picture 2" descr="C:\Documents and Settings\Standard\Dokumenty\DUM-př +prv\Pomocné fotky\Nová složka\P1100871.JPG"/>
              <p:cNvPicPr>
                <a:picLocks noChangeAspect="1" noChangeArrowheads="1"/>
              </p:cNvPicPr>
              <p:nvPr/>
            </p:nvPicPr>
            <p:blipFill rotWithShape="1">
              <a:blip r:embed="rId8" cstate="print">
                <a:extLst>
                  <a:ext uri="{28A0092B-C50C-407E-A947-70E740481C1C}"/>
                </a:extLst>
              </a:blip>
              <a:srcRect l="30363" t="29024" r="23958" b="13897"/>
              <a:stretch/>
            </p:blipFill>
            <p:spPr bwMode="auto">
              <a:xfrm rot="16637418">
                <a:off x="3237026" y="2871593"/>
                <a:ext cx="1174585" cy="1100789"/>
              </a:xfrm>
              <a:prstGeom prst="ellipse">
                <a:avLst/>
              </a:prstGeom>
              <a:noFill/>
              <a:extLst>
                <a:ext uri="{909E8E84-426E-40DD-AFC4-6F175D3DCCD1}"/>
              </a:extLst>
            </p:spPr>
          </p:pic>
        </p:grpSp>
        <p:pic>
          <p:nvPicPr>
            <p:cNvPr id="40968" name="Picture 2" descr="C:\Documents and Settings\Standard\Dokumenty\DUM-př +prv\Pomocné fotky\Nová složka\Hr. víno.JPG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1994400" y="3853815"/>
              <a:ext cx="3251200" cy="24384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8000">
              <a:schemeClr val="accent3">
                <a:lumMod val="20000"/>
                <a:lumOff val="80000"/>
              </a:schemeClr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755650" y="1744663"/>
            <a:ext cx="7473950" cy="4381500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>Čaroděj OVOFUK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pěstuje zázračný strom. Rostou mu na něm různé druhy ovoce.</a:t>
            </a:r>
          </a:p>
          <a:p>
            <a:pPr marL="274320" indent="-274320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Pomoc mu ovoce sklidit.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797300" y="2781300"/>
            <a:ext cx="2484438" cy="30464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solidFill>
                  <a:srgbClr val="C00000"/>
                </a:solidFill>
                <a:latin typeface="+mn-lt"/>
                <a:cs typeface="+mn-cs"/>
              </a:rPr>
              <a:t>HRUŠKA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solidFill>
                  <a:srgbClr val="C00000"/>
                </a:solidFill>
                <a:latin typeface="+mn-lt"/>
                <a:cs typeface="+mn-cs"/>
              </a:rPr>
              <a:t>OŘECH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solidFill>
                  <a:srgbClr val="C00000"/>
                </a:solidFill>
                <a:latin typeface="+mn-lt"/>
                <a:cs typeface="+mn-cs"/>
              </a:rPr>
              <a:t>BLUMA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solidFill>
                  <a:srgbClr val="C00000"/>
                </a:solidFill>
                <a:latin typeface="+mn-lt"/>
                <a:cs typeface="+mn-cs"/>
              </a:rPr>
              <a:t>JABLKO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solidFill>
                  <a:srgbClr val="C00000"/>
                </a:solidFill>
                <a:latin typeface="+mn-lt"/>
                <a:cs typeface="+mn-cs"/>
              </a:rPr>
              <a:t>BROSKEV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solidFill>
                  <a:srgbClr val="C00000"/>
                </a:solidFill>
                <a:latin typeface="+mn-lt"/>
                <a:cs typeface="+mn-cs"/>
              </a:rPr>
              <a:t>ŠVESTKA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b="1" dirty="0">
                <a:solidFill>
                  <a:srgbClr val="C00000"/>
                </a:solidFill>
                <a:latin typeface="+mn-lt"/>
                <a:cs typeface="+mn-cs"/>
              </a:rPr>
              <a:t>MERUŇKA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endParaRPr lang="cs-CZ" sz="2400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1520" y="404664"/>
            <a:ext cx="8136904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+mn-lt"/>
                <a:cs typeface="+mn-cs"/>
              </a:rPr>
              <a:t>ČARODĚJNÝ STROM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+mn-lt"/>
              <a:cs typeface="+mn-cs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017588" y="5721350"/>
            <a:ext cx="66055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latin typeface="Franklin Gothic Book" pitchFamily="34" charset="0"/>
              </a:rPr>
              <a:t>VŠE NAJDEŠ NA NÁSLEDUJÍCÍM SNÍMKU</a:t>
            </a:r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912813" y="1223963"/>
            <a:ext cx="655637" cy="520700"/>
            <a:chOff x="266864" y="5157192"/>
            <a:chExt cx="887511" cy="729069"/>
          </a:xfrm>
        </p:grpSpPr>
        <p:pic>
          <p:nvPicPr>
            <p:cNvPr id="41991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266864" y="5294818"/>
              <a:ext cx="887511" cy="591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9" name="Přímá spojnice se šipkou 8"/>
            <p:cNvCxnSpPr/>
            <p:nvPr/>
          </p:nvCxnSpPr>
          <p:spPr>
            <a:xfrm>
              <a:off x="610694" y="5157192"/>
              <a:ext cx="0" cy="288960"/>
            </a:xfrm>
            <a:prstGeom prst="straightConnector1">
              <a:avLst/>
            </a:prstGeom>
            <a:ln w="38100">
              <a:solidFill>
                <a:schemeClr val="accent6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9875" y="-571500"/>
            <a:ext cx="8677275" cy="777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vál 2"/>
          <p:cNvSpPr/>
          <p:nvPr/>
        </p:nvSpPr>
        <p:spPr>
          <a:xfrm>
            <a:off x="179388" y="5300663"/>
            <a:ext cx="914400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B050"/>
                </a:solidFill>
              </a:rPr>
              <a:t>1</a:t>
            </a:r>
            <a:endParaRPr lang="cs-CZ" sz="3200" b="1" dirty="0">
              <a:solidFill>
                <a:srgbClr val="00B050"/>
              </a:solidFill>
            </a:endParaRPr>
          </a:p>
        </p:txBody>
      </p:sp>
      <p:pic>
        <p:nvPicPr>
          <p:cNvPr id="43012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69950" y="1404938"/>
            <a:ext cx="1085850" cy="1103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387600" y="2060575"/>
            <a:ext cx="1011238" cy="1341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4" name="Picture 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06700" y="663575"/>
            <a:ext cx="1182688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/>
            </a:extLst>
          </a:blip>
          <a:srcRect r="16697" b="7792"/>
          <a:stretch/>
        </p:blipFill>
        <p:spPr bwMode="auto">
          <a:xfrm>
            <a:off x="7522690" y="1838174"/>
            <a:ext cx="868835" cy="121935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30" name="Picture 6" descr="C:\Documents and Settings\Standard\Dokumenty\DUM-př +prv\Ovoce a zelenina\P1080460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/>
            </a:extLst>
          </a:blip>
          <a:srcRect l="13770" t="-1407" r="3672" b="3489"/>
          <a:stretch/>
        </p:blipFill>
        <p:spPr bwMode="auto">
          <a:xfrm>
            <a:off x="4170541" y="66469"/>
            <a:ext cx="1342995" cy="1194648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43017" name="Picture 7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037138" y="1544638"/>
            <a:ext cx="1335087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 3"/>
          <p:cNvSpPr/>
          <p:nvPr/>
        </p:nvSpPr>
        <p:spPr>
          <a:xfrm>
            <a:off x="2484438" y="5938838"/>
            <a:ext cx="914400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B050"/>
                </a:solidFill>
              </a:rPr>
              <a:t>3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372225" y="5064125"/>
            <a:ext cx="914400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B050"/>
                </a:solidFill>
              </a:rPr>
              <a:t>5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026025" y="5919788"/>
            <a:ext cx="914400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00B050"/>
                </a:solidFill>
              </a:rPr>
              <a:t>4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8169275" y="5953125"/>
            <a:ext cx="914400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B050"/>
                </a:solidFill>
              </a:rPr>
              <a:t>6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835150" y="4149725"/>
            <a:ext cx="914400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B050"/>
                </a:solidFill>
              </a:rPr>
              <a:t>2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8045450" y="4149725"/>
            <a:ext cx="914400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B050"/>
                </a:solidFill>
              </a:rPr>
              <a:t>7</a:t>
            </a:r>
            <a:endParaRPr lang="cs-CZ" sz="3200" b="1" dirty="0">
              <a:solidFill>
                <a:srgbClr val="00B050"/>
              </a:solidFill>
            </a:endParaRPr>
          </a:p>
        </p:txBody>
      </p:sp>
      <p:pic>
        <p:nvPicPr>
          <p:cNvPr id="43024" name="Picture 9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300788" y="2519363"/>
            <a:ext cx="725487" cy="79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25" name="Obdélník 5"/>
          <p:cNvSpPr>
            <a:spLocks noChangeArrowheads="1"/>
          </p:cNvSpPr>
          <p:nvPr/>
        </p:nvSpPr>
        <p:spPr bwMode="auto">
          <a:xfrm>
            <a:off x="6350" y="98425"/>
            <a:ext cx="45720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Calibri" pitchFamily="34" charset="0"/>
              </a:rPr>
              <a:t>Přetáhni obrázky  do správné bedničky 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/KROUŽKU/. </a:t>
            </a:r>
          </a:p>
        </p:txBody>
      </p:sp>
      <p:sp>
        <p:nvSpPr>
          <p:cNvPr id="43026" name="TextovéPole 1"/>
          <p:cNvSpPr txBox="1">
            <a:spLocks noChangeArrowheads="1"/>
          </p:cNvSpPr>
          <p:nvPr/>
        </p:nvSpPr>
        <p:spPr bwMode="auto">
          <a:xfrm>
            <a:off x="5522913" y="201613"/>
            <a:ext cx="23955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C00000"/>
                </a:solidFill>
                <a:latin typeface="Calibri" pitchFamily="34" charset="0"/>
              </a:rPr>
              <a:t>Pojmenuj ovoce.  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1000" autoRev="1" fill="remov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1000" autoRev="1" fill="remov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1000" autoRev="1" fill="remov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1000" autoRev="1" fill="remov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Check">
          <a:fgClr>
            <a:schemeClr val="accent4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3988" y="14288"/>
            <a:ext cx="8677275" cy="778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vál 8"/>
          <p:cNvSpPr/>
          <p:nvPr/>
        </p:nvSpPr>
        <p:spPr>
          <a:xfrm>
            <a:off x="7588250" y="5661025"/>
            <a:ext cx="914400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B050"/>
                </a:solidFill>
              </a:rPr>
              <a:t>6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8045450" y="4149725"/>
            <a:ext cx="914400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B050"/>
                </a:solidFill>
              </a:rPr>
              <a:t>7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438900" y="4286250"/>
            <a:ext cx="914400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B050"/>
                </a:solidFill>
              </a:rPr>
              <a:t>5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524500" y="3402013"/>
            <a:ext cx="914400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rgbClr val="00B050"/>
                </a:solidFill>
              </a:rPr>
              <a:t>4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179388" y="5373688"/>
            <a:ext cx="914400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B050"/>
                </a:solidFill>
              </a:rPr>
              <a:t>1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835150" y="4149725"/>
            <a:ext cx="914400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B050"/>
                </a:solidFill>
              </a:rPr>
              <a:t>2</a:t>
            </a:r>
            <a:endParaRPr lang="cs-CZ" sz="3200" b="1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00113" y="1255713"/>
            <a:ext cx="1085850" cy="1103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387600" y="2060575"/>
            <a:ext cx="1011238" cy="1341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06700" y="663575"/>
            <a:ext cx="1182688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523163" y="1838325"/>
            <a:ext cx="1042987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Documents and Settings\Standard\Dokumenty\DUM-př +prv\Ovoce a zelenina\P1080460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/>
            </a:extLst>
          </a:blip>
          <a:srcRect l="13770" t="-1407" r="3672" b="3489"/>
          <a:stretch/>
        </p:blipFill>
        <p:spPr bwMode="auto">
          <a:xfrm>
            <a:off x="6615946" y="226078"/>
            <a:ext cx="1342995" cy="1194648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037138" y="1544638"/>
            <a:ext cx="1335087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300788" y="2519363"/>
            <a:ext cx="725487" cy="79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66688" y="147638"/>
            <a:ext cx="63627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Zatřes stromem (klikni) a řekni</a:t>
            </a:r>
            <a:r>
              <a:rPr lang="cs-CZ" sz="2400" b="1">
                <a:solidFill>
                  <a:srgbClr val="C00000"/>
                </a:solidFill>
              </a:rPr>
              <a:t>,</a:t>
            </a:r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 jaké ovoce padá.</a:t>
            </a:r>
          </a:p>
        </p:txBody>
      </p:sp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917575" y="646113"/>
            <a:ext cx="774700" cy="515937"/>
            <a:chOff x="1541686" y="604668"/>
            <a:chExt cx="887511" cy="750838"/>
          </a:xfrm>
        </p:grpSpPr>
        <p:pic>
          <p:nvPicPr>
            <p:cNvPr id="45075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11"/>
            <a:srcRect/>
            <a:stretch>
              <a:fillRect/>
            </a:stretch>
          </p:blipFill>
          <p:spPr bwMode="auto">
            <a:xfrm>
              <a:off x="1541686" y="764063"/>
              <a:ext cx="887511" cy="591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0" name="Přímá spojnice se šipkou 19"/>
            <p:cNvCxnSpPr/>
            <p:nvPr/>
          </p:nvCxnSpPr>
          <p:spPr>
            <a:xfrm flipH="1">
              <a:off x="1985442" y="604668"/>
              <a:ext cx="83659" cy="360403"/>
            </a:xfrm>
            <a:prstGeom prst="straightConnector1">
              <a:avLst/>
            </a:prstGeom>
            <a:ln w="38100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Ovál 3"/>
          <p:cNvSpPr/>
          <p:nvPr/>
        </p:nvSpPr>
        <p:spPr>
          <a:xfrm>
            <a:off x="2967038" y="4149725"/>
            <a:ext cx="914400" cy="91440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B050"/>
                </a:solidFill>
              </a:rPr>
              <a:t>3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50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50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25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625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85185E-6 L -0.2809 0.35393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45" y="17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7.40741E-7 L -0.45451 0.341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26" y="17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07407E-6 L 0.18472 0.54097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36" y="27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59259E-6 L -0.22622 0.64259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319" y="3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44444E-6 L 0.32535 0.61621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67" y="30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85185E-6 L 0.06909 0.54514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5" y="27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96296E-6 L 0.20451 0.34746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26" y="1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pattFill prst="wdDnDiag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extovéPole 1"/>
          <p:cNvSpPr txBox="1">
            <a:spLocks noChangeArrowheads="1"/>
          </p:cNvSpPr>
          <p:nvPr/>
        </p:nvSpPr>
        <p:spPr bwMode="auto">
          <a:xfrm>
            <a:off x="107950" y="211138"/>
            <a:ext cx="8351838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B050"/>
                </a:solidFill>
                <a:latin typeface="Calibri" pitchFamily="34" charset="0"/>
              </a:rPr>
              <a:t>A teď poraď OVOFUKOVI: </a:t>
            </a:r>
          </a:p>
          <a:p>
            <a:pPr algn="ctr"/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NA KTERÝCH STROMECH MÁ OVOCE PĚSTOVAT</a:t>
            </a:r>
            <a:r>
              <a:rPr lang="cs-CZ" sz="3200" b="1">
                <a:latin typeface="Calibri" pitchFamily="34" charset="0"/>
              </a:rPr>
              <a:t> (spoj ovoce a strom čarou z obrazců)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2988" y="2276475"/>
            <a:ext cx="1938337" cy="4248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Jabloň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Hrušeň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rgbClr val="FFC000"/>
                </a:solidFill>
                <a:latin typeface="+mn-lt"/>
                <a:cs typeface="+mn-cs"/>
              </a:rPr>
              <a:t>Švestka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+mn-lt"/>
                <a:cs typeface="+mn-cs"/>
              </a:rPr>
              <a:t>Broskvoň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  <a:cs typeface="+mn-cs"/>
              </a:rPr>
              <a:t>Meruňka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Ořešák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Bluma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  <p:pic>
        <p:nvPicPr>
          <p:cNvPr id="4710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24600" y="4356100"/>
            <a:ext cx="803275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54850" y="3735388"/>
            <a:ext cx="682625" cy="909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10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24688" y="4860925"/>
            <a:ext cx="741362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11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11888" y="3286125"/>
            <a:ext cx="901700" cy="80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12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88163" y="2700338"/>
            <a:ext cx="809625" cy="75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13" name="Picture 7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321425" y="1997075"/>
            <a:ext cx="749300" cy="94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14" name="Picture 8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372225" y="5530850"/>
            <a:ext cx="569913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Veselý obličej 18"/>
          <p:cNvSpPr/>
          <p:nvPr/>
        </p:nvSpPr>
        <p:spPr>
          <a:xfrm>
            <a:off x="8101013" y="5949950"/>
            <a:ext cx="566737" cy="688975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wdUpDiag">
          <a:fgClr>
            <a:schemeClr val="accent4">
              <a:lumMod val="20000"/>
              <a:lumOff val="80000"/>
            </a:schemeClr>
          </a:fgClr>
          <a:bgClr>
            <a:schemeClr val="accent5">
              <a:lumMod val="60000"/>
              <a:lumOff val="4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100138" y="488950"/>
            <a:ext cx="7504112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B050"/>
                </a:solidFill>
                <a:latin typeface="Calibri" pitchFamily="34" charset="0"/>
              </a:rPr>
              <a:t>Výborně. A teď poraď OVOFUKOVI: </a:t>
            </a:r>
          </a:p>
          <a:p>
            <a:pPr algn="ctr"/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NA KTERÝCH STROMECH MÁ OVOCE PĚSTOVAT</a:t>
            </a:r>
            <a:r>
              <a:rPr lang="cs-CZ" sz="3200" b="1">
                <a:latin typeface="Calibri" pitchFamily="34" charset="0"/>
              </a:rPr>
              <a:t> (</a:t>
            </a:r>
            <a:r>
              <a:rPr lang="cs-CZ" sz="2400" b="1">
                <a:latin typeface="Calibri" pitchFamily="34" charset="0"/>
              </a:rPr>
              <a:t>klikej na ovoce a říkej</a:t>
            </a:r>
            <a:r>
              <a:rPr lang="cs-CZ" sz="3200" b="1">
                <a:latin typeface="Calibri" pitchFamily="34" charset="0"/>
              </a:rPr>
              <a:t>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42988" y="2276475"/>
            <a:ext cx="1938337" cy="4248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Jabloň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Hrušeň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rgbClr val="FFC000"/>
                </a:solidFill>
                <a:latin typeface="+mn-lt"/>
                <a:cs typeface="+mn-cs"/>
              </a:rPr>
              <a:t>Švestka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latin typeface="+mn-lt"/>
                <a:cs typeface="+mn-cs"/>
              </a:rPr>
              <a:t>Broskvoň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  <a:cs typeface="+mn-cs"/>
              </a:rPr>
              <a:t>Meruňka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Ořešák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Bluma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24600" y="4356100"/>
            <a:ext cx="803275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54850" y="3735388"/>
            <a:ext cx="682625" cy="909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024688" y="4860925"/>
            <a:ext cx="741362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211888" y="3286125"/>
            <a:ext cx="901700" cy="80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888163" y="2700338"/>
            <a:ext cx="809625" cy="75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321425" y="1997075"/>
            <a:ext cx="749300" cy="94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6372225" y="5530850"/>
            <a:ext cx="569913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5"/>
          <p:cNvCxnSpPr>
            <a:endCxn id="2053" idx="1"/>
          </p:cNvCxnSpPr>
          <p:nvPr/>
        </p:nvCxnSpPr>
        <p:spPr>
          <a:xfrm>
            <a:off x="2411413" y="2700338"/>
            <a:ext cx="3800475" cy="9890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411413" y="3194050"/>
            <a:ext cx="4881562" cy="120650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555875" y="2636838"/>
            <a:ext cx="3887788" cy="1160462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771775" y="4292600"/>
            <a:ext cx="4624388" cy="963613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771775" y="4860925"/>
            <a:ext cx="3884613" cy="1089025"/>
          </a:xfrm>
          <a:prstGeom prst="line">
            <a:avLst/>
          </a:prstGeom>
          <a:ln w="38100"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339975" y="2941638"/>
            <a:ext cx="4714875" cy="2463800"/>
          </a:xfrm>
          <a:prstGeom prst="line">
            <a:avLst/>
          </a:prstGeom>
          <a:ln w="38100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2339975" y="4775200"/>
            <a:ext cx="4103688" cy="117475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Veselý obličej 18"/>
          <p:cNvSpPr/>
          <p:nvPr/>
        </p:nvSpPr>
        <p:spPr>
          <a:xfrm>
            <a:off x="3948113" y="5530850"/>
            <a:ext cx="1135062" cy="11795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171" name="TextovéPole 20"/>
          <p:cNvSpPr txBox="1">
            <a:spLocks noChangeArrowheads="1"/>
          </p:cNvSpPr>
          <p:nvPr/>
        </p:nvSpPr>
        <p:spPr bwMode="auto">
          <a:xfrm>
            <a:off x="1835150" y="211138"/>
            <a:ext cx="43195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JMENUJ OVOCE, KTERÉ PŘIJÍŽDÍ!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1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0"/>
                            </p:stCondLst>
                            <p:childTnLst>
                              <p:par>
                                <p:cTn id="4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>PŘIŘAĎ KE KAŽDÉ ČÁSTI OVOCE SPRÁVNÝ NÁZEV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Documents and Settings\Standard\Plocha\Přírodniny\P1110528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/>
            </a:extLst>
          </a:blip>
          <a:srcRect l="14644" t="9883" r="12753" b="11953"/>
          <a:stretch/>
        </p:blipFill>
        <p:spPr>
          <a:xfrm>
            <a:off x="395536" y="2597194"/>
            <a:ext cx="2722197" cy="2198048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 w="28575">
            <a:solidFill>
              <a:schemeClr val="tx1"/>
            </a:solidFill>
          </a:ln>
          <a:extLst/>
        </p:spPr>
      </p:pic>
      <p:pic>
        <p:nvPicPr>
          <p:cNvPr id="3074" name="Picture 2" descr="C:\Documents and Settings\Standard\Plocha\Přírodniny\P1110623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/>
            </a:extLst>
          </a:blip>
          <a:srcRect l="15641" t="14057" r="20599" b="6280"/>
          <a:stretch/>
        </p:blipFill>
        <p:spPr bwMode="auto">
          <a:xfrm>
            <a:off x="6156176" y="2591599"/>
            <a:ext cx="2635814" cy="2469921"/>
          </a:xfrm>
          <a:prstGeom prst="roundRect">
            <a:avLst/>
          </a:prstGeom>
          <a:solidFill>
            <a:srgbClr val="92D050"/>
          </a:solidFill>
        </p:spPr>
      </p:pic>
      <p:sp>
        <p:nvSpPr>
          <p:cNvPr id="3" name="TextovéPole 2"/>
          <p:cNvSpPr txBox="1"/>
          <p:nvPr/>
        </p:nvSpPr>
        <p:spPr>
          <a:xfrm>
            <a:off x="3997325" y="2205038"/>
            <a:ext cx="13684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  PECKA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83050" y="3933825"/>
            <a:ext cx="1195388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DUŽINA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67163" y="4797425"/>
            <a:ext cx="142716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JÁDŘINEC</a:t>
            </a:r>
            <a:endParaRPr lang="cs-CZ" sz="24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37013" y="5661025"/>
            <a:ext cx="128905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SEMENA</a:t>
            </a:r>
            <a:endParaRPr lang="cs-CZ" sz="2400" b="1" dirty="0">
              <a:solidFill>
                <a:schemeClr val="accent4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95750" y="3068638"/>
            <a:ext cx="1169988" cy="46196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SLUPKA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39750" y="6122988"/>
            <a:ext cx="2906713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Použij čáru z obrazců.</a:t>
            </a:r>
            <a:endParaRPr lang="cs-CZ" sz="2400" b="1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>PŘIŘAĎ KE KAŽDÉ ČÁSTI OVOCE SPRÁVNÝ NÁZEV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Documents and Settings\Standard\Plocha\Přírodniny\P1110528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 cstate="print">
            <a:extLst>
              <a:ext uri="{28A0092B-C50C-407E-A947-70E740481C1C}"/>
            </a:extLst>
          </a:blip>
          <a:srcRect l="14644" t="9883" r="12753" b="11953"/>
          <a:stretch/>
        </p:blipFill>
        <p:spPr>
          <a:xfrm>
            <a:off x="323528" y="2597194"/>
            <a:ext cx="2794205" cy="2256191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  <a:extLst/>
        </p:spPr>
      </p:pic>
      <p:pic>
        <p:nvPicPr>
          <p:cNvPr id="3074" name="Picture 2" descr="C:\Documents and Settings\Standard\Plocha\Přírodniny\P1110623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/>
            </a:extLst>
          </a:blip>
          <a:srcRect l="15641" t="14057" r="20599" b="6280"/>
          <a:stretch/>
        </p:blipFill>
        <p:spPr bwMode="auto">
          <a:xfrm>
            <a:off x="6156176" y="2591599"/>
            <a:ext cx="2635814" cy="2469921"/>
          </a:xfrm>
          <a:prstGeom prst="roundRect">
            <a:avLst/>
          </a:prstGeom>
          <a:solidFill>
            <a:srgbClr val="92D050"/>
          </a:solidFill>
          <a:ln w="28575">
            <a:solidFill>
              <a:srgbClr val="FFC000"/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3" name="TextovéPole 2"/>
          <p:cNvSpPr txBox="1"/>
          <p:nvPr/>
        </p:nvSpPr>
        <p:spPr>
          <a:xfrm>
            <a:off x="3997325" y="2205038"/>
            <a:ext cx="13684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  PECKA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83050" y="3933825"/>
            <a:ext cx="1195388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DUŽINA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67163" y="4797425"/>
            <a:ext cx="142716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JÁDŘINEC</a:t>
            </a:r>
            <a:endParaRPr lang="cs-CZ" sz="24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37013" y="5661025"/>
            <a:ext cx="1289050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latin typeface="+mn-lt"/>
                <a:cs typeface="+mn-cs"/>
              </a:rPr>
              <a:t>SEMENA</a:t>
            </a:r>
            <a:endParaRPr lang="cs-CZ" sz="2400" b="1" dirty="0">
              <a:solidFill>
                <a:schemeClr val="bg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095750" y="3068638"/>
            <a:ext cx="1169988" cy="46196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SLUPKA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5003800" y="2435225"/>
            <a:ext cx="2663825" cy="1209675"/>
          </a:xfrm>
          <a:prstGeom prst="straightConnector1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3059113" y="3300413"/>
            <a:ext cx="1152525" cy="0"/>
          </a:xfrm>
          <a:prstGeom prst="straightConnector1">
            <a:avLst/>
          </a:prstGeom>
          <a:ln w="381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5148263" y="3300413"/>
            <a:ext cx="1368425" cy="128587"/>
          </a:xfrm>
          <a:prstGeom prst="straightConnector1">
            <a:avLst/>
          </a:prstGeom>
          <a:ln w="38100">
            <a:solidFill>
              <a:schemeClr val="bg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5" idx="1"/>
          </p:cNvCxnSpPr>
          <p:nvPr/>
        </p:nvCxnSpPr>
        <p:spPr>
          <a:xfrm flipH="1" flipV="1">
            <a:off x="2555875" y="4076700"/>
            <a:ext cx="1527175" cy="87313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5148263" y="4121150"/>
            <a:ext cx="1871662" cy="27305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6" idx="1"/>
          </p:cNvCxnSpPr>
          <p:nvPr/>
        </p:nvCxnSpPr>
        <p:spPr>
          <a:xfrm flipH="1" flipV="1">
            <a:off x="1763713" y="3825875"/>
            <a:ext cx="2203450" cy="120173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7" idx="1"/>
          </p:cNvCxnSpPr>
          <p:nvPr/>
        </p:nvCxnSpPr>
        <p:spPr>
          <a:xfrm flipH="1" flipV="1">
            <a:off x="1835150" y="3644900"/>
            <a:ext cx="2201863" cy="224790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2935288" y="1936750"/>
            <a:ext cx="889000" cy="730250"/>
            <a:chOff x="266864" y="5157192"/>
            <a:chExt cx="887511" cy="729069"/>
          </a:xfrm>
        </p:grpSpPr>
        <p:pic>
          <p:nvPicPr>
            <p:cNvPr id="53266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266864" y="5294818"/>
              <a:ext cx="887511" cy="591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2" name="Přímá spojnice se šipkou 21"/>
            <p:cNvCxnSpPr/>
            <p:nvPr/>
          </p:nvCxnSpPr>
          <p:spPr>
            <a:xfrm>
              <a:off x="610774" y="5157192"/>
              <a:ext cx="0" cy="288458"/>
            </a:xfrm>
            <a:prstGeom prst="straightConnector1">
              <a:avLst/>
            </a:prstGeom>
            <a:ln w="38100">
              <a:solidFill>
                <a:schemeClr val="accent6">
                  <a:lumMod val="75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gradFill>
          <a:gsLst>
            <a:gs pos="0">
              <a:schemeClr val="accent3">
                <a:lumMod val="60000"/>
                <a:lumOff val="40000"/>
              </a:schemeClr>
            </a:gs>
            <a:gs pos="11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11760" y="476672"/>
            <a:ext cx="3888432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P L O D Y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5529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225" y="2341563"/>
            <a:ext cx="3032125" cy="2468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300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19475" y="2341563"/>
            <a:ext cx="2633663" cy="2468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331024" y="2340917"/>
            <a:ext cx="2334474" cy="2472293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55302" name="TextovéPole 7"/>
          <p:cNvSpPr txBox="1">
            <a:spLocks noChangeArrowheads="1"/>
          </p:cNvSpPr>
          <p:nvPr/>
        </p:nvSpPr>
        <p:spPr bwMode="auto">
          <a:xfrm>
            <a:off x="6516688" y="5138738"/>
            <a:ext cx="650875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C000"/>
                </a:solidFill>
                <a:latin typeface="Calibri" pitchFamily="34" charset="0"/>
              </a:rPr>
              <a:t>LE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188" y="5162550"/>
            <a:ext cx="709612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CE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90625" y="5162550"/>
            <a:ext cx="623888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VI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65288" y="5162550"/>
            <a:ext cx="1162050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MAL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5306" name="TextovéPole 6"/>
          <p:cNvSpPr txBox="1">
            <a:spLocks noChangeArrowheads="1"/>
          </p:cNvSpPr>
          <p:nvPr/>
        </p:nvSpPr>
        <p:spPr bwMode="auto">
          <a:xfrm>
            <a:off x="3457575" y="5108575"/>
            <a:ext cx="83661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solidFill>
                  <a:srgbClr val="00B050"/>
                </a:solidFill>
                <a:latin typeface="Calibri" pitchFamily="34" charset="0"/>
              </a:rPr>
              <a:t> CE</a:t>
            </a:r>
          </a:p>
        </p:txBody>
      </p:sp>
      <p:sp>
        <p:nvSpPr>
          <p:cNvPr id="55307" name="TextovéPole 10"/>
          <p:cNvSpPr txBox="1">
            <a:spLocks noChangeArrowheads="1"/>
          </p:cNvSpPr>
          <p:nvPr/>
        </p:nvSpPr>
        <p:spPr bwMode="auto">
          <a:xfrm>
            <a:off x="4086225" y="5108575"/>
            <a:ext cx="6238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B050"/>
                </a:solidFill>
                <a:latin typeface="Calibri" pitchFamily="34" charset="0"/>
              </a:rPr>
              <a:t>VI</a:t>
            </a:r>
          </a:p>
        </p:txBody>
      </p:sp>
      <p:sp>
        <p:nvSpPr>
          <p:cNvPr id="55308" name="TextovéPole 11"/>
          <p:cNvSpPr txBox="1">
            <a:spLocks noChangeArrowheads="1"/>
          </p:cNvSpPr>
          <p:nvPr/>
        </p:nvSpPr>
        <p:spPr bwMode="auto">
          <a:xfrm>
            <a:off x="4502150" y="5108575"/>
            <a:ext cx="7889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B050"/>
                </a:solidFill>
                <a:latin typeface="Calibri" pitchFamily="34" charset="0"/>
              </a:rPr>
              <a:t>KO</a:t>
            </a:r>
          </a:p>
        </p:txBody>
      </p:sp>
      <p:sp>
        <p:nvSpPr>
          <p:cNvPr id="55309" name="TextovéPole 12"/>
          <p:cNvSpPr txBox="1">
            <a:spLocks noChangeArrowheads="1"/>
          </p:cNvSpPr>
          <p:nvPr/>
        </p:nvSpPr>
        <p:spPr bwMode="auto">
          <a:xfrm>
            <a:off x="5083175" y="5108575"/>
            <a:ext cx="9699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B050"/>
                </a:solidFill>
                <a:latin typeface="Calibri" pitchFamily="34" charset="0"/>
              </a:rPr>
              <a:t>PEC</a:t>
            </a:r>
          </a:p>
        </p:txBody>
      </p:sp>
      <p:sp>
        <p:nvSpPr>
          <p:cNvPr id="55310" name="TextovéPole 13"/>
          <p:cNvSpPr txBox="1">
            <a:spLocks noChangeArrowheads="1"/>
          </p:cNvSpPr>
          <p:nvPr/>
        </p:nvSpPr>
        <p:spPr bwMode="auto">
          <a:xfrm>
            <a:off x="6977063" y="5138738"/>
            <a:ext cx="80645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C000"/>
                </a:solidFill>
                <a:latin typeface="Calibri" pitchFamily="34" charset="0"/>
              </a:rPr>
              <a:t>BU</a:t>
            </a:r>
          </a:p>
        </p:txBody>
      </p:sp>
      <p:sp>
        <p:nvSpPr>
          <p:cNvPr id="55311" name="TextovéPole 14"/>
          <p:cNvSpPr txBox="1">
            <a:spLocks noChangeArrowheads="1"/>
          </p:cNvSpPr>
          <p:nvPr/>
        </p:nvSpPr>
        <p:spPr bwMode="auto">
          <a:xfrm>
            <a:off x="7556500" y="5138738"/>
            <a:ext cx="817563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C000"/>
                </a:solidFill>
                <a:latin typeface="Calibri" pitchFamily="34" charset="0"/>
              </a:rPr>
              <a:t>BO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68313" y="6308725"/>
            <a:ext cx="2652712" cy="3698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-----------------------------------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5313" name="TextovéPole 18"/>
          <p:cNvSpPr txBox="1">
            <a:spLocks noChangeArrowheads="1"/>
          </p:cNvSpPr>
          <p:nvPr/>
        </p:nvSpPr>
        <p:spPr bwMode="auto">
          <a:xfrm>
            <a:off x="3268663" y="6311900"/>
            <a:ext cx="29352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B050"/>
                </a:solidFill>
                <a:latin typeface="Calibri" pitchFamily="34" charset="0"/>
              </a:rPr>
              <a:t>--------------------------------------</a:t>
            </a:r>
            <a:r>
              <a:rPr lang="cs-CZ">
                <a:latin typeface="Calibri" pitchFamily="34" charset="0"/>
              </a:rPr>
              <a:t>-</a:t>
            </a:r>
          </a:p>
        </p:txBody>
      </p:sp>
      <p:sp>
        <p:nvSpPr>
          <p:cNvPr id="55314" name="TextovéPole 19"/>
          <p:cNvSpPr txBox="1">
            <a:spLocks noChangeArrowheads="1"/>
          </p:cNvSpPr>
          <p:nvPr/>
        </p:nvSpPr>
        <p:spPr bwMode="auto">
          <a:xfrm>
            <a:off x="6516688" y="6308725"/>
            <a:ext cx="2370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C000"/>
                </a:solidFill>
                <a:latin typeface="Calibri" pitchFamily="34" charset="0"/>
              </a:rPr>
              <a:t>-------------------------------</a:t>
            </a:r>
          </a:p>
        </p:txBody>
      </p:sp>
      <p:sp>
        <p:nvSpPr>
          <p:cNvPr id="55315" name="TextovéPole 21"/>
          <p:cNvSpPr txBox="1">
            <a:spLocks noChangeArrowheads="1"/>
          </p:cNvSpPr>
          <p:nvPr/>
        </p:nvSpPr>
        <p:spPr bwMode="auto">
          <a:xfrm>
            <a:off x="1814513" y="1628775"/>
            <a:ext cx="47069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              SLOŽ SPRÁVNĚ NÁZEV PLODŮ ZE SLABIK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laid">
          <a:fgClr>
            <a:schemeClr val="accent4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11760" y="476672"/>
            <a:ext cx="3888432" cy="92333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P L O D Y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3050" y="2344738"/>
            <a:ext cx="3030538" cy="2468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419475" y="2341563"/>
            <a:ext cx="2633663" cy="2468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331024" y="2340917"/>
            <a:ext cx="2334474" cy="2472293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516688" y="5138738"/>
            <a:ext cx="650875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C000"/>
                </a:solidFill>
                <a:latin typeface="Calibri" pitchFamily="34" charset="0"/>
              </a:rPr>
              <a:t>LE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188" y="5162550"/>
            <a:ext cx="709612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CE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90625" y="5162550"/>
            <a:ext cx="623888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VI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65288" y="5162550"/>
            <a:ext cx="1162050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MAL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455988" y="5162550"/>
            <a:ext cx="10636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solidFill>
                  <a:srgbClr val="00B050"/>
                </a:solidFill>
                <a:latin typeface="Calibri" pitchFamily="34" charset="0"/>
              </a:rPr>
              <a:t> CE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113213" y="5162550"/>
            <a:ext cx="6238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B050"/>
                </a:solidFill>
                <a:latin typeface="Calibri" pitchFamily="34" charset="0"/>
              </a:rPr>
              <a:t>VI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381500" y="5162550"/>
            <a:ext cx="9048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B050"/>
                </a:solidFill>
                <a:latin typeface="Calibri" pitchFamily="34" charset="0"/>
              </a:rPr>
              <a:t> KO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967288" y="5162550"/>
            <a:ext cx="10858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B050"/>
                </a:solidFill>
                <a:latin typeface="Calibri" pitchFamily="34" charset="0"/>
              </a:rPr>
              <a:t> PEC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977063" y="5138738"/>
            <a:ext cx="80645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C000"/>
                </a:solidFill>
                <a:latin typeface="Calibri" pitchFamily="34" charset="0"/>
              </a:rPr>
              <a:t>BU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556500" y="5138738"/>
            <a:ext cx="817563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C000"/>
                </a:solidFill>
                <a:latin typeface="Calibri" pitchFamily="34" charset="0"/>
              </a:rPr>
              <a:t>BO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68313" y="6308725"/>
            <a:ext cx="2652712" cy="3698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-----------------------------------</a:t>
            </a:r>
            <a:endParaRPr lang="cs-CZ" b="1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7361" name="TextovéPole 18"/>
          <p:cNvSpPr txBox="1">
            <a:spLocks noChangeArrowheads="1"/>
          </p:cNvSpPr>
          <p:nvPr/>
        </p:nvSpPr>
        <p:spPr bwMode="auto">
          <a:xfrm>
            <a:off x="3268663" y="6311900"/>
            <a:ext cx="29352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B050"/>
                </a:solidFill>
                <a:latin typeface="Calibri" pitchFamily="34" charset="0"/>
              </a:rPr>
              <a:t>--------------------------------------</a:t>
            </a:r>
            <a:r>
              <a:rPr lang="cs-CZ">
                <a:latin typeface="Calibri" pitchFamily="34" charset="0"/>
              </a:rPr>
              <a:t>-</a:t>
            </a:r>
          </a:p>
        </p:txBody>
      </p:sp>
      <p:sp>
        <p:nvSpPr>
          <p:cNvPr id="57362" name="TextovéPole 19"/>
          <p:cNvSpPr txBox="1">
            <a:spLocks noChangeArrowheads="1"/>
          </p:cNvSpPr>
          <p:nvPr/>
        </p:nvSpPr>
        <p:spPr bwMode="auto">
          <a:xfrm>
            <a:off x="6516688" y="6308725"/>
            <a:ext cx="23701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rgbClr val="FFC000"/>
                </a:solidFill>
                <a:latin typeface="Calibri" pitchFamily="34" charset="0"/>
              </a:rPr>
              <a:t>-------------------------------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1593850" y="1604963"/>
            <a:ext cx="60753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               </a:t>
            </a:r>
            <a:r>
              <a:rPr lang="cs-CZ" sz="2400" b="1">
                <a:solidFill>
                  <a:srgbClr val="00B050"/>
                </a:solidFill>
                <a:latin typeface="Calibri" pitchFamily="34" charset="0"/>
              </a:rPr>
              <a:t>SLOŽ SPRÁVNĚ NÁZEV PLODŮ ZE SLABIK</a:t>
            </a:r>
          </a:p>
        </p:txBody>
      </p:sp>
      <p:sp>
        <p:nvSpPr>
          <p:cNvPr id="2" name="Veselý obličej 1"/>
          <p:cNvSpPr/>
          <p:nvPr/>
        </p:nvSpPr>
        <p:spPr>
          <a:xfrm>
            <a:off x="8139113" y="6167438"/>
            <a:ext cx="747712" cy="65405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rgbClr val="FFC000"/>
              </a:solidFill>
            </a:endParaRPr>
          </a:p>
        </p:txBody>
      </p:sp>
      <p:grpSp>
        <p:nvGrpSpPr>
          <p:cNvPr id="21" name="Skupina 20"/>
          <p:cNvGrpSpPr>
            <a:grpSpLocks/>
          </p:cNvGrpSpPr>
          <p:nvPr/>
        </p:nvGrpSpPr>
        <p:grpSpPr bwMode="auto">
          <a:xfrm>
            <a:off x="57150" y="5568950"/>
            <a:ext cx="611188" cy="604838"/>
            <a:chOff x="6625322" y="548680"/>
            <a:chExt cx="887511" cy="1110878"/>
          </a:xfrm>
        </p:grpSpPr>
        <p:pic>
          <p:nvPicPr>
            <p:cNvPr id="57366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10"/>
            <a:srcRect/>
            <a:stretch>
              <a:fillRect/>
            </a:stretch>
          </p:blipFill>
          <p:spPr bwMode="auto">
            <a:xfrm>
              <a:off x="6625322" y="1068115"/>
              <a:ext cx="887511" cy="591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4" name="Přímá spojnice se šipkou 23"/>
            <p:cNvCxnSpPr/>
            <p:nvPr/>
          </p:nvCxnSpPr>
          <p:spPr>
            <a:xfrm flipH="1">
              <a:off x="7067925" y="548680"/>
              <a:ext cx="168282" cy="720176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2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8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8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8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8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8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18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2800"/>
                            </p:stCondLst>
                            <p:childTnLst>
                              <p:par>
                                <p:cTn id="43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300"/>
                            </p:stCondLst>
                            <p:childTnLst>
                              <p:par>
                                <p:cTn id="4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2.77778E-7 1.85185E-6 L -0.16545 0.1050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81" y="52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.00503 0.02106 L 0.00503 0.11574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472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3.61111E-6 -2.96296E-6 L 0.12674 0.09468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37" y="472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3000"/>
                            </p:stCondLst>
                            <p:childTnLst>
                              <p:par>
                                <p:cTn id="7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000"/>
                            </p:stCondLst>
                            <p:childTnLst>
                              <p:par>
                                <p:cTn id="7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0"/>
                            </p:stCondLst>
                            <p:childTnLst>
                              <p:par>
                                <p:cTn id="8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3.05556E-6 3.7037E-6 L -0.22048 0.09444 " pathEditMode="relative" rAng="0" ptsTypes="AA">
                                      <p:cBhvr>
                                        <p:cTn id="8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4" y="472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2.22222E-6 1.85185E-6 L -0.08663 0.09444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40" y="472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4.16667E-6 1.85185E-6 L 0.03195 0.10509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7" y="52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000"/>
                            </p:stCondLst>
                            <p:childTnLst>
                              <p:par>
                                <p:cTn id="98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1.11111E-6 1.85185E-6 L 0.14271 0.10509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35" y="52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4000"/>
                            </p:stCondLst>
                            <p:childTnLst>
                              <p:par>
                                <p:cTn id="101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5000"/>
                            </p:stCondLst>
                            <p:childTnLst>
                              <p:par>
                                <p:cTn id="106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6000"/>
                            </p:stCondLst>
                            <p:childTnLst>
                              <p:par>
                                <p:cTn id="111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3.05556E-6 0.00371 L -0.13473 0.1125 " pathEditMode="relative" rAng="0" ptsTypes="AA">
                                      <p:cBhvr>
                                        <p:cTn id="1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36" y="544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1.94444E-6 3.7037E-6 L 1.94444E-6 0.09444 " pathEditMode="relative" rAng="0" ptsTypes="AA">
                                      <p:cBhvr>
                                        <p:cTn id="12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472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-3.88889E-6 -4.44444E-6 L 0.11407 0.09838 " pathEditMode="relative" rAng="0" ptsTypes="AA">
                                      <p:cBhvr>
                                        <p:cTn id="1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694" y="490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2000"/>
                            </p:stCondLst>
                            <p:childTnLst>
                              <p:par>
                                <p:cTn id="1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6" grpId="0"/>
      <p:bldP spid="6" grpId="1"/>
      <p:bldP spid="9" grpId="0"/>
      <p:bldP spid="9" grpId="1"/>
      <p:bldP spid="10" grpId="0"/>
      <p:bldP spid="10" grpId="1"/>
      <p:bldP spid="7" grpId="0"/>
      <p:bldP spid="7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4" cstate="print">
            <a:extLst>
              <a:ext uri="{28A0092B-C50C-407E-A947-70E740481C1C}"/>
            </a:extLst>
          </a:blip>
          <a:srcRect l="8309" t="14445"/>
          <a:stretch/>
        </p:blipFill>
        <p:spPr>
          <a:xfrm>
            <a:off x="1175194" y="1868420"/>
            <a:ext cx="1380582" cy="1832132"/>
          </a:xfrm>
          <a:prstGeom prst="ellipse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56439" y="4396985"/>
            <a:ext cx="1450637" cy="1454542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/>
            </a:extLst>
          </a:blip>
          <a:srcRect l="9578" t="21543" r="21626" b="12486"/>
          <a:stretch/>
        </p:blipFill>
        <p:spPr bwMode="auto">
          <a:xfrm rot="17182968">
            <a:off x="6707068" y="1987285"/>
            <a:ext cx="1337858" cy="1007244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/>
          <a:extLst/>
        </p:spPr>
      </p:pic>
      <p:pic>
        <p:nvPicPr>
          <p:cNvPr id="3" name="Picture 2" descr="C:\Documents and Settings\Standard\Dokumenty\DUM-př +prv\Pomocné fotky\Nová složka\P1100871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/>
            </a:extLst>
          </a:blip>
          <a:srcRect l="30363" t="29024" r="23958" b="13897"/>
          <a:stretch/>
        </p:blipFill>
        <p:spPr bwMode="auto">
          <a:xfrm rot="16637418">
            <a:off x="6919619" y="4289166"/>
            <a:ext cx="1782147" cy="1670180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59398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814388" y="4652963"/>
            <a:ext cx="1317625" cy="1395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399" name="Picture 3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751138" y="4478338"/>
            <a:ext cx="1554162" cy="157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012825" y="3832225"/>
            <a:ext cx="1677988" cy="2936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856163" y="6159500"/>
            <a:ext cx="1568450" cy="3571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583363" y="3697288"/>
            <a:ext cx="1584325" cy="2921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52475" y="6237288"/>
            <a:ext cx="1439863" cy="36036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751138" y="6156325"/>
            <a:ext cx="1638300" cy="3603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148513" y="6113463"/>
            <a:ext cx="1800225" cy="4333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41300" y="468313"/>
            <a:ext cx="8794750" cy="9540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UKAŽ OVOFUKOVI CO UMÍŠ.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 DO RÁMEČKU POD OVOCE NAPIŠ, JAKÝ JE TO PLOD.</a:t>
            </a:r>
            <a:endParaRPr lang="cs-CZ" sz="28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9407" name="TextovéPole 12"/>
          <p:cNvSpPr txBox="1">
            <a:spLocks noChangeArrowheads="1"/>
          </p:cNvSpPr>
          <p:nvPr/>
        </p:nvSpPr>
        <p:spPr bwMode="auto">
          <a:xfrm>
            <a:off x="323850" y="1422400"/>
            <a:ext cx="3165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(MALVICE, PECKOVICE, BOBULE)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910013" y="3697288"/>
            <a:ext cx="1233487" cy="295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8" name="Picture 3" descr="C:\Documents and Settings\Standard\Dokumenty\DUM-př +prv\Pomocné fotky\Nová složka\P1100810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/>
            </a:extLst>
          </a:blip>
          <a:srcRect l="20214" t="23784" r="16037" b="16030"/>
          <a:stretch/>
        </p:blipFill>
        <p:spPr bwMode="auto">
          <a:xfrm>
            <a:off x="6763929" y="5123619"/>
            <a:ext cx="1224136" cy="866776"/>
          </a:xfrm>
          <a:prstGeom prst="ellipse">
            <a:avLst/>
          </a:prstGeom>
          <a:noFill/>
          <a:extLst>
            <a:ext uri="{909E8E84-426E-40DD-AFC4-6F175D3DCCD1}"/>
          </a:ex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4294967295"/>
          </p:nvPr>
        </p:nvPicPr>
        <p:blipFill rotWithShape="1">
          <a:blip r:embed="rId5" cstate="print">
            <a:extLst>
              <a:ext uri="{28A0092B-C50C-407E-A947-70E740481C1C}"/>
            </a:extLst>
          </a:blip>
          <a:srcRect l="8309" t="14445"/>
          <a:stretch/>
        </p:blipFill>
        <p:spPr>
          <a:xfrm>
            <a:off x="1175194" y="1768776"/>
            <a:ext cx="1380582" cy="1832132"/>
          </a:xfrm>
          <a:prstGeom prst="ellipse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4856440" y="4134414"/>
            <a:ext cx="1301274" cy="1304777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/>
            </a:extLst>
          </a:blip>
          <a:srcRect l="42624" t="15801" r="10844" b="16811"/>
          <a:stretch/>
        </p:blipFill>
        <p:spPr bwMode="auto">
          <a:xfrm>
            <a:off x="3865137" y="1768776"/>
            <a:ext cx="1295031" cy="1421376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718300" y="1768475"/>
            <a:ext cx="1304925" cy="1382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933700" y="4133850"/>
            <a:ext cx="1284288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012825" y="3694113"/>
            <a:ext cx="1677988" cy="29368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B050"/>
                </a:solidFill>
              </a:rPr>
              <a:t>MALVICE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56163" y="6159500"/>
            <a:ext cx="1568450" cy="35718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B050"/>
                </a:solidFill>
              </a:rPr>
              <a:t>MALVICE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24613" y="3644900"/>
            <a:ext cx="1892300" cy="3397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B050"/>
                </a:solidFill>
              </a:rPr>
              <a:t>BOBULE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3263" y="6143625"/>
            <a:ext cx="1439862" cy="36036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B050"/>
                </a:solidFill>
              </a:rPr>
              <a:t>BOBULE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757488" y="6132513"/>
            <a:ext cx="1755775" cy="36036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B050"/>
                </a:solidFill>
              </a:rPr>
              <a:t>PECKOVICE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092950" y="6096000"/>
            <a:ext cx="1800225" cy="4318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B050"/>
                </a:solidFill>
              </a:rPr>
              <a:t>PECKOVICE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1300" y="468313"/>
            <a:ext cx="8794750" cy="946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554E43"/>
                </a:solidFill>
                <a:latin typeface="Franklin Gothic Book" pitchFamily="34" charset="0"/>
              </a:rPr>
              <a:t>UKAŽ OVOFUKOVI</a:t>
            </a:r>
            <a:r>
              <a:rPr lang="cs-CZ" sz="2800" b="1">
                <a:solidFill>
                  <a:srgbClr val="554E43"/>
                </a:solidFill>
              </a:rPr>
              <a:t>,</a:t>
            </a:r>
            <a:r>
              <a:rPr lang="cs-CZ" sz="2800" b="1">
                <a:solidFill>
                  <a:srgbClr val="554E43"/>
                </a:solidFill>
                <a:latin typeface="Franklin Gothic Book" pitchFamily="34" charset="0"/>
              </a:rPr>
              <a:t> CO UMÍŠ.</a:t>
            </a:r>
          </a:p>
          <a:p>
            <a:r>
              <a:rPr lang="cs-CZ" sz="2800" b="1">
                <a:solidFill>
                  <a:srgbClr val="554E43"/>
                </a:solidFill>
                <a:latin typeface="Franklin Gothic Book" pitchFamily="34" charset="0"/>
              </a:rPr>
              <a:t> POJMENUJ, JAKÝ JE TO PLOD.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649663" y="3644900"/>
            <a:ext cx="1725612" cy="3397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B050"/>
                </a:solidFill>
              </a:rPr>
              <a:t>PECKOVICE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010150" y="923925"/>
            <a:ext cx="31765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 pitchFamily="34" charset="0"/>
              </a:rPr>
              <a:t>MALVICE, PECKOVICE, BOBULE</a:t>
            </a:r>
          </a:p>
        </p:txBody>
      </p: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6572250" y="4233863"/>
            <a:ext cx="2073275" cy="1781175"/>
            <a:chOff x="6571685" y="4233182"/>
            <a:chExt cx="2074098" cy="1782147"/>
          </a:xfrm>
        </p:grpSpPr>
        <p:pic>
          <p:nvPicPr>
            <p:cNvPr id="22" name="Picture 2" descr="C:\Documents and Settings\Standard\Dokumenty\DUM-př +prv\Pomocné fotky\Nová složka\P1100871.JPG"/>
            <p:cNvPicPr>
              <a:picLocks noChangeAspect="1" noChangeArrowheads="1"/>
            </p:cNvPicPr>
            <p:nvPr/>
          </p:nvPicPr>
          <p:blipFill rotWithShape="1">
            <a:blip r:embed="rId10" cstate="print">
              <a:extLst>
                <a:ext uri="{28A0092B-C50C-407E-A947-70E740481C1C}"/>
              </a:extLst>
            </a:blip>
            <a:srcRect l="30363" t="29024" r="23958" b="13897"/>
            <a:stretch/>
          </p:blipFill>
          <p:spPr bwMode="auto">
            <a:xfrm rot="16637418">
              <a:off x="6919619" y="4289166"/>
              <a:ext cx="1782147" cy="1670180"/>
            </a:xfrm>
            <a:prstGeom prst="ellipse">
              <a:avLst/>
            </a:prstGeom>
            <a:noFill/>
            <a:extLst>
              <a:ext uri="{909E8E84-426E-40DD-AFC4-6F175D3DCCD1}"/>
            </a:extLst>
          </p:spPr>
        </p:pic>
        <p:pic>
          <p:nvPicPr>
            <p:cNvPr id="19" name="Picture 3" descr="C:\Documents and Settings\Standard\Dokumenty\DUM-př +prv\Pomocné fotky\Nová složka\P1100810.JPG"/>
            <p:cNvPicPr>
              <a:picLocks noChangeAspect="1" noChangeArrowheads="1"/>
            </p:cNvPicPr>
            <p:nvPr/>
          </p:nvPicPr>
          <p:blipFill rotWithShape="1">
            <a:blip r:embed="rId11" cstate="print">
              <a:extLst>
                <a:ext uri="{28A0092B-C50C-407E-A947-70E740481C1C}"/>
              </a:extLst>
            </a:blip>
            <a:srcRect l="20214" t="23784" r="16037" b="16030"/>
            <a:stretch/>
          </p:blipFill>
          <p:spPr bwMode="auto">
            <a:xfrm>
              <a:off x="6571685" y="5005803"/>
              <a:ext cx="1224136" cy="866776"/>
            </a:xfrm>
            <a:prstGeom prst="ellipse">
              <a:avLst/>
            </a:prstGeom>
            <a:noFill/>
            <a:extLst>
              <a:ext uri="{909E8E84-426E-40DD-AFC4-6F175D3DCCD1}"/>
            </a:extLst>
          </p:spPr>
        </p:pic>
      </p:grpSp>
      <p:pic>
        <p:nvPicPr>
          <p:cNvPr id="2050" name="Picture 2" descr="C:\Documents and Settings\Standard\Dokumenty\DUM-př +prv\Pomocné fotky\Nová složka\Hr. víno.JP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-107950" y="3908425"/>
            <a:ext cx="32512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0" name="Skupina 19"/>
          <p:cNvGrpSpPr>
            <a:grpSpLocks/>
          </p:cNvGrpSpPr>
          <p:nvPr/>
        </p:nvGrpSpPr>
        <p:grpSpPr bwMode="auto">
          <a:xfrm>
            <a:off x="252413" y="3556000"/>
            <a:ext cx="774700" cy="517525"/>
            <a:chOff x="1541686" y="604668"/>
            <a:chExt cx="887511" cy="750838"/>
          </a:xfrm>
        </p:grpSpPr>
        <p:pic>
          <p:nvPicPr>
            <p:cNvPr id="61459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13"/>
            <a:srcRect/>
            <a:stretch>
              <a:fillRect/>
            </a:stretch>
          </p:blipFill>
          <p:spPr bwMode="auto">
            <a:xfrm>
              <a:off x="1541686" y="764063"/>
              <a:ext cx="887511" cy="591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3" name="Přímá spojnice se šipkou 22"/>
            <p:cNvCxnSpPr/>
            <p:nvPr/>
          </p:nvCxnSpPr>
          <p:spPr>
            <a:xfrm flipH="1">
              <a:off x="1985441" y="604668"/>
              <a:ext cx="83659" cy="359297"/>
            </a:xfrm>
            <a:prstGeom prst="straightConnector1">
              <a:avLst/>
            </a:prstGeom>
            <a:ln w="38100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4000"/>
                            </p:stCondLst>
                            <p:childTnLst>
                              <p:par>
                                <p:cTn id="31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3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7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9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0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500"/>
                            </p:stCondLst>
                            <p:childTnLst>
                              <p:par>
                                <p:cTn id="6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8500"/>
                            </p:stCondLst>
                            <p:childTnLst>
                              <p:par>
                                <p:cTn id="7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4000"/>
                            </p:stCondLst>
                            <p:childTnLst>
                              <p:par>
                                <p:cTn id="8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2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extovéPole 1"/>
          <p:cNvSpPr txBox="1">
            <a:spLocks noChangeArrowheads="1"/>
          </p:cNvSpPr>
          <p:nvPr/>
        </p:nvSpPr>
        <p:spPr bwMode="auto">
          <a:xfrm>
            <a:off x="1763713" y="476250"/>
            <a:ext cx="5718175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>
                <a:solidFill>
                  <a:srgbClr val="FFC000"/>
                </a:solidFill>
                <a:latin typeface="Calibri" pitchFamily="34" charset="0"/>
              </a:rPr>
              <a:t>A NA ZÁVĚR MALÝ TESTÍK:</a:t>
            </a:r>
          </a:p>
          <a:p>
            <a:pPr algn="ctr"/>
            <a:endParaRPr lang="cs-CZ" sz="4000" b="1">
              <a:solidFill>
                <a:srgbClr val="FFC000"/>
              </a:solidFill>
              <a:latin typeface="Calibri" pitchFamily="34" charset="0"/>
            </a:endParaRPr>
          </a:p>
          <a:p>
            <a:pPr algn="ctr"/>
            <a:endParaRPr lang="cs-CZ" sz="4000" b="1">
              <a:solidFill>
                <a:srgbClr val="FFC000"/>
              </a:solidFill>
              <a:latin typeface="Calibri" pitchFamily="34" charset="0"/>
            </a:endParaRPr>
          </a:p>
          <a:p>
            <a:pPr algn="ctr"/>
            <a:endParaRPr lang="cs-CZ" sz="4000" b="1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63491" name="TextovéPole 2"/>
          <p:cNvSpPr txBox="1">
            <a:spLocks noChangeArrowheads="1"/>
          </p:cNvSpPr>
          <p:nvPr/>
        </p:nvSpPr>
        <p:spPr bwMode="auto">
          <a:xfrm>
            <a:off x="1003300" y="1320800"/>
            <a:ext cx="7851775" cy="353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1. Ovoce se češe v …………………………………….. .</a:t>
            </a:r>
          </a:p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2. Ovocné plody jsou ………………a……………… .</a:t>
            </a:r>
          </a:p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3. Obsahují mnoho ……………………………… .</a:t>
            </a:r>
          </a:p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4. Ovoce je nejzdravější ………………………..  .</a:t>
            </a:r>
          </a:p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5. Třešně mají uprostřed ………… . </a:t>
            </a:r>
          </a:p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     Jsou to ……………………. .</a:t>
            </a:r>
          </a:p>
          <a:p>
            <a:endParaRPr lang="cs-CZ" sz="320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63492" name="TextovéPole 3"/>
          <p:cNvSpPr txBox="1">
            <a:spLocks noChangeArrowheads="1"/>
          </p:cNvSpPr>
          <p:nvPr/>
        </p:nvSpPr>
        <p:spPr bwMode="auto">
          <a:xfrm>
            <a:off x="684213" y="4868863"/>
            <a:ext cx="1730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NÁPOVĚDA:</a:t>
            </a:r>
          </a:p>
        </p:txBody>
      </p:sp>
      <p:sp>
        <p:nvSpPr>
          <p:cNvPr id="5" name="TextovéPole 4"/>
          <p:cNvSpPr txBox="1"/>
          <p:nvPr/>
        </p:nvSpPr>
        <p:spPr>
          <a:xfrm rot="1656087">
            <a:off x="3281363" y="4867275"/>
            <a:ext cx="2684462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SADECH A VINICÍCH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 rot="19995170">
            <a:off x="1042988" y="5791200"/>
            <a:ext cx="12033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ZDRAVÉ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 rot="19745838">
            <a:off x="7100888" y="5383213"/>
            <a:ext cx="123825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CHUTNÉ</a:t>
            </a:r>
            <a:endParaRPr lang="cs-CZ" sz="2400" b="1" dirty="0">
              <a:solidFill>
                <a:schemeClr val="accent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3496" name="TextovéPole 7"/>
          <p:cNvSpPr txBox="1">
            <a:spLocks noChangeArrowheads="1"/>
          </p:cNvSpPr>
          <p:nvPr/>
        </p:nvSpPr>
        <p:spPr bwMode="auto">
          <a:xfrm rot="2675546">
            <a:off x="5867400" y="4868863"/>
            <a:ext cx="1192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accent2"/>
                </a:solidFill>
                <a:latin typeface="Calibri" pitchFamily="34" charset="0"/>
              </a:rPr>
              <a:t>SYROVÉ</a:t>
            </a:r>
          </a:p>
        </p:txBody>
      </p:sp>
      <p:sp>
        <p:nvSpPr>
          <p:cNvPr id="63497" name="TextovéPole 8"/>
          <p:cNvSpPr txBox="1">
            <a:spLocks noChangeArrowheads="1"/>
          </p:cNvSpPr>
          <p:nvPr/>
        </p:nvSpPr>
        <p:spPr bwMode="auto">
          <a:xfrm rot="-3145880">
            <a:off x="2562226" y="5588000"/>
            <a:ext cx="10223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C000"/>
                </a:solidFill>
                <a:latin typeface="Calibri" pitchFamily="34" charset="0"/>
              </a:rPr>
              <a:t>PECKU</a:t>
            </a:r>
          </a:p>
        </p:txBody>
      </p:sp>
      <p:sp>
        <p:nvSpPr>
          <p:cNvPr id="63498" name="TextovéPole 9"/>
          <p:cNvSpPr txBox="1">
            <a:spLocks noChangeArrowheads="1"/>
          </p:cNvSpPr>
          <p:nvPr/>
        </p:nvSpPr>
        <p:spPr bwMode="auto">
          <a:xfrm>
            <a:off x="4567238" y="6021388"/>
            <a:ext cx="15938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7030A0"/>
                </a:solidFill>
                <a:latin typeface="Calibri" pitchFamily="34" charset="0"/>
              </a:rPr>
              <a:t>PECKOVICE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763713" y="476250"/>
            <a:ext cx="5718175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 b="1">
                <a:solidFill>
                  <a:srgbClr val="FFC000"/>
                </a:solidFill>
                <a:latin typeface="Calibri" pitchFamily="34" charset="0"/>
              </a:rPr>
              <a:t>A NA ZÁVĚR MALÝ TESTÍK:</a:t>
            </a:r>
          </a:p>
          <a:p>
            <a:pPr algn="ctr"/>
            <a:endParaRPr lang="cs-CZ" sz="4000" b="1">
              <a:solidFill>
                <a:srgbClr val="FFC000"/>
              </a:solidFill>
              <a:latin typeface="Calibri" pitchFamily="34" charset="0"/>
            </a:endParaRPr>
          </a:p>
          <a:p>
            <a:pPr algn="ctr"/>
            <a:endParaRPr lang="cs-CZ" sz="4000" b="1">
              <a:solidFill>
                <a:srgbClr val="FFC000"/>
              </a:solidFill>
              <a:latin typeface="Calibri" pitchFamily="34" charset="0"/>
            </a:endParaRPr>
          </a:p>
          <a:p>
            <a:pPr algn="ctr"/>
            <a:endParaRPr lang="cs-CZ" sz="4000" b="1">
              <a:solidFill>
                <a:srgbClr val="FFC000"/>
              </a:solidFill>
              <a:latin typeface="Calibri" pitchFamily="34" charset="0"/>
            </a:endParaRPr>
          </a:p>
        </p:txBody>
      </p:sp>
      <p:sp>
        <p:nvSpPr>
          <p:cNvPr id="64515" name="TextovéPole 2"/>
          <p:cNvSpPr txBox="1">
            <a:spLocks noChangeArrowheads="1"/>
          </p:cNvSpPr>
          <p:nvPr/>
        </p:nvSpPr>
        <p:spPr bwMode="auto">
          <a:xfrm>
            <a:off x="1003300" y="1320800"/>
            <a:ext cx="8121650" cy="3538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1. Ovoce se češe v …………………………………….. .</a:t>
            </a:r>
          </a:p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2. Ovocné plody jsou ………………a……………… .</a:t>
            </a:r>
          </a:p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3. Obsahují mnoho ……………………………… .</a:t>
            </a:r>
          </a:p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4. Ovoce je nejzdravější ………………………..  .</a:t>
            </a:r>
          </a:p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5. Třešně mají uprostřed ………… . </a:t>
            </a:r>
          </a:p>
          <a:p>
            <a:r>
              <a:rPr lang="cs-CZ" sz="3200" b="1">
                <a:solidFill>
                  <a:srgbClr val="00B050"/>
                </a:solidFill>
                <a:latin typeface="Calibri" pitchFamily="34" charset="0"/>
              </a:rPr>
              <a:t>     Jsou to ……………………. .</a:t>
            </a:r>
          </a:p>
          <a:p>
            <a:endParaRPr lang="cs-CZ" sz="3200">
              <a:solidFill>
                <a:srgbClr val="00B050"/>
              </a:solidFill>
              <a:latin typeface="Calibri" pitchFamily="34" charset="0"/>
            </a:endParaRPr>
          </a:p>
        </p:txBody>
      </p:sp>
      <p:sp>
        <p:nvSpPr>
          <p:cNvPr id="64516" name="TextovéPole 3"/>
          <p:cNvSpPr txBox="1">
            <a:spLocks noChangeArrowheads="1"/>
          </p:cNvSpPr>
          <p:nvPr/>
        </p:nvSpPr>
        <p:spPr bwMode="auto">
          <a:xfrm>
            <a:off x="684213" y="4868863"/>
            <a:ext cx="1730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NÁPOVĚDA:</a:t>
            </a:r>
          </a:p>
        </p:txBody>
      </p:sp>
      <p:sp>
        <p:nvSpPr>
          <p:cNvPr id="5" name="TextovéPole 4"/>
          <p:cNvSpPr txBox="1"/>
          <p:nvPr/>
        </p:nvSpPr>
        <p:spPr>
          <a:xfrm rot="1656087">
            <a:off x="2536825" y="5046663"/>
            <a:ext cx="268605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SADECH A VINICÍCH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 rot="19995170">
            <a:off x="1042988" y="5791200"/>
            <a:ext cx="1203325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ZDRAVÉ</a:t>
            </a:r>
            <a:endParaRPr lang="cs-CZ" sz="2400" b="1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 rot="19745838">
            <a:off x="7100888" y="5383213"/>
            <a:ext cx="1238250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CHUTNÉ</a:t>
            </a:r>
            <a:endParaRPr lang="cs-CZ" sz="2400" b="1" dirty="0">
              <a:solidFill>
                <a:schemeClr val="accent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4520" name="TextovéPole 7"/>
          <p:cNvSpPr txBox="1">
            <a:spLocks noChangeArrowheads="1"/>
          </p:cNvSpPr>
          <p:nvPr/>
        </p:nvSpPr>
        <p:spPr bwMode="auto">
          <a:xfrm rot="2675546">
            <a:off x="5867400" y="4868863"/>
            <a:ext cx="1192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chemeClr val="accent2"/>
                </a:solidFill>
                <a:latin typeface="Calibri" pitchFamily="34" charset="0"/>
              </a:rPr>
              <a:t>SYROVÉ</a:t>
            </a:r>
          </a:p>
        </p:txBody>
      </p:sp>
      <p:sp>
        <p:nvSpPr>
          <p:cNvPr id="64521" name="TextovéPole 8"/>
          <p:cNvSpPr txBox="1">
            <a:spLocks noChangeArrowheads="1"/>
          </p:cNvSpPr>
          <p:nvPr/>
        </p:nvSpPr>
        <p:spPr bwMode="auto">
          <a:xfrm rot="-3145880">
            <a:off x="2562226" y="5588000"/>
            <a:ext cx="10223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C000"/>
                </a:solidFill>
                <a:latin typeface="Calibri" pitchFamily="34" charset="0"/>
              </a:rPr>
              <a:t>PECKU</a:t>
            </a:r>
          </a:p>
        </p:txBody>
      </p:sp>
      <p:sp>
        <p:nvSpPr>
          <p:cNvPr id="64522" name="TextovéPole 9"/>
          <p:cNvSpPr txBox="1">
            <a:spLocks noChangeArrowheads="1"/>
          </p:cNvSpPr>
          <p:nvPr/>
        </p:nvSpPr>
        <p:spPr bwMode="auto">
          <a:xfrm>
            <a:off x="4567238" y="6021388"/>
            <a:ext cx="164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7030A0"/>
                </a:solidFill>
                <a:latin typeface="Calibri" pitchFamily="34" charset="0"/>
              </a:rPr>
              <a:t>PECKOVINY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605338" y="1300163"/>
            <a:ext cx="23225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C000"/>
                </a:solidFill>
                <a:latin typeface="Calibri" pitchFamily="34" charset="0"/>
              </a:rPr>
              <a:t>sadech a vinicích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787900" y="1741488"/>
            <a:ext cx="1014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C000"/>
                </a:solidFill>
                <a:latin typeface="Calibri" pitchFamily="34" charset="0"/>
              </a:rPr>
              <a:t>zdravé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743700" y="1741488"/>
            <a:ext cx="1069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C000"/>
                </a:solidFill>
                <a:latin typeface="Calibri" pitchFamily="34" charset="0"/>
              </a:rPr>
              <a:t>chutné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972050" y="2308225"/>
            <a:ext cx="1317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C000"/>
                </a:solidFill>
                <a:latin typeface="Calibri" pitchFamily="34" charset="0"/>
              </a:rPr>
              <a:t>vitamínů</a:t>
            </a:r>
          </a:p>
        </p:txBody>
      </p:sp>
      <p:sp>
        <p:nvSpPr>
          <p:cNvPr id="64527" name="TextovéPole 14"/>
          <p:cNvSpPr txBox="1">
            <a:spLocks noChangeArrowheads="1"/>
          </p:cNvSpPr>
          <p:nvPr/>
        </p:nvSpPr>
        <p:spPr bwMode="auto">
          <a:xfrm rot="683237">
            <a:off x="6743700" y="4518025"/>
            <a:ext cx="15160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C000"/>
                </a:solidFill>
                <a:latin typeface="Calibri" pitchFamily="34" charset="0"/>
              </a:rPr>
              <a:t>VITAMÍNŮ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434013" y="2779713"/>
            <a:ext cx="1017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C000"/>
                </a:solidFill>
                <a:latin typeface="Calibri" pitchFamily="34" charset="0"/>
              </a:rPr>
              <a:t>syrové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365750" y="3276600"/>
            <a:ext cx="942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C000"/>
                </a:solidFill>
                <a:latin typeface="Calibri" pitchFamily="34" charset="0"/>
              </a:rPr>
              <a:t>pecku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3073400" y="3738563"/>
            <a:ext cx="14636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C000"/>
                </a:solidFill>
                <a:latin typeface="Calibri" pitchFamily="34" charset="0"/>
              </a:rPr>
              <a:t>peckoviny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4" grpId="0"/>
      <p:bldP spid="16" grpId="0"/>
      <p:bldP spid="18" grpId="0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8000">
              <a:schemeClr val="bg1">
                <a:lumMod val="85000"/>
              </a:schemeClr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extovéPole 1"/>
          <p:cNvSpPr txBox="1">
            <a:spLocks noChangeArrowheads="1"/>
          </p:cNvSpPr>
          <p:nvPr/>
        </p:nvSpPr>
        <p:spPr bwMode="auto">
          <a:xfrm>
            <a:off x="1116013" y="836613"/>
            <a:ext cx="5035550" cy="258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ŘEŠENÍ:</a:t>
            </a:r>
          </a:p>
          <a:p>
            <a:r>
              <a:rPr lang="cs-CZ">
                <a:latin typeface="Calibri" pitchFamily="34" charset="0"/>
              </a:rPr>
              <a:t>SNÍMEK 6 – MALVICE, PECKOVICE, BOBULE</a:t>
            </a:r>
          </a:p>
          <a:p>
            <a:r>
              <a:rPr lang="cs-CZ">
                <a:latin typeface="Calibri" pitchFamily="34" charset="0"/>
              </a:rPr>
              <a:t>Malý testík: </a:t>
            </a:r>
          </a:p>
          <a:p>
            <a:r>
              <a:rPr lang="cs-CZ">
                <a:latin typeface="Calibri" pitchFamily="34" charset="0"/>
              </a:rPr>
              <a:t>1. Ovoce se češe v SADECH A VINICÍCH.</a:t>
            </a:r>
          </a:p>
          <a:p>
            <a:r>
              <a:rPr lang="cs-CZ">
                <a:latin typeface="Calibri" pitchFamily="34" charset="0"/>
              </a:rPr>
              <a:t>2. Ovocné plody jsou CHUTNÉ a ZDRAVÉ.</a:t>
            </a:r>
          </a:p>
          <a:p>
            <a:r>
              <a:rPr lang="cs-CZ">
                <a:latin typeface="Calibri" pitchFamily="34" charset="0"/>
              </a:rPr>
              <a:t>3. Obsahují mnoho VITAMÍNŮ.</a:t>
            </a:r>
          </a:p>
          <a:p>
            <a:r>
              <a:rPr lang="cs-CZ">
                <a:latin typeface="Calibri" pitchFamily="34" charset="0"/>
              </a:rPr>
              <a:t>4. Ovoce je nejzdravější SYROVÉ  .</a:t>
            </a:r>
          </a:p>
          <a:p>
            <a:r>
              <a:rPr lang="cs-CZ">
                <a:latin typeface="Calibri" pitchFamily="34" charset="0"/>
              </a:rPr>
              <a:t>5. Třešně mají uprostřed PECKU. Jsou to PECKOVICE.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TextovéPole 1"/>
          <p:cNvSpPr txBox="1">
            <a:spLocks noChangeArrowheads="1"/>
          </p:cNvSpPr>
          <p:nvPr/>
        </p:nvSpPr>
        <p:spPr bwMode="auto">
          <a:xfrm>
            <a:off x="1187450" y="1052513"/>
            <a:ext cx="5810250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ZDROJE: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Fotografie : vlastní fotogalerie autorky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  <a:sym typeface="Symbol" pitchFamily="18" charset="2"/>
              </a:rPr>
              <a:t>Obrázky dostupné na WWW: &lt;</a:t>
            </a:r>
            <a:r>
              <a:rPr lang="cs-CZ">
                <a:latin typeface="Calibri" pitchFamily="34" charset="0"/>
                <a:sym typeface="Symbol" pitchFamily="18" charset="2"/>
                <a:hlinkClick r:id="rId2"/>
              </a:rPr>
              <a:t>http://office.microsoft.com</a:t>
            </a:r>
            <a:r>
              <a:rPr lang="cs-CZ">
                <a:latin typeface="Calibri" pitchFamily="34" charset="0"/>
                <a:sym typeface="Symbol" pitchFamily="18" charset="2"/>
              </a:rPr>
              <a:t>&gt;.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2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3.xml><?xml version="1.0" encoding="utf-8"?>
<a:themeOverride xmlns:a="http://schemas.openxmlformats.org/drawingml/2006/main">
  <a:clrScheme name="Vlastní 1">
    <a:dk1>
      <a:sysClr val="windowText" lastClr="000000"/>
    </a:dk1>
    <a:lt1>
      <a:sysClr val="window" lastClr="FFFFFF"/>
    </a:lt1>
    <a:dk2>
      <a:srgbClr val="3E3D2D"/>
    </a:dk2>
    <a:lt2>
      <a:srgbClr val="DFF7AE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ppt/theme/themeOverride4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ppt/theme/themeOverride5.xml><?xml version="1.0" encoding="utf-8"?>
<a:themeOverride xmlns:a="http://schemas.openxmlformats.org/drawingml/2006/main">
  <a:clrScheme name="Vlastní 1">
    <a:dk1>
      <a:sysClr val="windowText" lastClr="000000"/>
    </a:dk1>
    <a:lt1>
      <a:sysClr val="window" lastClr="FFFFFF"/>
    </a:lt1>
    <a:dk2>
      <a:srgbClr val="3E3D2D"/>
    </a:dk2>
    <a:lt2>
      <a:srgbClr val="DFF7AE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ppt/theme/themeOverride6.xml><?xml version="1.0" encoding="utf-8"?>
<a:themeOverride xmlns:a="http://schemas.openxmlformats.org/drawingml/2006/main">
  <a:clrScheme name="Lití písma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593</TotalTime>
  <Words>618</Words>
  <Application>Microsoft Office PowerPoint</Application>
  <PresentationFormat>On-screen Show (4:3)</PresentationFormat>
  <Paragraphs>182</Paragraphs>
  <Slides>18</Slides>
  <Notes>10</Notes>
  <HiddenSlides>6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Šablona návrhu</vt:lpstr>
      </vt:variant>
      <vt:variant>
        <vt:i4>14</vt:i4>
      </vt:variant>
      <vt:variant>
        <vt:lpstr>Nadpisy snímků</vt:lpstr>
      </vt:variant>
      <vt:variant>
        <vt:i4>18</vt:i4>
      </vt:variant>
    </vt:vector>
  </HeadingPairs>
  <TitlesOfParts>
    <vt:vector size="41" baseType="lpstr">
      <vt:lpstr>Calibri</vt:lpstr>
      <vt:lpstr>Arial</vt:lpstr>
      <vt:lpstr>Constantia</vt:lpstr>
      <vt:lpstr>Franklin Gothic Book</vt:lpstr>
      <vt:lpstr>Brush Script MT</vt:lpstr>
      <vt:lpstr>Franklin Gothic Medium</vt:lpstr>
      <vt:lpstr>Wingdings 2</vt:lpstr>
      <vt:lpstr>Rage Italic</vt:lpstr>
      <vt:lpstr>Symbol</vt:lpstr>
      <vt:lpstr>Motiv systému Office</vt:lpstr>
      <vt:lpstr>Špendlík</vt:lpstr>
      <vt:lpstr>Cesta</vt:lpstr>
      <vt:lpstr>Špendlík</vt:lpstr>
      <vt:lpstr>Špendlík</vt:lpstr>
      <vt:lpstr>Špendlík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Ovocné stromy a ovoce</vt:lpstr>
      <vt:lpstr>Snímek 4</vt:lpstr>
      <vt:lpstr>Snímek 5</vt:lpstr>
      <vt:lpstr>Snímek 6</vt:lpstr>
      <vt:lpstr>Snímek 7</vt:lpstr>
      <vt:lpstr>Snímek 8</vt:lpstr>
      <vt:lpstr>PŘIŘAĎ KE KAŽDÉ ČÁSTI OVOCE SPRÁVNÝ NÁZEV</vt:lpstr>
      <vt:lpstr>PŘIŘAĎ KE KAŽDÉ ČÁSTI OVOCE SPRÁVNÝ NÁZEV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Ovocné stromy a ovoce</dc:title>
  <dc:creator>Your User Name</dc:creator>
  <cp:lastModifiedBy>DUM</cp:lastModifiedBy>
  <cp:revision>76</cp:revision>
  <dcterms:created xsi:type="dcterms:W3CDTF">2013-10-29T09:34:34Z</dcterms:created>
  <dcterms:modified xsi:type="dcterms:W3CDTF">2014-02-27T15:07:02Z</dcterms:modified>
</cp:coreProperties>
</file>