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5"/>
  </p:notesMasterIdLst>
  <p:sldIdLst>
    <p:sldId id="267" r:id="rId2"/>
    <p:sldId id="268" r:id="rId3"/>
    <p:sldId id="256" r:id="rId4"/>
    <p:sldId id="257" r:id="rId5"/>
    <p:sldId id="258" r:id="rId6"/>
    <p:sldId id="266" r:id="rId7"/>
    <p:sldId id="260" r:id="rId8"/>
    <p:sldId id="265" r:id="rId9"/>
    <p:sldId id="261" r:id="rId10"/>
    <p:sldId id="263" r:id="rId11"/>
    <p:sldId id="259" r:id="rId12"/>
    <p:sldId id="269" r:id="rId13"/>
    <p:sldId id="27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71" autoAdjust="0"/>
  </p:normalViewPr>
  <p:slideViewPr>
    <p:cSldViewPr>
      <p:cViewPr varScale="1">
        <p:scale>
          <a:sx n="61" d="100"/>
          <a:sy n="61" d="100"/>
        </p:scale>
        <p:origin x="-756"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5294A0-571D-49C5-BEAC-397918A42CC9}" type="datetimeFigureOut">
              <a:rPr lang="cs-CZ" smtClean="0"/>
              <a:pPr/>
              <a:t>27.2.2014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D24273-100B-420E-8EB7-02A726400E4D}" type="slidenum">
              <a:rPr lang="cs-CZ" smtClean="0"/>
              <a:pPr/>
              <a:t>‹#›</a:t>
            </a:fld>
            <a:endParaRPr lang="cs-CZ"/>
          </a:p>
        </p:txBody>
      </p:sp>
    </p:spTree>
    <p:extLst>
      <p:ext uri="{BB962C8B-B14F-4D97-AF65-F5344CB8AC3E}">
        <p14:creationId xmlns="" xmlns:p14="http://schemas.microsoft.com/office/powerpoint/2010/main" val="287367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Zákazník přijde do supermarketu a zalíbí se mu glóbus. Vezme glóbus do košíku a odejde k pokladně. Po zaplacení jde spokojený s dobrým nákupem domů. Doposud jsme hovořili jen o toku materiálovém (cesta glóbu z regálu k pokladně a následně k zákazníkovi domů), druhý, neméně důležitý tok, je však tok informační. Každý glóbus, umístěný v regále obsahuje kartu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kartu). Po zaplacení za glóbus u pokladny, je tato karta vložená do schránky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schránky) a následně doručená do skladu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pošta). Ve skladě je na základě informací z karty (pro jednoduchost pracujeme s ideálním případem, 1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karta = 1 glóbus), dodaný příslušný počet glóbů do regálu (včetně těch samých karet, které se vrátily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poštou z pokladny). Tzn., počet karet v okruhu se bude měnit podle toho, jak často a v jakém množství budou zákazníci glóbus z regálu kupovat (pokud bude poptávka konstantní, v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okruhu se bude nacházet vždy stejný počet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karet). Tomuto okruhu říkáme tzv. interní transportní okruh (červené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karty v obrázku), protože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karty řídí vstup produktu (glóbu) do regálu ze vstupního skladu.</a:t>
            </a:r>
          </a:p>
          <a:p>
            <a:r>
              <a:rPr lang="cs-CZ" sz="1200" b="0" i="0" kern="1200" dirty="0" smtClean="0">
                <a:solidFill>
                  <a:schemeClr val="tx1"/>
                </a:solidFill>
                <a:effectLst/>
                <a:latin typeface="+mn-lt"/>
                <a:ea typeface="+mn-ea"/>
                <a:cs typeface="+mn-cs"/>
              </a:rPr>
              <a:t>V tomto systému máme i další okruh – externí transportní okruh (černé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karty), který řídí doplňování výše zásob glóbů ve skladě dodavatelem. Podle toho, kolik glóbů se ze vstupního skladu vyskladní do regálu supermarketu, stejné množství glóbů se doplní externím transportním okruhem od zákazníka. Externí transportní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karta je zaslaná na poslední proces u dodavatele (např. montáž). Pokud dodavatel pracuje systémem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zákaznická karta na posledním procesu znamená signál pro spuštění výroby příslušného množství glóbů. Tento stav bude signalizovaný tzv. výrobní </a:t>
            </a:r>
            <a:r>
              <a:rPr lang="cs-CZ" sz="1200" b="0" i="0" kern="1200" dirty="0" err="1" smtClean="0">
                <a:solidFill>
                  <a:schemeClr val="tx1"/>
                </a:solidFill>
                <a:effectLst/>
                <a:latin typeface="+mn-lt"/>
                <a:ea typeface="+mn-ea"/>
                <a:cs typeface="+mn-cs"/>
              </a:rPr>
              <a:t>kanban</a:t>
            </a:r>
            <a:r>
              <a:rPr lang="cs-CZ" sz="1200" b="0" i="0" kern="1200" dirty="0" smtClean="0">
                <a:solidFill>
                  <a:schemeClr val="tx1"/>
                </a:solidFill>
                <a:effectLst/>
                <a:latin typeface="+mn-lt"/>
                <a:ea typeface="+mn-ea"/>
                <a:cs typeface="+mn-cs"/>
              </a:rPr>
              <a:t> kartou, která bude zaslaná z posledního procesu před proces, který ho předchází.</a:t>
            </a:r>
            <a:endParaRPr lang="cs-CZ" dirty="0"/>
          </a:p>
        </p:txBody>
      </p:sp>
      <p:sp>
        <p:nvSpPr>
          <p:cNvPr id="4" name="Zástupný symbol pro číslo snímku 3"/>
          <p:cNvSpPr>
            <a:spLocks noGrp="1"/>
          </p:cNvSpPr>
          <p:nvPr>
            <p:ph type="sldNum" sz="quarter" idx="10"/>
          </p:nvPr>
        </p:nvSpPr>
        <p:spPr/>
        <p:txBody>
          <a:bodyPr/>
          <a:lstStyle/>
          <a:p>
            <a:fld id="{46D24273-100B-420E-8EB7-02A726400E4D}" type="slidenum">
              <a:rPr lang="cs-CZ" smtClean="0"/>
              <a:pPr/>
              <a:t>10</a:t>
            </a:fld>
            <a:endParaRPr lang="cs-CZ"/>
          </a:p>
        </p:txBody>
      </p:sp>
    </p:spTree>
    <p:extLst>
      <p:ext uri="{BB962C8B-B14F-4D97-AF65-F5344CB8AC3E}">
        <p14:creationId xmlns="" xmlns:p14="http://schemas.microsoft.com/office/powerpoint/2010/main" val="3168418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4217387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2086962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1104282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C65A0F9-4C4D-4041-AA5A-5ACC353BCFD3}" type="datetimeFigureOut">
              <a:rPr lang="cs-CZ" smtClean="0"/>
              <a:pPr/>
              <a:t>27.2.2014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602289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C65A0F9-4C4D-4041-AA5A-5ACC353BCFD3}" type="datetimeFigureOut">
              <a:rPr lang="cs-CZ" smtClean="0"/>
              <a:pPr/>
              <a:t>27.2.2014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1230520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C65A0F9-4C4D-4041-AA5A-5ACC353BCFD3}" type="datetimeFigureOut">
              <a:rPr lang="cs-CZ" smtClean="0"/>
              <a:pPr/>
              <a:t>27.2.2014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388401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C65A0F9-4C4D-4041-AA5A-5ACC353BCFD3}" type="datetimeFigureOut">
              <a:rPr lang="cs-CZ" smtClean="0"/>
              <a:pPr/>
              <a:t>27.2.2014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3579328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C65A0F9-4C4D-4041-AA5A-5ACC353BCFD3}" type="datetimeFigureOut">
              <a:rPr lang="cs-CZ" smtClean="0"/>
              <a:pPr/>
              <a:t>27.2.2014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947835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C65A0F9-4C4D-4041-AA5A-5ACC353BCFD3}" type="datetimeFigureOut">
              <a:rPr lang="cs-CZ" smtClean="0"/>
              <a:pPr/>
              <a:t>27.2.2014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782069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3734143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489587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65A0F9-4C4D-4041-AA5A-5ACC353BCFD3}" type="datetimeFigureOut">
              <a:rPr lang="cs-CZ" smtClean="0"/>
              <a:pPr/>
              <a:t>27.2.2014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F23186-08CD-47B9-8E26-B41DE3CBEA9B}" type="slidenum">
              <a:rPr lang="cs-CZ" smtClean="0"/>
              <a:pPr/>
              <a:t>‹#›</a:t>
            </a:fld>
            <a:endParaRPr lang="cs-CZ"/>
          </a:p>
        </p:txBody>
      </p:sp>
    </p:spTree>
    <p:extLst>
      <p:ext uri="{BB962C8B-B14F-4D97-AF65-F5344CB8AC3E}">
        <p14:creationId xmlns="" xmlns:p14="http://schemas.microsoft.com/office/powerpoint/2010/main" val="324586720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cvis.cz/hlavni.php?stranka=novinky/clanek.php&amp;id=218"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sasou-logo"/>
          <p:cNvPicPr>
            <a:picLocks noChangeAspect="1" noChangeArrowheads="1"/>
          </p:cNvPicPr>
          <p:nvPr/>
        </p:nvPicPr>
        <p:blipFill>
          <a:blip r:embed="rId3" cstate="print"/>
          <a:srcRect/>
          <a:stretch>
            <a:fillRect/>
          </a:stretch>
        </p:blipFill>
        <p:spPr bwMode="auto">
          <a:xfrm>
            <a:off x="1259632" y="2204864"/>
            <a:ext cx="579437" cy="565150"/>
          </a:xfrm>
          <a:prstGeom prst="rect">
            <a:avLst/>
          </a:prstGeom>
          <a:noFill/>
          <a:ln w="9525">
            <a:noFill/>
            <a:miter lim="800000"/>
            <a:headEnd/>
            <a:tailEnd/>
          </a:ln>
        </p:spPr>
      </p:pic>
      <p:graphicFrame>
        <p:nvGraphicFramePr>
          <p:cNvPr id="7" name="Tabulka 6"/>
          <p:cNvGraphicFramePr>
            <a:graphicFrameLocks noGrp="1"/>
          </p:cNvGraphicFramePr>
          <p:nvPr>
            <p:extLst>
              <p:ext uri="{D42A27DB-BD31-4B8C-83A1-F6EECF244321}">
                <p14:modId xmlns:p14="http://schemas.microsoft.com/office/powerpoint/2010/main" xmlns="" val="749604168"/>
              </p:ext>
            </p:extLst>
          </p:nvPr>
        </p:nvGraphicFramePr>
        <p:xfrm>
          <a:off x="1115616" y="2132856"/>
          <a:ext cx="6929486" cy="3720476"/>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720080">
                <a:tc gridSpan="2">
                  <a:txBody>
                    <a:bodyPr/>
                    <a:lstStyle/>
                    <a:p>
                      <a:pPr marL="717550" marR="0" lvl="0" indent="0" algn="ctr" defTabSz="914400" rtl="0" eaLnBrk="1" fontAlgn="auto" latinLnBrk="0" hangingPunct="1">
                        <a:lnSpc>
                          <a:spcPct val="100000"/>
                        </a:lnSpc>
                        <a:spcBef>
                          <a:spcPts val="0"/>
                        </a:spcBef>
                        <a:spcAft>
                          <a:spcPts val="0"/>
                        </a:spcAft>
                        <a:buClrTx/>
                        <a:buSzTx/>
                        <a:buFontTx/>
                        <a:buNone/>
                        <a:tabLst/>
                        <a:defRPr/>
                      </a:pPr>
                      <a:r>
                        <a:rPr lang="cs-CZ" sz="1700" dirty="0" smtClean="0">
                          <a:latin typeface="Arial" pitchFamily="34" charset="0"/>
                          <a:cs typeface="Arial" pitchFamily="34" charset="0"/>
                        </a:rPr>
                        <a:t>Střední odborná škola a Střední odborné učiliště, </a:t>
                      </a:r>
                      <a:br>
                        <a:rPr lang="cs-CZ" sz="1700" dirty="0" smtClean="0">
                          <a:latin typeface="Arial" pitchFamily="34" charset="0"/>
                          <a:cs typeface="Arial" pitchFamily="34" charset="0"/>
                        </a:rPr>
                      </a:br>
                      <a:r>
                        <a:rPr lang="cs-CZ" sz="1700" dirty="0" smtClean="0">
                          <a:latin typeface="Arial" pitchFamily="34" charset="0"/>
                          <a:cs typeface="Arial" pitchFamily="34" charset="0"/>
                        </a:rPr>
                        <a:t>Hradec Králové, </a:t>
                      </a:r>
                      <a:r>
                        <a:rPr lang="cs-CZ" sz="1700" dirty="0" err="1" smtClean="0">
                          <a:latin typeface="Arial" pitchFamily="34" charset="0"/>
                          <a:cs typeface="Arial" pitchFamily="34" charset="0"/>
                        </a:rPr>
                        <a:t>Vocelova</a:t>
                      </a:r>
                      <a:r>
                        <a:rPr lang="cs-CZ" sz="1700" dirty="0" smtClean="0">
                          <a:latin typeface="Arial" pitchFamily="34" charset="0"/>
                          <a:cs typeface="Arial" pitchFamily="34" charset="0"/>
                        </a:rPr>
                        <a:t> 1338, příspěvková organizace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Registrační číslo projektu: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indent="0" algn="l"/>
                      <a:r>
                        <a:rPr lang="cs-CZ" sz="1600" kern="1200" dirty="0" smtClean="0">
                          <a:latin typeface="Arial" pitchFamily="34" charset="0"/>
                          <a:cs typeface="Times New Roman" pitchFamily="18" charset="0"/>
                        </a:rPr>
                        <a:t>CZ.1.07/1.5.00/34.0245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Číslo DUM:</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kern="1200" dirty="0" smtClean="0">
                          <a:latin typeface="Arial" pitchFamily="34" charset="0"/>
                          <a:cs typeface="Times New Roman" pitchFamily="18" charset="0"/>
                        </a:rPr>
                        <a:t>VY_32_INOVACE_14_B_13</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Tematická oblast: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i="1" kern="1200" dirty="0" smtClean="0">
                          <a:solidFill>
                            <a:schemeClr val="tx1"/>
                          </a:solidFill>
                          <a:latin typeface="+mn-lt"/>
                          <a:ea typeface="+mn-ea"/>
                          <a:cs typeface="+mn-cs"/>
                        </a:rPr>
                        <a:t>Logistika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Téma: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err="1" smtClean="0">
                          <a:latin typeface="Arial" pitchFamily="34" charset="0"/>
                          <a:cs typeface="Times New Roman" pitchFamily="18" charset="0"/>
                        </a:rPr>
                        <a:t>Kanban</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Autor:</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Bc. Dagmar Poláková</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Datum vytvoření: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600" dirty="0" smtClean="0">
                          <a:latin typeface="Arial" pitchFamily="34" charset="0"/>
                          <a:cs typeface="Times New Roman" pitchFamily="18" charset="0"/>
                        </a:rPr>
                        <a:t>září 2012</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pic>
        <p:nvPicPr>
          <p:cNvPr id="5" name="obrázek 1" descr="OPVK_hor_zakladni_logolink_RGB_cz.jpg"/>
          <p:cNvPicPr>
            <a:picLocks noChangeAspect="1" noChangeArrowheads="1"/>
          </p:cNvPicPr>
          <p:nvPr/>
        </p:nvPicPr>
        <p:blipFill>
          <a:blip r:embed="rId4" cstate="print">
            <a:lum bright="10000" contrast="16000"/>
          </a:blip>
          <a:srcRect/>
          <a:stretch>
            <a:fillRect/>
          </a:stretch>
        </p:blipFill>
        <p:spPr bwMode="auto">
          <a:xfrm>
            <a:off x="1115616" y="332656"/>
            <a:ext cx="6896100" cy="1503363"/>
          </a:xfrm>
          <a:prstGeom prst="rect">
            <a:avLst/>
          </a:prstGeom>
          <a:noFill/>
          <a:ln w="9525">
            <a:noFill/>
            <a:miter lim="800000"/>
            <a:headEnd/>
            <a:tailEnd/>
          </a:ln>
          <a:effectLst>
            <a:outerShdw sx="1000" sy="1000" algn="ctr" rotWithShape="0">
              <a:srgbClr val="000000"/>
            </a:outerShdw>
          </a:effectLst>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27584" y="476672"/>
            <a:ext cx="6896100" cy="1503363"/>
          </a:xfrm>
          <a:prstGeom prst="rect">
            <a:avLst/>
          </a:prstGeom>
          <a:noFill/>
          <a:ln w="9525">
            <a:noFill/>
            <a:miter lim="800000"/>
            <a:headEnd/>
            <a:tailEnd/>
          </a:ln>
          <a:effectLst>
            <a:outerShdw sx="1000" sy="1000" algn="ctr" rotWithShape="0">
              <a:srgbClr val="000000"/>
            </a:outerShdw>
          </a:effectLst>
        </p:spPr>
      </p:pic>
      <p:pic>
        <p:nvPicPr>
          <p:cNvPr id="4" name="obrázek 1" descr="OPVK_hor_zakladni_logolink_RGB_cz.jpg"/>
          <p:cNvPicPr>
            <a:picLocks noChangeAspect="1" noChangeArrowheads="1"/>
          </p:cNvPicPr>
          <p:nvPr/>
        </p:nvPicPr>
        <p:blipFill>
          <a:blip r:embed="rId2" cstate="print">
            <a:lum bright="10000" contrast="16000"/>
          </a:blip>
          <a:srcRect/>
          <a:stretch>
            <a:fillRect/>
          </a:stretch>
        </p:blipFill>
        <p:spPr bwMode="auto">
          <a:xfrm>
            <a:off x="809506" y="476671"/>
            <a:ext cx="6896100" cy="1503363"/>
          </a:xfrm>
          <a:prstGeom prst="rect">
            <a:avLst/>
          </a:prstGeom>
          <a:noFill/>
          <a:ln w="9525">
            <a:noFill/>
            <a:miter lim="800000"/>
            <a:headEnd/>
            <a:tailEnd/>
          </a:ln>
          <a:effectLst>
            <a:outerShdw sx="1000" sy="1000" algn="ctr" rotWithShape="0">
              <a:srgbClr val="000000"/>
            </a:outerShdw>
          </a:effectLst>
        </p:spPr>
      </p:pic>
      <p:sp>
        <p:nvSpPr>
          <p:cNvPr id="6" name="Zástupný symbol pro obsah 6"/>
          <p:cNvSpPr txBox="1">
            <a:spLocks/>
          </p:cNvSpPr>
          <p:nvPr/>
        </p:nvSpPr>
        <p:spPr>
          <a:xfrm>
            <a:off x="457200" y="1916832"/>
            <a:ext cx="7571184" cy="4536503"/>
          </a:xfrm>
          <a:prstGeom prst="rect">
            <a:avLst/>
          </a:prstGeom>
        </p:spPr>
        <p:txBody>
          <a:bodyPr vert="horz" lIns="91440" tIns="45720" rIns="91440" bIns="45720" rtlCol="0">
            <a:normAutofit/>
          </a:bodyPr>
          <a:lstStyle/>
          <a:p>
            <a:pPr marL="432000" marR="0" lvl="0" indent="-432000" algn="just" defTabSz="914400" rtl="0" eaLnBrk="1" fontAlgn="auto" latinLnBrk="0" hangingPunct="1">
              <a:lnSpc>
                <a:spcPct val="120000"/>
              </a:lnSpc>
              <a:spcBef>
                <a:spcPts val="600"/>
              </a:spcBef>
              <a:spcAft>
                <a:spcPts val="1200"/>
              </a:spcAft>
              <a:buClrTx/>
              <a:buSzTx/>
              <a:tabLst/>
              <a:defRPr/>
            </a:pPr>
            <a:r>
              <a:rPr lang="cs-CZ" sz="2400" dirty="0">
                <a:latin typeface="Arial" pitchFamily="34" charset="0"/>
                <a:cs typeface="Arial" pitchFamily="34" charset="0"/>
              </a:rPr>
              <a:t>Anotace</a:t>
            </a:r>
          </a:p>
          <a:p>
            <a:pPr marR="0" lvl="0" algn="just" defTabSz="914400" rtl="0" eaLnBrk="1" fontAlgn="auto" latinLnBrk="0" hangingPunct="1">
              <a:lnSpc>
                <a:spcPct val="120000"/>
              </a:lnSpc>
              <a:spcBef>
                <a:spcPts val="600"/>
              </a:spcBef>
              <a:spcAft>
                <a:spcPts val="1200"/>
              </a:spcAft>
              <a:buClrTx/>
              <a:buSzTx/>
              <a:tabLst/>
              <a:defRPr/>
            </a:pPr>
            <a:r>
              <a:rPr lang="cs-CZ" sz="1600" dirty="0" smtClean="0">
                <a:latin typeface="Arial" pitchFamily="34" charset="0"/>
                <a:cs typeface="Arial" pitchFamily="34" charset="0"/>
              </a:rPr>
              <a:t>Materiál je určen pro 2. ročník studijního oboru PROVOZ A EKONOMIKA DOPRAVY, předmětu LOGISTIKA </a:t>
            </a:r>
            <a:r>
              <a:rPr lang="cs-CZ" sz="1600" smtClean="0">
                <a:latin typeface="Arial" pitchFamily="34" charset="0"/>
                <a:cs typeface="Arial" pitchFamily="34" charset="0"/>
              </a:rPr>
              <a:t>A OBSLUŽNÉ </a:t>
            </a:r>
            <a:r>
              <a:rPr lang="cs-CZ" sz="1600" dirty="0" smtClean="0">
                <a:latin typeface="Arial" pitchFamily="34" charset="0"/>
                <a:cs typeface="Arial" pitchFamily="34" charset="0"/>
              </a:rPr>
              <a:t>SYSTÉMY. Inovuje výuku použitím multimediálních pomůcek – prezentace doplněné textem podporujícím výklad učitele.</a:t>
            </a:r>
          </a:p>
          <a:p>
            <a:pPr marL="432000" marR="0" lvl="0" indent="-432000" algn="just" defTabSz="914400" rtl="0" eaLnBrk="1" fontAlgn="auto" latinLnBrk="0" hangingPunct="1">
              <a:lnSpc>
                <a:spcPct val="120000"/>
              </a:lnSpc>
              <a:spcBef>
                <a:spcPts val="600"/>
              </a:spcBef>
              <a:spcAft>
                <a:spcPts val="1200"/>
              </a:spcAft>
              <a:buClrTx/>
              <a:buSzTx/>
              <a:tabLst/>
              <a:defRPr/>
            </a:pPr>
            <a:r>
              <a:rPr lang="cs-CZ" sz="2400" dirty="0">
                <a:latin typeface="Arial" pitchFamily="34" charset="0"/>
                <a:cs typeface="Arial" pitchFamily="34" charset="0"/>
              </a:rPr>
              <a:t>Metodický</a:t>
            </a:r>
            <a:r>
              <a:rPr kumimoji="0" lang="cs-CZ" sz="3000" b="1" i="0" u="none" strike="noStrike" kern="1200" cap="none" spc="0" normalizeH="0" baseline="0" noProof="0" dirty="0" smtClean="0">
                <a:ln>
                  <a:noFill/>
                </a:ln>
                <a:effectLst/>
                <a:uLnTx/>
                <a:uFillTx/>
                <a:latin typeface="Arial" pitchFamily="34" charset="0"/>
                <a:ea typeface="+mn-ea"/>
                <a:cs typeface="Arial" pitchFamily="34" charset="0"/>
              </a:rPr>
              <a:t> </a:t>
            </a:r>
            <a:r>
              <a:rPr lang="cs-CZ" sz="2400" dirty="0">
                <a:latin typeface="Arial" pitchFamily="34" charset="0"/>
                <a:cs typeface="Arial" pitchFamily="34" charset="0"/>
              </a:rPr>
              <a:t>pokyn</a:t>
            </a:r>
          </a:p>
          <a:p>
            <a:pPr lvl="0" algn="just">
              <a:lnSpc>
                <a:spcPct val="120000"/>
              </a:lnSpc>
              <a:spcBef>
                <a:spcPts val="600"/>
              </a:spcBef>
              <a:spcAft>
                <a:spcPts val="1200"/>
              </a:spcAft>
              <a:defRPr/>
            </a:pPr>
            <a:r>
              <a:rPr lang="cs-CZ" sz="1600" dirty="0">
                <a:latin typeface="Arial" pitchFamily="34" charset="0"/>
                <a:cs typeface="Arial" pitchFamily="34" charset="0"/>
              </a:rPr>
              <a:t>Materiál používá učitel při výkladu – pro větší názornost a atraktivnost výuky a zároveň jej mohou využívat žáci pro domácí přípravu na výuku.</a:t>
            </a:r>
          </a:p>
          <a:p>
            <a:pPr marL="0" marR="0" lvl="0" indent="0"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smtClean="0">
              <a:ln>
                <a:noFill/>
              </a:ln>
              <a:effectLst/>
              <a:uLnTx/>
              <a:uFillTx/>
              <a:latin typeface="Arial" pitchFamily="34" charset="0"/>
              <a:ea typeface="+mn-ea"/>
              <a:cs typeface="Arial" pitchFamily="34" charset="0"/>
            </a:endParaRPr>
          </a:p>
          <a:p>
            <a:pPr marL="0" marR="0" lvl="0" indent="0" algn="ctr" defTabSz="914400" rtl="0" eaLnBrk="1" fontAlgn="auto" latinLnBrk="0" hangingPunct="1">
              <a:lnSpc>
                <a:spcPct val="120000"/>
              </a:lnSpc>
              <a:spcBef>
                <a:spcPts val="600"/>
              </a:spcBef>
              <a:spcAft>
                <a:spcPts val="1200"/>
              </a:spcAft>
              <a:buClrTx/>
              <a:buSzTx/>
              <a:buFont typeface="Arial" pitchFamily="34" charset="0"/>
              <a:buNone/>
              <a:tabLst/>
              <a:defRPr/>
            </a:pPr>
            <a:endParaRPr kumimoji="0" lang="cs-CZ" sz="3000" b="0" i="0" u="none" strike="noStrike" kern="1200" cap="none" spc="0" normalizeH="0" baseline="0" noProof="0" dirty="0">
              <a:ln>
                <a:noFill/>
              </a:ln>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xmlns="" val="3393178257"/>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tqm.sk/files/KANBAN.p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907704" y="3501008"/>
            <a:ext cx="5276497" cy="2592288"/>
          </a:xfrm>
          <a:prstGeom prst="rect">
            <a:avLst/>
          </a:prstGeom>
          <a:noFill/>
          <a:extLst>
            <a:ext uri="{909E8E84-426E-40DD-AFC4-6F175D3DCCD1}">
              <a14:hiddenFill xmlns="" xmlns:a14="http://schemas.microsoft.com/office/drawing/2010/main">
                <a:solidFill>
                  <a:srgbClr val="FFFFFF"/>
                </a:solidFill>
              </a14:hiddenFill>
            </a:ext>
          </a:extLst>
        </p:spPr>
      </p:pic>
      <p:sp>
        <p:nvSpPr>
          <p:cNvPr id="5" name="Obdélník 4"/>
          <p:cNvSpPr/>
          <p:nvPr/>
        </p:nvSpPr>
        <p:spPr>
          <a:xfrm>
            <a:off x="1593624" y="1412776"/>
            <a:ext cx="5904656" cy="1446550"/>
          </a:xfrm>
          <a:prstGeom prst="rect">
            <a:avLst/>
          </a:prstGeom>
          <a:noFill/>
          <a:effectLst>
            <a:softEdge rad="12700"/>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88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KANBAN</a:t>
            </a:r>
            <a:endParaRPr lang="cs-CZ" sz="88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extLst>
      <p:ext uri="{BB962C8B-B14F-4D97-AF65-F5344CB8AC3E}">
        <p14:creationId xmlns="" xmlns:p14="http://schemas.microsoft.com/office/powerpoint/2010/main" val="18196603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err="1" smtClean="0"/>
              <a:t>Kanban</a:t>
            </a:r>
            <a:endParaRPr lang="cs-CZ" dirty="0"/>
          </a:p>
        </p:txBody>
      </p:sp>
      <p:sp>
        <p:nvSpPr>
          <p:cNvPr id="3" name="Zástupný symbol pro obsah 2"/>
          <p:cNvSpPr>
            <a:spLocks noGrp="1"/>
          </p:cNvSpPr>
          <p:nvPr>
            <p:ph idx="1"/>
          </p:nvPr>
        </p:nvSpPr>
        <p:spPr/>
        <p:txBody>
          <a:bodyPr>
            <a:normAutofit/>
          </a:bodyPr>
          <a:lstStyle/>
          <a:p>
            <a:r>
              <a:rPr lang="cs-CZ" dirty="0" err="1" smtClean="0"/>
              <a:t>Bezzásobová</a:t>
            </a:r>
            <a:r>
              <a:rPr lang="cs-CZ" dirty="0" smtClean="0"/>
              <a:t> technologie vyvinutá firmou Toyota Motors (v 50. a 60. letech 20. stol.)</a:t>
            </a:r>
          </a:p>
          <a:p>
            <a:r>
              <a:rPr lang="cs-CZ" dirty="0" smtClean="0"/>
              <a:t>japonsky </a:t>
            </a:r>
            <a:r>
              <a:rPr lang="ja-JP" altLang="en-US" b="1" dirty="0"/>
              <a:t>看</a:t>
            </a:r>
            <a:r>
              <a:rPr lang="ja-JP" altLang="en-US" b="1" dirty="0" smtClean="0"/>
              <a:t>板</a:t>
            </a:r>
            <a:r>
              <a:rPr lang="en-US" altLang="ja-JP" dirty="0" smtClean="0"/>
              <a:t>,</a:t>
            </a:r>
            <a:r>
              <a:rPr lang="cs-CZ" dirty="0" smtClean="0"/>
              <a:t>v </a:t>
            </a:r>
            <a:r>
              <a:rPr lang="cs-CZ" dirty="0"/>
              <a:t>přímém překladu </a:t>
            </a:r>
            <a:r>
              <a:rPr lang="cs-CZ" dirty="0" smtClean="0"/>
              <a:t>znamená </a:t>
            </a:r>
            <a:r>
              <a:rPr lang="cs-CZ" b="1" dirty="0" smtClean="0"/>
              <a:t>oznamovací karta</a:t>
            </a:r>
            <a:r>
              <a:rPr lang="cs-CZ" dirty="0" smtClean="0"/>
              <a:t>, cedule</a:t>
            </a:r>
          </a:p>
          <a:p>
            <a:r>
              <a:rPr lang="cs-CZ" dirty="0" err="1"/>
              <a:t>Kanbanem</a:t>
            </a:r>
            <a:r>
              <a:rPr lang="cs-CZ" dirty="0"/>
              <a:t> (informací) </a:t>
            </a:r>
            <a:r>
              <a:rPr lang="cs-CZ" dirty="0" smtClean="0"/>
              <a:t>může </a:t>
            </a:r>
            <a:r>
              <a:rPr lang="cs-CZ" dirty="0"/>
              <a:t>být </a:t>
            </a:r>
            <a:r>
              <a:rPr lang="cs-CZ" dirty="0" smtClean="0"/>
              <a:t>i přepravní </a:t>
            </a:r>
            <a:r>
              <a:rPr lang="cs-CZ" dirty="0"/>
              <a:t>bedna, identifikační místo </a:t>
            </a:r>
            <a:r>
              <a:rPr lang="cs-CZ" dirty="0" smtClean="0"/>
              <a:t>v </a:t>
            </a:r>
            <a:r>
              <a:rPr lang="cs-CZ" dirty="0"/>
              <a:t>regálu </a:t>
            </a:r>
            <a:r>
              <a:rPr lang="cs-CZ" dirty="0" smtClean="0"/>
              <a:t>apod.,</a:t>
            </a:r>
          </a:p>
          <a:p>
            <a:r>
              <a:rPr lang="cs-CZ" dirty="0" smtClean="0"/>
              <a:t>Využití především ve strojírenském průmyslu pro díly, které se používají </a:t>
            </a:r>
            <a:r>
              <a:rPr lang="cs-CZ" b="1" dirty="0" smtClean="0"/>
              <a:t>opakovaně</a:t>
            </a:r>
            <a:r>
              <a:rPr lang="cs-CZ" dirty="0" smtClean="0"/>
              <a:t>.</a:t>
            </a:r>
          </a:p>
        </p:txBody>
      </p:sp>
    </p:spTree>
    <p:extLst>
      <p:ext uri="{BB962C8B-B14F-4D97-AF65-F5344CB8AC3E}">
        <p14:creationId xmlns="" xmlns:p14="http://schemas.microsoft.com/office/powerpoint/2010/main" val="20795916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smtClean="0"/>
              <a:t>Princip fungování</a:t>
            </a:r>
            <a:endParaRPr lang="cs-CZ" dirty="0"/>
          </a:p>
        </p:txBody>
      </p:sp>
      <p:sp>
        <p:nvSpPr>
          <p:cNvPr id="3" name="Zástupný symbol pro obsah 2"/>
          <p:cNvSpPr>
            <a:spLocks noGrp="1"/>
          </p:cNvSpPr>
          <p:nvPr>
            <p:ph idx="1"/>
          </p:nvPr>
        </p:nvSpPr>
        <p:spPr>
          <a:xfrm>
            <a:off x="457200" y="1600200"/>
            <a:ext cx="8363272" cy="4421087"/>
          </a:xfrm>
        </p:spPr>
        <p:txBody>
          <a:bodyPr>
            <a:normAutofit fontScale="77500" lnSpcReduction="20000"/>
          </a:bodyPr>
          <a:lstStyle/>
          <a:p>
            <a:r>
              <a:rPr lang="cs-CZ" dirty="0" err="1" smtClean="0"/>
              <a:t>Samořídící</a:t>
            </a:r>
            <a:r>
              <a:rPr lang="cs-CZ" dirty="0" smtClean="0"/>
              <a:t> regulační okruhy – dvojice článků (dodávající        a odebírající) vzájemně propojené na základě „</a:t>
            </a:r>
            <a:r>
              <a:rPr lang="cs-CZ" dirty="0" err="1" smtClean="0"/>
              <a:t>pull</a:t>
            </a:r>
            <a:r>
              <a:rPr lang="cs-CZ" dirty="0" smtClean="0"/>
              <a:t> principu“ (</a:t>
            </a:r>
            <a:r>
              <a:rPr lang="cs-CZ" b="1" dirty="0" smtClean="0"/>
              <a:t>tažného principu</a:t>
            </a:r>
            <a:r>
              <a:rPr lang="cs-CZ" dirty="0" smtClean="0"/>
              <a:t>)</a:t>
            </a:r>
          </a:p>
          <a:p>
            <a:r>
              <a:rPr lang="cs-CZ" dirty="0" smtClean="0"/>
              <a:t>Objednací množství je obsah jednoho přepravního prostředku plně naplněného vždy konstantním množstvím materiálu,</a:t>
            </a:r>
          </a:p>
          <a:p>
            <a:r>
              <a:rPr lang="cs-CZ" dirty="0" smtClean="0"/>
              <a:t>Dodavatel ručí za kvalitu a odběratel má povinnost objednávku vždy převzít,</a:t>
            </a:r>
          </a:p>
          <a:p>
            <a:r>
              <a:rPr lang="cs-CZ" dirty="0"/>
              <a:t>kapacity dodavatele a odběratele jsou vyvážené a jejich činnosti jsou </a:t>
            </a:r>
            <a:r>
              <a:rPr lang="cs-CZ" dirty="0" smtClean="0"/>
              <a:t>synchronní </a:t>
            </a:r>
          </a:p>
          <a:p>
            <a:r>
              <a:rPr lang="cs-CZ" dirty="0" smtClean="0"/>
              <a:t>Spotřeba materiálu je rovnoměrná,</a:t>
            </a:r>
          </a:p>
          <a:p>
            <a:r>
              <a:rPr lang="cs-CZ" dirty="0" smtClean="0"/>
              <a:t>Dodavatel ani odběratel nevytváří žádné zásoby.</a:t>
            </a:r>
            <a:endParaRPr lang="cs-CZ" dirty="0"/>
          </a:p>
        </p:txBody>
      </p:sp>
    </p:spTree>
    <p:extLst>
      <p:ext uri="{BB962C8B-B14F-4D97-AF65-F5344CB8AC3E}">
        <p14:creationId xmlns="" xmlns:p14="http://schemas.microsoft.com/office/powerpoint/2010/main" val="30237777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cs-CZ" dirty="0" smtClean="0"/>
              <a:t>Princip </a:t>
            </a:r>
            <a:r>
              <a:rPr lang="cs-CZ" dirty="0" err="1" smtClean="0"/>
              <a:t>Pull</a:t>
            </a:r>
            <a:r>
              <a:rPr lang="cs-CZ" dirty="0" smtClean="0"/>
              <a:t> (tah)</a:t>
            </a:r>
            <a:endParaRPr lang="cs-CZ" dirty="0"/>
          </a:p>
        </p:txBody>
      </p:sp>
      <p:pic>
        <p:nvPicPr>
          <p:cNvPr id="4" name="Picture 4" descr="http://www.qportal.sk/wp-content/uploads/kanbanoptimalizovane.p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187624" y="1700808"/>
            <a:ext cx="6619875" cy="467677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0328924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normAutofit fontScale="90000"/>
          </a:bodyPr>
          <a:lstStyle/>
          <a:p>
            <a:r>
              <a:rPr lang="cs-CZ" b="1" dirty="0">
                <a:effectLst/>
              </a:rPr>
              <a:t>Základní pravidla systému řízení </a:t>
            </a:r>
            <a:r>
              <a:rPr lang="cs-CZ" b="1" dirty="0" err="1" smtClean="0">
                <a:effectLst/>
              </a:rPr>
              <a:t>kanban</a:t>
            </a:r>
            <a:endParaRPr lang="cs-CZ" dirty="0"/>
          </a:p>
        </p:txBody>
      </p:sp>
      <p:sp>
        <p:nvSpPr>
          <p:cNvPr id="3" name="Zástupný symbol pro obsah 2"/>
          <p:cNvSpPr>
            <a:spLocks noGrp="1"/>
          </p:cNvSpPr>
          <p:nvPr>
            <p:ph idx="1"/>
          </p:nvPr>
        </p:nvSpPr>
        <p:spPr/>
        <p:txBody>
          <a:bodyPr>
            <a:normAutofit fontScale="85000" lnSpcReduction="20000"/>
          </a:bodyPr>
          <a:lstStyle/>
          <a:p>
            <a:pPr marL="457200" indent="-457200">
              <a:buFont typeface="+mj-lt"/>
              <a:buAutoNum type="arabicPeriod"/>
            </a:pPr>
            <a:r>
              <a:rPr lang="cs-CZ" dirty="0"/>
              <a:t>Následující proces musí odebírat dílce z předcházejícího procesu podle </a:t>
            </a:r>
            <a:r>
              <a:rPr lang="cs-CZ" dirty="0" smtClean="0"/>
              <a:t>údajů </a:t>
            </a:r>
            <a:r>
              <a:rPr lang="cs-CZ" dirty="0"/>
              <a:t>příslušné </a:t>
            </a:r>
            <a:r>
              <a:rPr lang="cs-CZ" dirty="0" err="1"/>
              <a:t>kanban</a:t>
            </a:r>
            <a:r>
              <a:rPr lang="cs-CZ" dirty="0"/>
              <a:t> karty (typ, množství</a:t>
            </a:r>
            <a:r>
              <a:rPr lang="cs-CZ" dirty="0" smtClean="0"/>
              <a:t>…).</a:t>
            </a:r>
          </a:p>
          <a:p>
            <a:pPr marL="457200" indent="-457200">
              <a:buFont typeface="+mj-lt"/>
              <a:buAutoNum type="arabicPeriod"/>
            </a:pPr>
            <a:r>
              <a:rPr lang="cs-CZ" dirty="0" smtClean="0"/>
              <a:t>Výroba </a:t>
            </a:r>
            <a:r>
              <a:rPr lang="cs-CZ" dirty="0"/>
              <a:t>jiného množství součástek, než je uvedeno na </a:t>
            </a:r>
            <a:r>
              <a:rPr lang="cs-CZ" dirty="0" err="1"/>
              <a:t>kanban</a:t>
            </a:r>
            <a:r>
              <a:rPr lang="cs-CZ" dirty="0"/>
              <a:t> kartě, je nepřípustná.</a:t>
            </a:r>
          </a:p>
          <a:p>
            <a:pPr marL="457200" indent="-457200">
              <a:buFont typeface="+mj-lt"/>
              <a:buAutoNum type="arabicPeriod"/>
            </a:pPr>
            <a:r>
              <a:rPr lang="cs-CZ" dirty="0"/>
              <a:t>Převzetí nekvalitní práce z předcházející operace na operaci následující je nepřípustné.</a:t>
            </a:r>
          </a:p>
          <a:p>
            <a:pPr marL="457200" indent="-457200">
              <a:buFont typeface="+mj-lt"/>
              <a:buAutoNum type="arabicPeriod"/>
            </a:pPr>
            <a:r>
              <a:rPr lang="cs-CZ" dirty="0"/>
              <a:t>Palety s dílci mohou být skladovány a přepravovány pouze společně s </a:t>
            </a:r>
            <a:r>
              <a:rPr lang="cs-CZ" dirty="0" err="1"/>
              <a:t>kanban</a:t>
            </a:r>
            <a:r>
              <a:rPr lang="cs-CZ" dirty="0"/>
              <a:t> kartami.</a:t>
            </a:r>
          </a:p>
          <a:p>
            <a:pPr marL="457200" indent="-457200">
              <a:buFont typeface="+mj-lt"/>
              <a:buAutoNum type="arabicPeriod"/>
            </a:pPr>
            <a:r>
              <a:rPr lang="cs-CZ" dirty="0"/>
              <a:t>Množství </a:t>
            </a:r>
            <a:r>
              <a:rPr lang="cs-CZ" dirty="0" err="1"/>
              <a:t>kanban</a:t>
            </a:r>
            <a:r>
              <a:rPr lang="cs-CZ" dirty="0"/>
              <a:t> karet v oběhu musí být v souladu s potřebami finální montáže a musí být minimální (</a:t>
            </a:r>
            <a:r>
              <a:rPr lang="cs-CZ" dirty="0" smtClean="0"/>
              <a:t>tendence odstranění </a:t>
            </a:r>
            <a:r>
              <a:rPr lang="cs-CZ" dirty="0"/>
              <a:t>plýtvání).</a:t>
            </a:r>
          </a:p>
          <a:p>
            <a:pPr marL="457200" indent="-457200">
              <a:buFont typeface="+mj-lt"/>
              <a:buAutoNum type="arabicPeriod"/>
            </a:pPr>
            <a:endParaRPr lang="cs-CZ" dirty="0"/>
          </a:p>
        </p:txBody>
      </p:sp>
    </p:spTree>
    <p:extLst>
      <p:ext uri="{BB962C8B-B14F-4D97-AF65-F5344CB8AC3E}">
        <p14:creationId xmlns="" xmlns:p14="http://schemas.microsoft.com/office/powerpoint/2010/main" val="15608677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normAutofit fontScale="90000"/>
          </a:bodyPr>
          <a:lstStyle/>
          <a:p>
            <a:r>
              <a:rPr lang="cs-CZ" b="1" i="1" dirty="0" smtClean="0"/>
              <a:t>Skladová karta </a:t>
            </a:r>
            <a:r>
              <a:rPr lang="cs-CZ" b="1" i="1" dirty="0" err="1" smtClean="0"/>
              <a:t>kanban</a:t>
            </a:r>
            <a:r>
              <a:rPr lang="cs-CZ" b="1" i="1" dirty="0" smtClean="0"/>
              <a:t> </a:t>
            </a:r>
            <a:br>
              <a:rPr lang="cs-CZ" b="1" i="1" dirty="0" smtClean="0"/>
            </a:br>
            <a:r>
              <a:rPr lang="cs-CZ" b="1" dirty="0" smtClean="0"/>
              <a:t>ve </a:t>
            </a:r>
            <a:r>
              <a:rPr lang="cs-CZ" b="1" dirty="0"/>
              <a:t>společnosti TPCA Czech</a:t>
            </a:r>
            <a:endParaRPr lang="cs-CZ" dirty="0"/>
          </a:p>
        </p:txBody>
      </p:sp>
      <p:sp>
        <p:nvSpPr>
          <p:cNvPr id="4" name="Obdélník 3"/>
          <p:cNvSpPr/>
          <p:nvPr/>
        </p:nvSpPr>
        <p:spPr>
          <a:xfrm>
            <a:off x="1403648" y="3068960"/>
            <a:ext cx="6858000" cy="646331"/>
          </a:xfrm>
          <a:prstGeom prst="rect">
            <a:avLst/>
          </a:prstGeom>
        </p:spPr>
        <p:txBody>
          <a:bodyPr wrap="square">
            <a:spAutoFit/>
          </a:bodyPr>
          <a:lstStyle/>
          <a:p>
            <a:r>
              <a:rPr lang="cs-CZ" dirty="0" smtClean="0">
                <a:hlinkClick r:id="rId2"/>
              </a:rPr>
              <a:t>http://</a:t>
            </a:r>
            <a:r>
              <a:rPr lang="cs-CZ" dirty="0" smtClean="0">
                <a:hlinkClick r:id="rId2"/>
              </a:rPr>
              <a:t>www.</a:t>
            </a:r>
            <a:r>
              <a:rPr lang="cs-CZ" dirty="0" err="1" smtClean="0">
                <a:hlinkClick r:id="rId2"/>
              </a:rPr>
              <a:t>cvis.cz</a:t>
            </a:r>
            <a:r>
              <a:rPr lang="cs-CZ" dirty="0" smtClean="0">
                <a:hlinkClick r:id="rId2"/>
              </a:rPr>
              <a:t>/hlavni.</a:t>
            </a:r>
            <a:r>
              <a:rPr lang="cs-CZ" dirty="0" err="1" smtClean="0">
                <a:hlinkClick r:id="rId2"/>
              </a:rPr>
              <a:t>php</a:t>
            </a:r>
            <a:r>
              <a:rPr lang="cs-CZ" dirty="0" smtClean="0">
                <a:hlinkClick r:id="rId2"/>
              </a:rPr>
              <a:t>?</a:t>
            </a:r>
            <a:r>
              <a:rPr lang="cs-CZ" dirty="0" err="1" smtClean="0">
                <a:hlinkClick r:id="rId2"/>
              </a:rPr>
              <a:t>stranka</a:t>
            </a:r>
            <a:r>
              <a:rPr lang="cs-CZ" dirty="0" smtClean="0">
                <a:hlinkClick r:id="rId2"/>
              </a:rPr>
              <a:t>=novinky/</a:t>
            </a:r>
            <a:r>
              <a:rPr lang="cs-CZ" dirty="0" err="1" smtClean="0">
                <a:hlinkClick r:id="rId2"/>
              </a:rPr>
              <a:t>clanek.php</a:t>
            </a:r>
            <a:r>
              <a:rPr lang="cs-CZ" dirty="0" smtClean="0">
                <a:hlinkClick r:id="rId2"/>
              </a:rPr>
              <a:t>&amp;id=218</a:t>
            </a:r>
            <a:endParaRPr lang="cs-CZ" dirty="0" smtClean="0"/>
          </a:p>
          <a:p>
            <a:endParaRPr lang="cs-CZ" dirty="0"/>
          </a:p>
        </p:txBody>
      </p:sp>
    </p:spTree>
    <p:extLst>
      <p:ext uri="{BB962C8B-B14F-4D97-AF65-F5344CB8AC3E}">
        <p14:creationId xmlns="" xmlns:p14="http://schemas.microsoft.com/office/powerpoint/2010/main" val="1668022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dirty="0"/>
              <a:t>postup</a:t>
            </a:r>
          </a:p>
        </p:txBody>
      </p:sp>
      <p:sp>
        <p:nvSpPr>
          <p:cNvPr id="3" name="Zástupný symbol pro obsah 2"/>
          <p:cNvSpPr>
            <a:spLocks noGrp="1"/>
          </p:cNvSpPr>
          <p:nvPr>
            <p:ph idx="1"/>
          </p:nvPr>
        </p:nvSpPr>
        <p:spPr>
          <a:xfrm>
            <a:off x="457200" y="1600200"/>
            <a:ext cx="8229600" cy="4997152"/>
          </a:xfrm>
        </p:spPr>
        <p:txBody>
          <a:bodyPr>
            <a:normAutofit/>
          </a:bodyPr>
          <a:lstStyle/>
          <a:p>
            <a:pPr marL="0" indent="0">
              <a:buNone/>
            </a:pPr>
            <a:r>
              <a:rPr lang="cs-CZ" dirty="0" smtClean="0"/>
              <a:t>• Odběratel </a:t>
            </a:r>
            <a:r>
              <a:rPr lang="cs-CZ" dirty="0"/>
              <a:t>zašle dodavateli prázdný přepravní prostředek se štítkem (japonsky </a:t>
            </a:r>
            <a:r>
              <a:rPr lang="cs-CZ" dirty="0" err="1"/>
              <a:t>kanban</a:t>
            </a:r>
            <a:r>
              <a:rPr lang="cs-CZ" dirty="0"/>
              <a:t>) – výrobní průvodka, která má funkci </a:t>
            </a:r>
            <a:r>
              <a:rPr lang="cs-CZ" dirty="0" smtClean="0"/>
              <a:t>objednávky,</a:t>
            </a:r>
            <a:r>
              <a:rPr lang="cs-CZ" dirty="0"/>
              <a:t/>
            </a:r>
            <a:br>
              <a:rPr lang="cs-CZ" dirty="0"/>
            </a:br>
            <a:r>
              <a:rPr lang="cs-CZ" dirty="0"/>
              <a:t>• </a:t>
            </a:r>
            <a:r>
              <a:rPr lang="cs-CZ" dirty="0" smtClean="0"/>
              <a:t>Po </a:t>
            </a:r>
            <a:r>
              <a:rPr lang="cs-CZ" dirty="0"/>
              <a:t>doručení zahájí dodavatel výroby příslušné </a:t>
            </a:r>
            <a:r>
              <a:rPr lang="cs-CZ" dirty="0" smtClean="0"/>
              <a:t>dávky,</a:t>
            </a:r>
            <a:r>
              <a:rPr lang="cs-CZ" dirty="0"/>
              <a:t/>
            </a:r>
            <a:br>
              <a:rPr lang="cs-CZ" dirty="0"/>
            </a:br>
            <a:r>
              <a:rPr lang="cs-CZ" dirty="0"/>
              <a:t>• </a:t>
            </a:r>
            <a:r>
              <a:rPr lang="cs-CZ" dirty="0" smtClean="0"/>
              <a:t>Naplnění </a:t>
            </a:r>
            <a:r>
              <a:rPr lang="cs-CZ" dirty="0"/>
              <a:t>přepravního prostředku touto dávkou a odeslání odběrateli (označení štítkem – přepravní průvodka</a:t>
            </a:r>
            <a:r>
              <a:rPr lang="cs-CZ" dirty="0" smtClean="0"/>
              <a:t>),</a:t>
            </a:r>
            <a:r>
              <a:rPr lang="cs-CZ" dirty="0"/>
              <a:t/>
            </a:r>
            <a:br>
              <a:rPr lang="cs-CZ" dirty="0"/>
            </a:br>
            <a:r>
              <a:rPr lang="cs-CZ" dirty="0"/>
              <a:t>• odběratel převezme a zkontroluje došlou </a:t>
            </a:r>
            <a:r>
              <a:rPr lang="cs-CZ" dirty="0" smtClean="0"/>
              <a:t>dávku.</a:t>
            </a:r>
            <a:endParaRPr lang="cs-CZ" dirty="0"/>
          </a:p>
        </p:txBody>
      </p:sp>
    </p:spTree>
    <p:extLst>
      <p:ext uri="{BB962C8B-B14F-4D97-AF65-F5344CB8AC3E}">
        <p14:creationId xmlns="" xmlns:p14="http://schemas.microsoft.com/office/powerpoint/2010/main" val="42245112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1"/>
          </a:lnRef>
          <a:fillRef idx="2">
            <a:schemeClr val="accent1"/>
          </a:fillRef>
          <a:effectRef idx="1">
            <a:schemeClr val="accent1"/>
          </a:effectRef>
          <a:fontRef idx="minor">
            <a:schemeClr val="dk1"/>
          </a:fontRef>
        </p:style>
        <p:txBody>
          <a:bodyPr/>
          <a:lstStyle/>
          <a:p>
            <a:r>
              <a:rPr lang="cs-CZ" dirty="0" smtClean="0"/>
              <a:t>Princip </a:t>
            </a:r>
            <a:r>
              <a:rPr lang="cs-CZ" dirty="0" err="1" smtClean="0"/>
              <a:t>kanban</a:t>
            </a:r>
            <a:r>
              <a:rPr lang="cs-CZ" dirty="0" smtClean="0"/>
              <a:t> v supermarketu</a:t>
            </a:r>
            <a:endParaRPr lang="cs-CZ" dirty="0"/>
          </a:p>
        </p:txBody>
      </p:sp>
      <p:pic>
        <p:nvPicPr>
          <p:cNvPr id="3074" name="Picture 2" descr="http://www.ipaczech.cz/UserFiles/Image/SK/Kanban/1.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5536" y="1628800"/>
            <a:ext cx="8392101" cy="482453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280157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shade val="50000"/>
            </a:schemeClr>
          </a:lnRef>
          <a:fillRef idx="1">
            <a:schemeClr val="accent1"/>
          </a:fillRef>
          <a:effectRef idx="0">
            <a:schemeClr val="accent1"/>
          </a:effectRef>
          <a:fontRef idx="minor">
            <a:schemeClr val="lt1"/>
          </a:fontRef>
        </p:style>
        <p:txBody>
          <a:bodyPr/>
          <a:lstStyle/>
          <a:p>
            <a:r>
              <a:rPr lang="cs-CZ" b="1" dirty="0">
                <a:effectLst/>
              </a:rPr>
              <a:t>Důvody pro zavedení </a:t>
            </a:r>
            <a:r>
              <a:rPr lang="cs-CZ" b="1" dirty="0" smtClean="0">
                <a:effectLst/>
              </a:rPr>
              <a:t>KANBAN</a:t>
            </a:r>
            <a:endParaRPr lang="cs-CZ" b="1" dirty="0">
              <a:effectLst/>
            </a:endParaRPr>
          </a:p>
        </p:txBody>
      </p:sp>
      <p:sp>
        <p:nvSpPr>
          <p:cNvPr id="3" name="Zástupný symbol pro obsah 2"/>
          <p:cNvSpPr>
            <a:spLocks noGrp="1"/>
          </p:cNvSpPr>
          <p:nvPr>
            <p:ph idx="1"/>
          </p:nvPr>
        </p:nvSpPr>
        <p:spPr/>
        <p:txBody>
          <a:bodyPr>
            <a:normAutofit/>
          </a:bodyPr>
          <a:lstStyle/>
          <a:p>
            <a:r>
              <a:rPr lang="cs-CZ" sz="3600" dirty="0" smtClean="0"/>
              <a:t>Snižování </a:t>
            </a:r>
            <a:r>
              <a:rPr lang="cs-CZ" sz="3600" dirty="0"/>
              <a:t>velikosti výrobních </a:t>
            </a:r>
            <a:r>
              <a:rPr lang="cs-CZ" sz="3600" dirty="0" smtClean="0"/>
              <a:t>dávek = méně </a:t>
            </a:r>
            <a:r>
              <a:rPr lang="cs-CZ" sz="3600" dirty="0"/>
              <a:t>dílců ve </a:t>
            </a:r>
            <a:r>
              <a:rPr lang="cs-CZ" sz="3600" dirty="0" smtClean="0"/>
              <a:t>výrobě,</a:t>
            </a:r>
            <a:endParaRPr lang="cs-CZ" sz="3600" dirty="0"/>
          </a:p>
          <a:p>
            <a:r>
              <a:rPr lang="cs-CZ" sz="3600" dirty="0" smtClean="0"/>
              <a:t>Menší </a:t>
            </a:r>
            <a:r>
              <a:rPr lang="cs-CZ" sz="3600" dirty="0"/>
              <a:t>požadavky na prostor </a:t>
            </a:r>
            <a:r>
              <a:rPr lang="cs-CZ" sz="3600" dirty="0" smtClean="0"/>
              <a:t>= </a:t>
            </a:r>
            <a:r>
              <a:rPr lang="cs-CZ" sz="3600" dirty="0"/>
              <a:t>snižování </a:t>
            </a:r>
            <a:r>
              <a:rPr lang="cs-CZ" sz="3600" dirty="0" smtClean="0"/>
              <a:t>nákladů,</a:t>
            </a:r>
            <a:endParaRPr lang="cs-CZ" sz="3600" dirty="0"/>
          </a:p>
          <a:p>
            <a:r>
              <a:rPr lang="cs-CZ" sz="3600" dirty="0"/>
              <a:t>Zpřehlednění toku ve výrobě – všechny informace se nacházejí na </a:t>
            </a:r>
            <a:r>
              <a:rPr lang="cs-CZ" sz="3600" dirty="0" err="1"/>
              <a:t>kanban</a:t>
            </a:r>
            <a:r>
              <a:rPr lang="cs-CZ" sz="3600" dirty="0"/>
              <a:t> </a:t>
            </a:r>
            <a:r>
              <a:rPr lang="cs-CZ" sz="3600" dirty="0" smtClean="0"/>
              <a:t>tabuli.</a:t>
            </a:r>
            <a:endParaRPr lang="cs-CZ" sz="3600" dirty="0"/>
          </a:p>
          <a:p>
            <a:endParaRPr lang="cs-CZ" dirty="0"/>
          </a:p>
        </p:txBody>
      </p:sp>
    </p:spTree>
    <p:extLst>
      <p:ext uri="{BB962C8B-B14F-4D97-AF65-F5344CB8AC3E}">
        <p14:creationId xmlns="" xmlns:p14="http://schemas.microsoft.com/office/powerpoint/2010/main" val="17747868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lstStyle/>
          <a:p>
            <a:r>
              <a:rPr lang="cs-CZ" dirty="0" smtClean="0"/>
              <a:t>Kontrolní otázky: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K čemu slouží </a:t>
            </a:r>
            <a:r>
              <a:rPr lang="cs-CZ" dirty="0" err="1" smtClean="0"/>
              <a:t>Kanban</a:t>
            </a:r>
            <a:r>
              <a:rPr lang="cs-CZ" dirty="0" smtClean="0"/>
              <a:t>- karty?</a:t>
            </a:r>
          </a:p>
          <a:p>
            <a:pPr marL="514350" indent="-514350">
              <a:buFont typeface="+mj-lt"/>
              <a:buAutoNum type="arabicPeriod"/>
            </a:pPr>
            <a:r>
              <a:rPr lang="cs-CZ" dirty="0" smtClean="0"/>
              <a:t>Uveďte tři příklady českých podniků, kde se užívá technologie KANBAN.</a:t>
            </a:r>
          </a:p>
          <a:p>
            <a:pPr marL="514350" indent="-514350">
              <a:buFont typeface="+mj-lt"/>
              <a:buAutoNum type="arabicPeriod"/>
            </a:pPr>
            <a:r>
              <a:rPr lang="cs-CZ" dirty="0" smtClean="0"/>
              <a:t>Jaká jsou základní pravidla systému řízení KANBAN?</a:t>
            </a:r>
          </a:p>
          <a:p>
            <a:pPr marL="514350" indent="-514350">
              <a:buFont typeface="+mj-lt"/>
              <a:buAutoNum type="arabicPeriod"/>
            </a:pPr>
            <a:endParaRPr lang="cs-CZ" dirty="0"/>
          </a:p>
        </p:txBody>
      </p:sp>
    </p:spTree>
    <p:extLst>
      <p:ext uri="{BB962C8B-B14F-4D97-AF65-F5344CB8AC3E}">
        <p14:creationId xmlns:p14="http://schemas.microsoft.com/office/powerpoint/2010/main" xmlns="" val="135866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r>
              <a:rPr lang="cs-CZ" sz="2800" dirty="0" smtClean="0"/>
              <a:t>PERNICA, P. </a:t>
            </a:r>
            <a:r>
              <a:rPr lang="cs-CZ" sz="2800" i="1" dirty="0" smtClean="0"/>
              <a:t>Logistika pro 21. století. </a:t>
            </a:r>
            <a:r>
              <a:rPr lang="cs-CZ" sz="2800" dirty="0" smtClean="0"/>
              <a:t>1. vyd. Praha: Radix, 2005, ISBN 80-86031-59-4</a:t>
            </a:r>
          </a:p>
          <a:p>
            <a:r>
              <a:rPr lang="cs-CZ" sz="2800" dirty="0" smtClean="0"/>
              <a:t>SIXTA, J., M. ŽIŽKA. </a:t>
            </a:r>
            <a:r>
              <a:rPr lang="cs-CZ" sz="2800" i="1" dirty="0" smtClean="0"/>
              <a:t>Logistika, teorie a praxe</a:t>
            </a:r>
            <a:r>
              <a:rPr lang="cs-CZ" sz="2800" dirty="0" smtClean="0"/>
              <a:t>. </a:t>
            </a:r>
            <a:r>
              <a:rPr lang="cs-CZ" sz="2800" dirty="0"/>
              <a:t>1. vyd. </a:t>
            </a:r>
            <a:r>
              <a:rPr lang="cs-CZ" sz="2800" dirty="0" smtClean="0"/>
              <a:t>Brno: CP </a:t>
            </a:r>
            <a:r>
              <a:rPr lang="cs-CZ" sz="2800" dirty="0" err="1" smtClean="0"/>
              <a:t>Books</a:t>
            </a:r>
            <a:r>
              <a:rPr lang="cs-CZ" sz="2800" dirty="0" smtClean="0"/>
              <a:t>, 2005, </a:t>
            </a:r>
            <a:r>
              <a:rPr lang="cs-CZ" sz="2800" dirty="0"/>
              <a:t>ISBN </a:t>
            </a:r>
            <a:r>
              <a:rPr lang="cs-CZ" sz="2800" dirty="0" smtClean="0"/>
              <a:t>80-251-0573-3</a:t>
            </a:r>
          </a:p>
          <a:p>
            <a:r>
              <a:rPr lang="cs-CZ" sz="2800" dirty="0"/>
              <a:t>http://www.ipaczech.cz/cz/ipa-slovnik/kanban</a:t>
            </a:r>
          </a:p>
          <a:p>
            <a:r>
              <a:rPr lang="cs-CZ" sz="2800" dirty="0"/>
              <a:t>http://www.cvis.cz/hlavni.php?stranka=novinky/clanek.php&amp;id=218</a:t>
            </a:r>
          </a:p>
          <a:p>
            <a:endParaRPr lang="cs-CZ" sz="2800" dirty="0"/>
          </a:p>
        </p:txBody>
      </p:sp>
    </p:spTree>
    <p:extLst>
      <p:ext uri="{BB962C8B-B14F-4D97-AF65-F5344CB8AC3E}">
        <p14:creationId xmlns:p14="http://schemas.microsoft.com/office/powerpoint/2010/main" xmlns="" val="1147602707"/>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310</TotalTime>
  <Words>795</Words>
  <Application>Microsoft Office PowerPoint</Application>
  <PresentationFormat>Předvádění na obrazovce (4:3)</PresentationFormat>
  <Paragraphs>59</Paragraphs>
  <Slides>13</Slides>
  <Notes>2</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Snímek 1</vt:lpstr>
      <vt:lpstr>Snímek 2</vt:lpstr>
      <vt:lpstr>Snímek 3</vt:lpstr>
      <vt:lpstr>Kanban</vt:lpstr>
      <vt:lpstr>Princip fungování</vt:lpstr>
      <vt:lpstr>Princip Pull (tah)</vt:lpstr>
      <vt:lpstr>Základní pravidla systému řízení kanban</vt:lpstr>
      <vt:lpstr>Skladová karta kanban  ve společnosti TPCA Czech</vt:lpstr>
      <vt:lpstr>postup</vt:lpstr>
      <vt:lpstr>Princip kanban v supermarketu</vt:lpstr>
      <vt:lpstr>Důvody pro zavedení KANBAN</vt:lpstr>
      <vt:lpstr>Kontrolní otázky:</vt:lpstr>
      <vt:lpstr>Použité zdroje:</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Pasivní prvky logistických systémů</dc:title>
  <dc:creator>PC9</dc:creator>
  <cp:lastModifiedBy>zpolakova00</cp:lastModifiedBy>
  <cp:revision>18</cp:revision>
  <dcterms:created xsi:type="dcterms:W3CDTF">2013-10-13T06:31:27Z</dcterms:created>
  <dcterms:modified xsi:type="dcterms:W3CDTF">2014-02-27T14:29:36Z</dcterms:modified>
</cp:coreProperties>
</file>