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6"/>
  </p:notesMasterIdLst>
  <p:sldIdLst>
    <p:sldId id="270" r:id="rId2"/>
    <p:sldId id="272" r:id="rId3"/>
    <p:sldId id="256" r:id="rId4"/>
    <p:sldId id="257" r:id="rId5"/>
    <p:sldId id="260" r:id="rId6"/>
    <p:sldId id="265" r:id="rId7"/>
    <p:sldId id="258" r:id="rId8"/>
    <p:sldId id="259" r:id="rId9"/>
    <p:sldId id="264" r:id="rId10"/>
    <p:sldId id="261" r:id="rId11"/>
    <p:sldId id="267" r:id="rId12"/>
    <p:sldId id="263" r:id="rId13"/>
    <p:sldId id="271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7B1D6D-1BD7-45AE-A9E0-BE06C7F7F300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16B124-6A32-4314-9D27-985B37F55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8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9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8158E3AF-1E72-4A01-AF3B-B74F368D9206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C92AB56-D255-42A6-9924-542221E825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8E3AF-1E72-4A01-AF3B-B74F368D9206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2AB56-D255-42A6-9924-542221E825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8E3AF-1E72-4A01-AF3B-B74F368D9206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2AB56-D255-42A6-9924-542221E825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8E3AF-1E72-4A01-AF3B-B74F368D9206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2AB56-D255-42A6-9924-542221E825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8E3AF-1E72-4A01-AF3B-B74F368D9206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2AB56-D255-42A6-9924-542221E825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8E3AF-1E72-4A01-AF3B-B74F368D9206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2AB56-D255-42A6-9924-542221E825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8E3AF-1E72-4A01-AF3B-B74F368D9206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2AB56-D255-42A6-9924-542221E825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9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8E3AF-1E72-4A01-AF3B-B74F368D9206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2AB56-D255-42A6-9924-542221E825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9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2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8E3AF-1E72-4A01-AF3B-B74F368D9206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2AB56-D255-42A6-9924-542221E825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8E3AF-1E72-4A01-AF3B-B74F368D9206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2AB56-D255-42A6-9924-542221E825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8E3AF-1E72-4A01-AF3B-B74F368D9206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2AB56-D255-42A6-9924-542221E825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8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9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1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8158E3AF-1E72-4A01-AF3B-B74F368D9206}" type="datetimeFigureOut">
              <a:rPr lang="cs-CZ" smtClean="0"/>
              <a:pPr/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C92AB56-D255-42A6-9924-542221E825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80776032"/>
              </p:ext>
            </p:extLst>
          </p:nvPr>
        </p:nvGraphicFramePr>
        <p:xfrm>
          <a:off x="1115616" y="2780928"/>
          <a:ext cx="6929486" cy="3648468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648072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/>
                      <a:r>
                        <a:rPr lang="cs-CZ" sz="16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VY_32_INOVACE_14_B_06</a:t>
                      </a:r>
                      <a:endParaRPr lang="cs-CZ" sz="160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City logistika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780928"/>
            <a:ext cx="648072" cy="6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105273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="" xmlns:p14="http://schemas.microsoft.com/office/powerpoint/2010/main" val="99630329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547664" y="764704"/>
            <a:ext cx="5943600" cy="129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762000" y="1905000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PROVOZ A EKONOMIKA DOPRAVY, předmětu LOGISTIKA A OBSLUŽNÉ SYSTÉMY.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31782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city logistika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Význam a smysl city logistiky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1208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961176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city logistika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420888"/>
            <a:ext cx="7272808" cy="3411741"/>
          </a:xfrm>
        </p:spPr>
        <p:txBody>
          <a:bodyPr>
            <a:normAutofit/>
          </a:bodyPr>
          <a:lstStyle/>
          <a:p>
            <a:r>
              <a:rPr lang="cs-CZ" sz="3600" dirty="0" smtClean="0"/>
              <a:t>aplikace principů logistiky na pohybu zásilek v podmínkách velkých měst.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51005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city logistika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Prostřednictvím překládky a sdružování zásilek k </a:t>
            </a:r>
            <a:r>
              <a:rPr lang="cs-CZ" dirty="0" smtClean="0"/>
              <a:t>rozvozu/svozu</a:t>
            </a:r>
            <a:r>
              <a:rPr lang="cs-CZ" dirty="0"/>
              <a:t>, volby nejvhodnějších typů vozidel a optimalizace jízd </a:t>
            </a:r>
            <a:r>
              <a:rPr lang="cs-CZ" dirty="0" smtClean="0"/>
              <a:t>se:</a:t>
            </a:r>
          </a:p>
          <a:p>
            <a:r>
              <a:rPr lang="cs-CZ" dirty="0" smtClean="0"/>
              <a:t>snižuje</a:t>
            </a:r>
            <a:r>
              <a:rPr lang="cs-CZ" dirty="0"/>
              <a:t> potřebný počet vozidel, </a:t>
            </a:r>
            <a:endParaRPr lang="cs-CZ" dirty="0" smtClean="0"/>
          </a:p>
          <a:p>
            <a:r>
              <a:rPr lang="cs-CZ" dirty="0" smtClean="0"/>
              <a:t>zvyšuje </a:t>
            </a:r>
            <a:r>
              <a:rPr lang="cs-CZ" dirty="0"/>
              <a:t>se jejich využití, </a:t>
            </a:r>
            <a:endParaRPr lang="cs-CZ" dirty="0" smtClean="0"/>
          </a:p>
          <a:p>
            <a:r>
              <a:rPr lang="cs-CZ" dirty="0" smtClean="0"/>
              <a:t>zhospodárňuje provoz, </a:t>
            </a:r>
          </a:p>
          <a:p>
            <a:r>
              <a:rPr lang="cs-CZ" dirty="0" smtClean="0"/>
              <a:t>snižují </a:t>
            </a:r>
            <a:r>
              <a:rPr lang="cs-CZ" dirty="0"/>
              <a:t>se dopady na životní prostředí.</a:t>
            </a:r>
          </a:p>
        </p:txBody>
      </p:sp>
    </p:spTree>
    <p:extLst>
      <p:ext uri="{BB962C8B-B14F-4D97-AF65-F5344CB8AC3E}">
        <p14:creationId xmlns:p14="http://schemas.microsoft.com/office/powerpoint/2010/main" xmlns="" val="139388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Specifika city logistiky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Neřídí </a:t>
            </a:r>
            <a:r>
              <a:rPr lang="cs-CZ" dirty="0"/>
              <a:t>se pouze zájmy </a:t>
            </a:r>
            <a:r>
              <a:rPr lang="cs-CZ" dirty="0" smtClean="0"/>
              <a:t>jednotlivých podnikatelských </a:t>
            </a:r>
            <a:r>
              <a:rPr lang="cs-CZ" dirty="0"/>
              <a:t>subjektů a jimi vytvářených logistických řetězců, ale respektuje :</a:t>
            </a:r>
          </a:p>
          <a:p>
            <a:r>
              <a:rPr lang="cs-CZ" dirty="0"/>
              <a:t>Potřeby města</a:t>
            </a:r>
          </a:p>
          <a:p>
            <a:r>
              <a:rPr lang="cs-CZ" dirty="0"/>
              <a:t>Problémy životního prostředí</a:t>
            </a:r>
          </a:p>
          <a:p>
            <a:r>
              <a:rPr lang="cs-CZ" dirty="0"/>
              <a:t>Potřebu hospodárnosti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80728"/>
            <a:ext cx="7344934" cy="936104"/>
          </a:xfrm>
        </p:spPr>
        <p:txBody>
          <a:bodyPr>
            <a:normAutofit/>
          </a:bodyPr>
          <a:lstStyle/>
          <a:p>
            <a:r>
              <a:rPr lang="cs-CZ" b="1" dirty="0" smtClean="0"/>
              <a:t>Význam a smysl city logistiky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204864"/>
            <a:ext cx="7200916" cy="196944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Inteligentní zásobování měst,</a:t>
            </a:r>
          </a:p>
          <a:p>
            <a:r>
              <a:rPr lang="cs-CZ" sz="3200" dirty="0" smtClean="0"/>
              <a:t>Zmírnění negativních dopadů nákladní dopravy.</a:t>
            </a:r>
            <a:endParaRPr lang="cs-CZ" sz="3200" dirty="0"/>
          </a:p>
        </p:txBody>
      </p:sp>
      <p:pic>
        <p:nvPicPr>
          <p:cNvPr id="4" name="Picture 2" descr="City logistika: DHL Supply Chain testuje v pražském provozu nákladní elektromobil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5286" y="4005064"/>
            <a:ext cx="3733428" cy="24673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67438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Technologie city logistiky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Je založena na směrování toků zboží z dálkové i místní dopravy do města přes jednu nebo několik vstupních bran „</a:t>
            </a:r>
            <a:r>
              <a:rPr lang="cs-CZ" sz="2800" b="1" dirty="0" err="1"/>
              <a:t>gateways</a:t>
            </a:r>
            <a:r>
              <a:rPr lang="cs-CZ" sz="2800" b="1" dirty="0"/>
              <a:t>“</a:t>
            </a:r>
            <a:r>
              <a:rPr lang="cs-CZ" sz="2800" dirty="0"/>
              <a:t>, které jsou místem, kde dochází k fyzickému sloučení jednotlivých zásilek a k synchronizaci jejich dalšího toku.</a:t>
            </a:r>
          </a:p>
        </p:txBody>
      </p:sp>
    </p:spTree>
    <p:extLst>
      <p:ext uri="{BB962C8B-B14F-4D97-AF65-F5344CB8AC3E}">
        <p14:creationId xmlns:p14="http://schemas.microsoft.com/office/powerpoint/2010/main" xmlns="" val="69511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altLang="cs-CZ" dirty="0" smtClean="0"/>
              <a:t>Veřejné městské distribuční centrum (MDC)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altLang="cs-CZ" sz="2800" dirty="0" smtClean="0"/>
              <a:t>logistické zařízení umístěné  v relativní blízkosti geografické oblasti, kterou obsluhuje – centrum města.</a:t>
            </a:r>
          </a:p>
          <a:p>
            <a:r>
              <a:rPr lang="cs-CZ" altLang="cs-CZ" sz="2800" dirty="0" smtClean="0"/>
              <a:t>Zajišťuje zásobování oblasti pomocí konsolidovaných zásilek, </a:t>
            </a:r>
          </a:p>
          <a:p>
            <a:r>
              <a:rPr lang="cs-CZ" altLang="cs-CZ" sz="2800" dirty="0" smtClean="0"/>
              <a:t>v maximální míře využívá kapacitu nákladního prostoru vozidel </a:t>
            </a:r>
            <a:r>
              <a:rPr lang="cs-CZ" sz="2800" dirty="0" smtClean="0"/>
              <a:t>a optimalizuje navržené okružní jízdy. </a:t>
            </a:r>
          </a:p>
          <a:p>
            <a:endParaRPr lang="cs-CZ" altLang="cs-CZ" sz="2800" dirty="0" smtClean="0"/>
          </a:p>
          <a:p>
            <a:pPr marL="0" indent="0">
              <a:buFontTx/>
              <a:buNone/>
            </a:pPr>
            <a:endParaRPr lang="cs-CZ" alt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295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altLang="cs-CZ" dirty="0" smtClean="0"/>
              <a:t>Veřejné městské distribuční centrum (MDC)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cs-CZ" sz="2800" dirty="0" smtClean="0"/>
              <a:t>Nejčastějším </a:t>
            </a:r>
            <a:r>
              <a:rPr lang="cs-CZ" sz="2800" dirty="0"/>
              <a:t>důvodem vedoucím k realizaci MDC jsou problémy související se špatnou dopravní situací v dané oblasti způsobené nevhodnou organizací zásobování.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88042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 smtClean="0"/>
              <a:t>Nevýhody MDC: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323652"/>
            <a:ext cx="7488832" cy="3508977"/>
          </a:xfrm>
        </p:spPr>
        <p:txBody>
          <a:bodyPr>
            <a:normAutofit/>
          </a:bodyPr>
          <a:lstStyle/>
          <a:p>
            <a:pPr marL="723900" lvl="1" indent="-323850">
              <a:buFont typeface="Wingdings" pitchFamily="2" charset="2"/>
              <a:buChar char="§"/>
            </a:pPr>
            <a:r>
              <a:rPr lang="cs-CZ" altLang="cs-CZ" sz="3200" dirty="0" smtClean="0"/>
              <a:t>finanční náročnost (investiční náklady, resp. náklady na pronájem)</a:t>
            </a:r>
          </a:p>
          <a:p>
            <a:pPr marL="723900" lvl="1" indent="-323850">
              <a:buFont typeface="Wingdings" pitchFamily="2" charset="2"/>
              <a:buChar char="§"/>
            </a:pPr>
            <a:r>
              <a:rPr lang="cs-CZ" altLang="cs-CZ" sz="3200" dirty="0" smtClean="0"/>
              <a:t>zvýšená administrativa – vyšší náklady na distribuci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Předem nutno zhodnotit a zvolit: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276872"/>
            <a:ext cx="7632848" cy="4176464"/>
          </a:xfrm>
        </p:spPr>
        <p:txBody>
          <a:bodyPr>
            <a:noAutofit/>
          </a:bodyPr>
          <a:lstStyle/>
          <a:p>
            <a:r>
              <a:rPr lang="cs-CZ" dirty="0" smtClean="0"/>
              <a:t>vysoké počáteční investice, </a:t>
            </a:r>
          </a:p>
          <a:p>
            <a:r>
              <a:rPr lang="cs-CZ" dirty="0" smtClean="0"/>
              <a:t>hledání vhodné lokace, </a:t>
            </a:r>
          </a:p>
          <a:p>
            <a:r>
              <a:rPr lang="cs-CZ" dirty="0" smtClean="0"/>
              <a:t>způsob a podpora financování, </a:t>
            </a:r>
          </a:p>
          <a:p>
            <a:r>
              <a:rPr lang="cs-CZ" dirty="0" smtClean="0"/>
              <a:t>vybudovat nové či pronajmout již stávající prostory, </a:t>
            </a:r>
          </a:p>
          <a:p>
            <a:r>
              <a:rPr lang="cs-CZ" dirty="0" smtClean="0"/>
              <a:t>nastavení podmínek pro využívání jeho služeb, </a:t>
            </a:r>
          </a:p>
          <a:p>
            <a:r>
              <a:rPr lang="cs-CZ" dirty="0" smtClean="0"/>
              <a:t>sestavení vhodných nástrojů ,</a:t>
            </a:r>
          </a:p>
          <a:p>
            <a:r>
              <a:rPr lang="cs-CZ" dirty="0" smtClean="0"/>
              <a:t>definování pozitiv, která přinese zapojení subjektu do distribuce svého zboží prostřednictvím MDC.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66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Font typeface="+mj-lt"/>
              <a:buAutoNum type="arabicPeriod"/>
            </a:pPr>
            <a:r>
              <a:rPr lang="cs-CZ" dirty="0" smtClean="0"/>
              <a:t>Kdo financuje provoz MDC?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Jaké jsou přínosy MDC pro město?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Uveďte příklady VLC v Evropě.</a:t>
            </a:r>
          </a:p>
          <a:p>
            <a:pPr marL="633222" indent="-514350">
              <a:buFont typeface="+mj-lt"/>
              <a:buAutoNum type="arabicPeriod"/>
            </a:pPr>
            <a:r>
              <a:rPr lang="cs-CZ" dirty="0" smtClean="0"/>
              <a:t>Co je to </a:t>
            </a:r>
            <a:r>
              <a:rPr lang="cs-CZ" dirty="0" err="1" smtClean="0"/>
              <a:t>gateways</a:t>
            </a:r>
            <a:r>
              <a:rPr lang="cs-CZ" dirty="0" smtClean="0"/>
              <a:t> a k čemu slouží?</a:t>
            </a:r>
          </a:p>
          <a:p>
            <a:pPr marL="633222" indent="-514350">
              <a:buFont typeface="+mj-lt"/>
              <a:buAutoNum type="arabicPeriod"/>
            </a:pPr>
            <a:endParaRPr lang="cs-CZ" dirty="0" smtClean="0"/>
          </a:p>
          <a:p>
            <a:pPr marL="633222" indent="-514350">
              <a:buFont typeface="+mj-lt"/>
              <a:buAutoNum type="arabicPeriod"/>
            </a:pPr>
            <a:endParaRPr lang="cs-CZ" dirty="0" smtClean="0"/>
          </a:p>
          <a:p>
            <a:pPr marL="633222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PERNICA, P. </a:t>
            </a:r>
            <a:r>
              <a:rPr lang="cs-CZ" i="1" dirty="0" smtClean="0"/>
              <a:t>Logistika pro 21. století. </a:t>
            </a:r>
            <a:r>
              <a:rPr lang="cs-CZ" dirty="0" smtClean="0"/>
              <a:t>1. vyd. Praha: Radix, 2005, ISBN 80-86031-59-4</a:t>
            </a:r>
          </a:p>
          <a:p>
            <a:r>
              <a:rPr lang="cs-CZ" dirty="0" smtClean="0"/>
              <a:t>SIXTA, J., M. ŽIŽKA. </a:t>
            </a:r>
            <a:r>
              <a:rPr lang="cs-CZ" i="1" dirty="0" smtClean="0"/>
              <a:t>Logistika, teorie a praxe</a:t>
            </a:r>
            <a:r>
              <a:rPr lang="cs-CZ" dirty="0" smtClean="0"/>
              <a:t>. </a:t>
            </a:r>
            <a:r>
              <a:rPr lang="cs-CZ" dirty="0"/>
              <a:t>1. vyd. </a:t>
            </a:r>
            <a:r>
              <a:rPr lang="cs-CZ" dirty="0" smtClean="0"/>
              <a:t>Brno: CP </a:t>
            </a:r>
            <a:r>
              <a:rPr lang="cs-CZ" dirty="0" err="1" smtClean="0"/>
              <a:t>Books</a:t>
            </a:r>
            <a:r>
              <a:rPr lang="cs-CZ" dirty="0" smtClean="0"/>
              <a:t>, 2005, </a:t>
            </a:r>
            <a:r>
              <a:rPr lang="cs-CZ" dirty="0"/>
              <a:t>ISBN </a:t>
            </a:r>
            <a:r>
              <a:rPr lang="cs-CZ" dirty="0" smtClean="0"/>
              <a:t>80-251-0573-3</a:t>
            </a:r>
          </a:p>
          <a:p>
            <a:r>
              <a:rPr lang="cs-CZ" dirty="0" smtClean="0"/>
              <a:t>Obrázek:</a:t>
            </a:r>
          </a:p>
          <a:p>
            <a:pPr lvl="1"/>
            <a:r>
              <a:rPr lang="cs-CZ" dirty="0" smtClean="0"/>
              <a:t>http</a:t>
            </a:r>
            <a:r>
              <a:rPr lang="cs-CZ" dirty="0" smtClean="0"/>
              <a:t>://www.</a:t>
            </a:r>
            <a:r>
              <a:rPr lang="cs-CZ" dirty="0" err="1" smtClean="0"/>
              <a:t>logisticsatoz.com</a:t>
            </a:r>
            <a:r>
              <a:rPr lang="cs-CZ" dirty="0" smtClean="0"/>
              <a:t>/</a:t>
            </a:r>
            <a:r>
              <a:rPr lang="cs-CZ" dirty="0" err="1" smtClean="0"/>
              <a:t>ity</a:t>
            </a:r>
            <a:r>
              <a:rPr lang="cs-CZ" dirty="0" smtClean="0"/>
              <a:t>-logistika-</a:t>
            </a:r>
            <a:r>
              <a:rPr lang="cs-CZ" dirty="0" err="1" smtClean="0"/>
              <a:t>dhl</a:t>
            </a:r>
            <a:r>
              <a:rPr lang="cs-CZ" dirty="0" smtClean="0"/>
              <a:t>-</a:t>
            </a:r>
            <a:r>
              <a:rPr lang="cs-CZ" dirty="0" err="1" smtClean="0"/>
              <a:t>supply</a:t>
            </a:r>
            <a:r>
              <a:rPr lang="cs-CZ" dirty="0" smtClean="0"/>
              <a:t>-</a:t>
            </a:r>
            <a:r>
              <a:rPr lang="cs-CZ" dirty="0" err="1" smtClean="0"/>
              <a:t>chain</a:t>
            </a:r>
            <a:r>
              <a:rPr lang="cs-CZ" dirty="0" smtClean="0"/>
              <a:t>-testuje-v-</a:t>
            </a:r>
            <a:r>
              <a:rPr lang="cs-CZ" dirty="0" err="1" smtClean="0"/>
              <a:t>prazskem</a:t>
            </a:r>
            <a:r>
              <a:rPr lang="cs-CZ" dirty="0" smtClean="0"/>
              <a:t>-provozu-</a:t>
            </a:r>
            <a:r>
              <a:rPr lang="cs-CZ" dirty="0" err="1" smtClean="0"/>
              <a:t>nakladni</a:t>
            </a:r>
            <a:r>
              <a:rPr lang="cs-CZ" dirty="0" smtClean="0"/>
              <a:t>-elektromobil-</a:t>
            </a:r>
            <a:r>
              <a:rPr lang="cs-CZ" dirty="0" err="1" smtClean="0"/>
              <a:t>dhl</a:t>
            </a:r>
            <a:r>
              <a:rPr lang="cs-CZ" dirty="0" smtClean="0"/>
              <a:t>-</a:t>
            </a:r>
            <a:r>
              <a:rPr lang="cs-CZ" dirty="0" err="1" smtClean="0"/>
              <a:t>supply</a:t>
            </a:r>
            <a:r>
              <a:rPr lang="cs-CZ" dirty="0" smtClean="0"/>
              <a:t>-</a:t>
            </a:r>
            <a:r>
              <a:rPr lang="cs-CZ" dirty="0" err="1" smtClean="0"/>
              <a:t>chain</a:t>
            </a:r>
            <a:r>
              <a:rPr lang="cs-CZ" dirty="0" smtClean="0"/>
              <a:t>-testuje-v-</a:t>
            </a:r>
            <a:r>
              <a:rPr lang="cs-CZ" dirty="0" err="1" smtClean="0"/>
              <a:t>prazskem</a:t>
            </a:r>
            <a:r>
              <a:rPr lang="cs-CZ" dirty="0" smtClean="0"/>
              <a:t>-provozu-</a:t>
            </a:r>
            <a:r>
              <a:rPr lang="cs-CZ" dirty="0" err="1" smtClean="0"/>
              <a:t>nakladni</a:t>
            </a:r>
            <a:r>
              <a:rPr lang="cs-CZ" dirty="0" smtClean="0"/>
              <a:t>-elektromobil</a:t>
            </a:r>
          </a:p>
        </p:txBody>
      </p:sp>
    </p:spTree>
    <p:extLst>
      <p:ext uri="{BB962C8B-B14F-4D97-AF65-F5344CB8AC3E}">
        <p14:creationId xmlns="" xmlns:p14="http://schemas.microsoft.com/office/powerpoint/2010/main" val="40947689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VY_32_INOVACE_14_B_19_ Hub and Spoke</Template>
  <TotalTime>77</TotalTime>
  <Words>447</Words>
  <Application>Microsoft Office PowerPoint</Application>
  <PresentationFormat>Předvádění na obrazovce (4:3)</PresentationFormat>
  <Paragraphs>67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Snímek 1</vt:lpstr>
      <vt:lpstr>Snímek 2</vt:lpstr>
      <vt:lpstr>city logistika</vt:lpstr>
      <vt:lpstr>city logistika</vt:lpstr>
      <vt:lpstr>city logistika</vt:lpstr>
      <vt:lpstr>Specifika city logistiky</vt:lpstr>
      <vt:lpstr>Význam a smysl city logistiky</vt:lpstr>
      <vt:lpstr>Technologie city logistiky</vt:lpstr>
      <vt:lpstr>Veřejné městské distribuční centrum (MDC)</vt:lpstr>
      <vt:lpstr>Veřejné městské distribuční centrum (MDC)</vt:lpstr>
      <vt:lpstr>Nevýhody MDC:</vt:lpstr>
      <vt:lpstr>Předem nutno zhodnotit a zvolit:</vt:lpstr>
      <vt:lpstr>Kontrolní otázky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PC9</dc:creator>
  <cp:lastModifiedBy>zpolakova00</cp:lastModifiedBy>
  <cp:revision>9</cp:revision>
  <dcterms:created xsi:type="dcterms:W3CDTF">2014-02-25T17:19:05Z</dcterms:created>
  <dcterms:modified xsi:type="dcterms:W3CDTF">2014-02-27T14:38:19Z</dcterms:modified>
</cp:coreProperties>
</file>