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3"/>
  </p:notesMasterIdLst>
  <p:sldIdLst>
    <p:sldId id="269" r:id="rId2"/>
    <p:sldId id="272" r:id="rId3"/>
    <p:sldId id="256" r:id="rId4"/>
    <p:sldId id="268" r:id="rId5"/>
    <p:sldId id="263" r:id="rId6"/>
    <p:sldId id="264" r:id="rId7"/>
    <p:sldId id="260" r:id="rId8"/>
    <p:sldId id="261" r:id="rId9"/>
    <p:sldId id="266" r:id="rId10"/>
    <p:sldId id="270" r:id="rId11"/>
    <p:sldId id="27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302EE68-8584-44C5-83A2-601DDFF62EAB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E24E80-0D22-4228-9439-171CCD7A290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CA0BB37B-4C95-4923-BF72-1435C190230D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3023FA37-3657-4CD2-B0C0-F637A5CABC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BB37B-4C95-4923-BF72-1435C190230D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3FA37-3657-4CD2-B0C0-F637A5CABC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BB37B-4C95-4923-BF72-1435C190230D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3FA37-3657-4CD2-B0C0-F637A5CABC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BB37B-4C95-4923-BF72-1435C190230D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3FA37-3657-4CD2-B0C0-F637A5CABC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A0BB37B-4C95-4923-BF72-1435C190230D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023FA37-3657-4CD2-B0C0-F637A5CABC3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CA0BB37B-4C95-4923-BF72-1435C190230D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3023FA37-3657-4CD2-B0C0-F637A5CABC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BB37B-4C95-4923-BF72-1435C190230D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3FA37-3657-4CD2-B0C0-F637A5CABC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BB37B-4C95-4923-BF72-1435C190230D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3FA37-3657-4CD2-B0C0-F637A5CABC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BB37B-4C95-4923-BF72-1435C190230D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3FA37-3657-4CD2-B0C0-F637A5CABC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BB37B-4C95-4923-BF72-1435C190230D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3FA37-3657-4CD2-B0C0-F637A5CABC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BB37B-4C95-4923-BF72-1435C190230D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3FA37-3657-4CD2-B0C0-F637A5CABC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CA0BB37B-4C95-4923-BF72-1435C190230D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3023FA37-3657-4CD2-B0C0-F637A5CABC3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080776032"/>
              </p:ext>
            </p:extLst>
          </p:nvPr>
        </p:nvGraphicFramePr>
        <p:xfrm>
          <a:off x="1115616" y="2564904"/>
          <a:ext cx="6929486" cy="3648468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648072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 defTabSz="914400" rtl="0" eaLnBrk="1" latinLnBrk="0" hangingPunct="1"/>
                      <a:r>
                        <a:rPr lang="cs-CZ" sz="1600" kern="120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VY_32_INOVACE_14_B_05</a:t>
                      </a:r>
                      <a:endParaRPr lang="cs-CZ" sz="16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logistika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Výrobní logistika II.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Bc. Dagmar Poláková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2013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2564904"/>
            <a:ext cx="648072" cy="6320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15616" y="105273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="" xmlns:p14="http://schemas.microsoft.com/office/powerpoint/2010/main" val="99630329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27584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09506" y="476671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6" name="Zástupný symbol pro obsah 6"/>
          <p:cNvSpPr txBox="1">
            <a:spLocks/>
          </p:cNvSpPr>
          <p:nvPr/>
        </p:nvSpPr>
        <p:spPr>
          <a:xfrm>
            <a:off x="457200" y="1916832"/>
            <a:ext cx="7571184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2. ročník studijního oboru PROVOZ A EKONOMIKA DOPRAVY, předmětu LOGISTIKA </a:t>
            </a:r>
            <a:r>
              <a:rPr lang="cs-CZ" sz="1600" smtClean="0">
                <a:latin typeface="Arial" pitchFamily="34" charset="0"/>
                <a:cs typeface="Arial" pitchFamily="34" charset="0"/>
              </a:rPr>
              <a:t>A OBSLUŽNÉ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SYSTÉMY. Inovuje výuku použitím multimediálních pomůcek – prezentace doplněné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Metodický</a:t>
            </a: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39317825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Výrobní logistika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681190"/>
          </a:xfrm>
        </p:spPr>
        <p:txBody>
          <a:bodyPr/>
          <a:lstStyle/>
          <a:p>
            <a:r>
              <a:rPr lang="cs-CZ" dirty="0" smtClean="0"/>
              <a:t>Plánování a řízení výroby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9467541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066800"/>
          </a:xfrm>
        </p:spPr>
        <p:txBody>
          <a:bodyPr/>
          <a:lstStyle/>
          <a:p>
            <a:r>
              <a:rPr lang="cs-CZ" dirty="0" smtClean="0"/>
              <a:t>Inovace podnikových procesů</a:t>
            </a:r>
            <a:endParaRPr lang="cs-CZ" dirty="0"/>
          </a:p>
        </p:txBody>
      </p:sp>
      <p:pic>
        <p:nvPicPr>
          <p:cNvPr id="1026" name="Picture 2" descr="http://www.kvs.tul.cz/getFile/case:get/id:1368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5542" y="2014338"/>
            <a:ext cx="7732917" cy="443104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066800"/>
          </a:xfrm>
        </p:spPr>
        <p:txBody>
          <a:bodyPr/>
          <a:lstStyle/>
          <a:p>
            <a:r>
              <a:rPr lang="cs-CZ" dirty="0" smtClean="0"/>
              <a:t>Při sestavování vnitropodnikových výrobních pracovišť je důležité: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zabezpečit přehlednost průběhu výrobního procesu,</a:t>
            </a:r>
          </a:p>
          <a:p>
            <a:r>
              <a:rPr lang="cs-CZ" dirty="0" smtClean="0"/>
              <a:t>zabezpečit využití manipulačních prostředků,</a:t>
            </a:r>
          </a:p>
          <a:p>
            <a:r>
              <a:rPr lang="cs-CZ" dirty="0" smtClean="0"/>
              <a:t>respektovat charakter výroby</a:t>
            </a:r>
          </a:p>
          <a:p>
            <a:r>
              <a:rPr lang="cs-CZ" dirty="0" smtClean="0"/>
              <a:t>vytvářet předpoklady pro bezporuchový chod</a:t>
            </a:r>
          </a:p>
          <a:p>
            <a:r>
              <a:rPr lang="cs-CZ" dirty="0" smtClean="0"/>
              <a:t>minimalizovat materiálové toky a dopravní výkony</a:t>
            </a:r>
          </a:p>
          <a:p>
            <a:r>
              <a:rPr lang="cs-CZ" dirty="0" smtClean="0"/>
              <a:t>optimalizovat vnitropodnikové dopravní sítě</a:t>
            </a:r>
          </a:p>
          <a:p>
            <a:r>
              <a:rPr lang="cs-CZ" dirty="0" smtClean="0"/>
              <a:t>zabezpečit vytvoření pracovních podmínek v souladu s požadavky na bezpečnost a hygienu.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066800"/>
          </a:xfrm>
        </p:spPr>
        <p:txBody>
          <a:bodyPr/>
          <a:lstStyle/>
          <a:p>
            <a:r>
              <a:rPr lang="cs-CZ" dirty="0" smtClean="0"/>
              <a:t>Prostorové uspořádání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Analýza materiálových, personálních a informačních toků,</a:t>
            </a:r>
          </a:p>
          <a:p>
            <a:r>
              <a:rPr lang="cs-CZ" sz="2400" dirty="0" smtClean="0"/>
              <a:t>Návrhy prostorového uspořádání jednotlivých výrobních pracovišť, skladů, manipulačních cest, správních ploch (kanceláří) a sociálních ploch (šatny, WC, sprchy,…),</a:t>
            </a:r>
          </a:p>
          <a:p>
            <a:r>
              <a:rPr lang="cs-CZ" sz="2400" dirty="0" smtClean="0"/>
              <a:t>Optimalizace velikosti výrobních a skladovacích ploch,</a:t>
            </a:r>
          </a:p>
          <a:p>
            <a:r>
              <a:rPr lang="cs-CZ" sz="2400" dirty="0" smtClean="0"/>
              <a:t>Návrh dopravních cest vzhledem k personálním a manipulačním tokům.</a:t>
            </a:r>
            <a:endParaRPr lang="cs-CZ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994122"/>
          </a:xfrm>
        </p:spPr>
        <p:txBody>
          <a:bodyPr>
            <a:normAutofit/>
          </a:bodyPr>
          <a:lstStyle/>
          <a:p>
            <a:pPr marL="742950" lvl="0" indent="-742950">
              <a:buFont typeface="+mj-lt"/>
              <a:buAutoNum type="arabicPeriod"/>
            </a:pPr>
            <a:r>
              <a:rPr lang="cs-CZ" dirty="0" smtClean="0"/>
              <a:t>Technologické uspořádání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204864"/>
            <a:ext cx="8229600" cy="25202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 smtClean="0"/>
              <a:t>Výhody:</a:t>
            </a:r>
          </a:p>
          <a:p>
            <a:pPr marL="342900" lvl="3" indent="-342900">
              <a:buFont typeface="Wingdings" panose="05000000000000000000" pitchFamily="2" charset="2"/>
              <a:buChar char="§"/>
            </a:pPr>
            <a:r>
              <a:rPr lang="cs-CZ" sz="1800" dirty="0" smtClean="0"/>
              <a:t>Dobrá možnost využívání volných kapacit pracovišť </a:t>
            </a:r>
            <a:endParaRPr lang="cs-CZ" sz="1400" dirty="0" smtClean="0"/>
          </a:p>
          <a:p>
            <a:pPr marL="342900" lvl="3" indent="-342900">
              <a:buFont typeface="Wingdings" panose="05000000000000000000" pitchFamily="2" charset="2"/>
              <a:buChar char="§"/>
            </a:pPr>
            <a:r>
              <a:rPr lang="cs-CZ" sz="1800" dirty="0" smtClean="0"/>
              <a:t>Do výrobních úseků jsou zařazována pracoviště se stejným nebo blízkým technologickým charakterem </a:t>
            </a:r>
            <a:endParaRPr lang="cs-CZ" sz="1400" dirty="0" smtClean="0"/>
          </a:p>
          <a:p>
            <a:pPr marL="0" indent="0">
              <a:buNone/>
            </a:pPr>
            <a:r>
              <a:rPr lang="cs-CZ" sz="2000" b="1" dirty="0" smtClean="0"/>
              <a:t>Nevýhody:</a:t>
            </a:r>
          </a:p>
          <a:p>
            <a:pPr marL="342900" lvl="3" indent="-342900">
              <a:buFont typeface="Wingdings" panose="05000000000000000000" pitchFamily="2" charset="2"/>
              <a:buChar char="§"/>
            </a:pPr>
            <a:r>
              <a:rPr lang="cs-CZ" sz="1800" dirty="0" smtClean="0"/>
              <a:t>Větší vzdálenost mezi pracovišti a tím náročnější příprava a řízení výroby </a:t>
            </a:r>
          </a:p>
          <a:p>
            <a:pPr marL="342900" lvl="3" indent="-342900">
              <a:buFont typeface="Wingdings" panose="05000000000000000000" pitchFamily="2" charset="2"/>
              <a:buChar char="§"/>
            </a:pPr>
            <a:r>
              <a:rPr lang="cs-CZ" sz="1800" dirty="0" smtClean="0"/>
              <a:t>Velký objem rozpracované výroby a tím větší náročnost na mezisklady </a:t>
            </a:r>
          </a:p>
          <a:p>
            <a:endParaRPr lang="cs-CZ" sz="2000" dirty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12618"/>
          <a:stretch>
            <a:fillRect/>
          </a:stretch>
        </p:blipFill>
        <p:spPr bwMode="auto">
          <a:xfrm>
            <a:off x="2195736" y="4674660"/>
            <a:ext cx="4752528" cy="199470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Obdélník 4"/>
          <p:cNvSpPr/>
          <p:nvPr/>
        </p:nvSpPr>
        <p:spPr>
          <a:xfrm>
            <a:off x="323528" y="1340768"/>
            <a:ext cx="792088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Toto uspořádání se uplatňuje v kusové výrobě a v sériové výrobě v malých sériích.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23375945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76672"/>
            <a:ext cx="8229600" cy="1066800"/>
          </a:xfrm>
        </p:spPr>
        <p:txBody>
          <a:bodyPr>
            <a:normAutofit/>
          </a:bodyPr>
          <a:lstStyle/>
          <a:p>
            <a:pPr marL="742950" indent="-742950">
              <a:buFont typeface="+mj-lt"/>
              <a:buAutoNum type="arabicPeriod" startAt="2"/>
            </a:pPr>
            <a:r>
              <a:rPr lang="cs-CZ" dirty="0"/>
              <a:t>Předmětné </a:t>
            </a:r>
            <a:r>
              <a:rPr lang="cs-CZ" dirty="0" smtClean="0"/>
              <a:t>uspořádání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348879"/>
            <a:ext cx="8229600" cy="2664297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b="1" dirty="0" smtClean="0"/>
              <a:t>Výhody: </a:t>
            </a:r>
            <a:endParaRPr lang="cs-CZ" sz="2800" b="1" dirty="0" smtClean="0"/>
          </a:p>
          <a:p>
            <a:pPr marL="342900" lvl="3" indent="-342900">
              <a:buFont typeface="Wingdings" panose="05000000000000000000" pitchFamily="2" charset="2"/>
              <a:buChar char="§"/>
            </a:pPr>
            <a:r>
              <a:rPr lang="cs-CZ" sz="2900" dirty="0" smtClean="0"/>
              <a:t>Minimalizují se přesuny při mezioperační manipulaci,</a:t>
            </a:r>
          </a:p>
          <a:p>
            <a:pPr marL="342900" lvl="3" indent="-342900">
              <a:buFont typeface="Wingdings" panose="05000000000000000000" pitchFamily="2" charset="2"/>
              <a:buChar char="§"/>
            </a:pPr>
            <a:r>
              <a:rPr lang="cs-CZ" sz="2900" dirty="0" smtClean="0"/>
              <a:t>Menší objem rozpracované výroby,</a:t>
            </a:r>
          </a:p>
          <a:p>
            <a:pPr marL="342900" lvl="3" indent="-342900">
              <a:buFont typeface="Wingdings" panose="05000000000000000000" pitchFamily="2" charset="2"/>
              <a:buChar char="§"/>
            </a:pPr>
            <a:r>
              <a:rPr lang="cs-CZ" sz="2900" dirty="0" smtClean="0"/>
              <a:t>Méně náročná příprava výroby a řízení výroby.</a:t>
            </a:r>
          </a:p>
          <a:p>
            <a:pPr>
              <a:buNone/>
            </a:pPr>
            <a:r>
              <a:rPr lang="cs-CZ" b="1" dirty="0" smtClean="0"/>
              <a:t>Nevýhody:</a:t>
            </a:r>
            <a:endParaRPr lang="cs-CZ" sz="2800" b="1" dirty="0" smtClean="0"/>
          </a:p>
          <a:p>
            <a:pPr marL="342900" lvl="3" indent="-342900">
              <a:buFont typeface="Wingdings" panose="05000000000000000000" pitchFamily="2" charset="2"/>
              <a:buChar char="§"/>
            </a:pPr>
            <a:r>
              <a:rPr lang="cs-CZ" sz="2900" dirty="0" smtClean="0"/>
              <a:t>Při změně výrobního programu nutno změnit i uspořádání pracovišť</a:t>
            </a:r>
          </a:p>
          <a:p>
            <a:pPr marL="342900" lvl="3" indent="-342900">
              <a:buFont typeface="Wingdings" panose="05000000000000000000" pitchFamily="2" charset="2"/>
              <a:buChar char="§"/>
            </a:pPr>
            <a:r>
              <a:rPr lang="cs-CZ" sz="2900" dirty="0" smtClean="0"/>
              <a:t>Náročnost údržby a oprav strojů</a:t>
            </a:r>
          </a:p>
          <a:p>
            <a:pPr marL="342900" lvl="3" indent="-342900">
              <a:buFont typeface="Wingdings" panose="05000000000000000000" pitchFamily="2" charset="2"/>
              <a:buChar char="§"/>
            </a:pPr>
            <a:r>
              <a:rPr lang="cs-CZ" sz="2900" dirty="0" smtClean="0"/>
              <a:t>Velký problém využívání volných kapacit strojů</a:t>
            </a:r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7103"/>
          <a:stretch>
            <a:fillRect/>
          </a:stretch>
        </p:blipFill>
        <p:spPr bwMode="auto">
          <a:xfrm>
            <a:off x="2627784" y="5013176"/>
            <a:ext cx="4336834" cy="1595507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Obdélník 4"/>
          <p:cNvSpPr/>
          <p:nvPr/>
        </p:nvSpPr>
        <p:spPr>
          <a:xfrm>
            <a:off x="539552" y="1484784"/>
            <a:ext cx="806489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lvl="3">
              <a:buNone/>
            </a:pPr>
            <a:r>
              <a:rPr lang="cs-CZ" sz="2400" dirty="0" smtClean="0"/>
              <a:t>Do výrobních úseků jsou zařazována všechna pracoviště technologicky nutná k výrobě určité části výrobku.</a:t>
            </a:r>
          </a:p>
        </p:txBody>
      </p:sp>
    </p:spTree>
    <p:extLst>
      <p:ext uri="{BB962C8B-B14F-4D97-AF65-F5344CB8AC3E}">
        <p14:creationId xmlns="" xmlns:p14="http://schemas.microsoft.com/office/powerpoint/2010/main" val="23038931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066800"/>
          </a:xfrm>
        </p:spPr>
        <p:txBody>
          <a:bodyPr/>
          <a:lstStyle/>
          <a:p>
            <a:r>
              <a:rPr lang="cs-CZ" dirty="0" smtClean="0"/>
              <a:t>Požadavky pro zvýšení efektivity výrobního systému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minimalizovat náklady na manipulaci s materiálem,</a:t>
            </a:r>
          </a:p>
          <a:p>
            <a:r>
              <a:rPr lang="cs-CZ" dirty="0" smtClean="0"/>
              <a:t>zefektivnit využití veškerých prostorů,</a:t>
            </a:r>
          </a:p>
          <a:p>
            <a:r>
              <a:rPr lang="cs-CZ" dirty="0" smtClean="0"/>
              <a:t>zefektivnit využití pracovního prostoru,</a:t>
            </a:r>
          </a:p>
          <a:p>
            <a:r>
              <a:rPr lang="cs-CZ" dirty="0" smtClean="0"/>
              <a:t>eliminovat úzké uličky (průchody),</a:t>
            </a:r>
          </a:p>
          <a:p>
            <a:r>
              <a:rPr lang="cs-CZ" dirty="0" smtClean="0"/>
              <a:t>usnadnit komunikaci a vzájemné působení mezi pracovníky, </a:t>
            </a:r>
            <a:r>
              <a:rPr lang="cs-CZ" dirty="0" err="1" smtClean="0"/>
              <a:t>pracovníky</a:t>
            </a:r>
            <a:r>
              <a:rPr lang="cs-CZ" dirty="0" smtClean="0"/>
              <a:t> a jejich nadřízenými, či mezi pracovníky a zákazníky,</a:t>
            </a:r>
          </a:p>
          <a:p>
            <a:r>
              <a:rPr lang="cs-CZ" dirty="0" smtClean="0"/>
              <a:t>redukovat časy výrobního cyklu a doby obsluhy,</a:t>
            </a:r>
          </a:p>
          <a:p>
            <a:r>
              <a:rPr lang="cs-CZ" dirty="0" smtClean="0"/>
              <a:t>eliminovat nadbytečné pohyby,</a:t>
            </a:r>
          </a:p>
          <a:p>
            <a:r>
              <a:rPr lang="cs-CZ" dirty="0" smtClean="0"/>
              <a:t>usnadnit vstupy, výstupy a umístění materiálu, produktů a lidí,</a:t>
            </a:r>
          </a:p>
          <a:p>
            <a:r>
              <a:rPr lang="cs-CZ" dirty="0" smtClean="0"/>
              <a:t>začlenit pojistné a ochranné opatření; podpora kvality produktu a servisu,</a:t>
            </a:r>
          </a:p>
          <a:p>
            <a:r>
              <a:rPr lang="cs-CZ" dirty="0" smtClean="0"/>
              <a:t>podporovat aktivity pro řádnou údržbu,</a:t>
            </a:r>
          </a:p>
          <a:p>
            <a:r>
              <a:rPr lang="cs-CZ" dirty="0" smtClean="0"/>
              <a:t>zřídit vizuální kontrolu nad operacemi a aktivitami,</a:t>
            </a:r>
          </a:p>
          <a:p>
            <a:r>
              <a:rPr lang="cs-CZ" dirty="0" smtClean="0"/>
              <a:t>zařídit flexibilitu na přizpůsobení se měnícím se podmínkám.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33222" indent="-514350">
              <a:buFont typeface="+mj-lt"/>
              <a:buAutoNum type="arabicPeriod"/>
            </a:pPr>
            <a:r>
              <a:rPr lang="cs-CZ" dirty="0" smtClean="0"/>
              <a:t>Jaké jsou výhody technologického uspořádání vnitropodnikových výrobních pracovišť?</a:t>
            </a:r>
          </a:p>
          <a:p>
            <a:pPr marL="633222" indent="-514350">
              <a:buFont typeface="+mj-lt"/>
              <a:buAutoNum type="arabicPeriod"/>
            </a:pPr>
            <a:r>
              <a:rPr lang="cs-CZ" dirty="0" smtClean="0"/>
              <a:t>Uveďte alespoň 4 požadavky pro zvýšení efektivity výrobního systému?</a:t>
            </a:r>
          </a:p>
          <a:p>
            <a:pPr marL="633222" indent="-514350">
              <a:buFont typeface="+mj-lt"/>
              <a:buAutoNum type="arabicPeriod"/>
            </a:pPr>
            <a:r>
              <a:rPr lang="cs-CZ" dirty="0" smtClean="0"/>
              <a:t>Co je důležité při sestavování vnitropodnikových výrobních pracovišť?</a:t>
            </a:r>
          </a:p>
          <a:p>
            <a:pPr marL="633222" indent="-514350">
              <a:buFont typeface="+mj-lt"/>
              <a:buAutoNum type="arabicPeriod"/>
            </a:pPr>
            <a:endParaRPr lang="cs-CZ" dirty="0" smtClean="0"/>
          </a:p>
          <a:p>
            <a:pPr marL="633222" indent="-514350"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PERNICA, P. </a:t>
            </a:r>
            <a:r>
              <a:rPr lang="cs-CZ" i="1" dirty="0" smtClean="0"/>
              <a:t>Logistika pro 21. století. </a:t>
            </a:r>
            <a:r>
              <a:rPr lang="cs-CZ" dirty="0" smtClean="0"/>
              <a:t>1. vyd. Praha: Radix, 2005, ISBN 80-86031-59-4</a:t>
            </a:r>
          </a:p>
          <a:p>
            <a:r>
              <a:rPr lang="cs-CZ" dirty="0" smtClean="0"/>
              <a:t>SIXTA, J., M. ŽIŽKA. </a:t>
            </a:r>
            <a:r>
              <a:rPr lang="cs-CZ" i="1" dirty="0" smtClean="0"/>
              <a:t>Logistika, teorie a praxe</a:t>
            </a:r>
            <a:r>
              <a:rPr lang="cs-CZ" dirty="0" smtClean="0"/>
              <a:t>. </a:t>
            </a:r>
            <a:r>
              <a:rPr lang="cs-CZ" dirty="0"/>
              <a:t>1. vyd. </a:t>
            </a:r>
            <a:r>
              <a:rPr lang="cs-CZ" dirty="0" smtClean="0"/>
              <a:t>Brno: CP </a:t>
            </a:r>
            <a:r>
              <a:rPr lang="cs-CZ" dirty="0" err="1" smtClean="0"/>
              <a:t>Books</a:t>
            </a:r>
            <a:r>
              <a:rPr lang="cs-CZ" dirty="0" smtClean="0"/>
              <a:t>, 2005, </a:t>
            </a:r>
            <a:r>
              <a:rPr lang="cs-CZ" dirty="0"/>
              <a:t>ISBN </a:t>
            </a:r>
            <a:r>
              <a:rPr lang="cs-CZ" dirty="0" smtClean="0"/>
              <a:t>80-251-0573-3</a:t>
            </a:r>
          </a:p>
          <a:p>
            <a:r>
              <a:rPr lang="cs-CZ" dirty="0" smtClean="0"/>
              <a:t>Obrázky:</a:t>
            </a:r>
          </a:p>
          <a:p>
            <a:pPr lvl="1"/>
            <a:r>
              <a:rPr lang="cs-CZ" dirty="0" smtClean="0">
                <a:solidFill>
                  <a:schemeClr val="tx1"/>
                </a:solidFill>
              </a:rPr>
              <a:t>http</a:t>
            </a:r>
            <a:r>
              <a:rPr lang="cs-CZ" dirty="0" smtClean="0">
                <a:solidFill>
                  <a:schemeClr val="tx1"/>
                </a:solidFill>
              </a:rPr>
              <a:t>://</a:t>
            </a:r>
            <a:r>
              <a:rPr lang="cs-CZ" dirty="0" smtClean="0">
                <a:solidFill>
                  <a:schemeClr val="tx1"/>
                </a:solidFill>
              </a:rPr>
              <a:t>www.</a:t>
            </a:r>
            <a:r>
              <a:rPr lang="cs-CZ" dirty="0" err="1" smtClean="0">
                <a:solidFill>
                  <a:schemeClr val="tx1"/>
                </a:solidFill>
              </a:rPr>
              <a:t>kvs.tul.cz</a:t>
            </a:r>
            <a:r>
              <a:rPr lang="cs-CZ" dirty="0" smtClean="0">
                <a:solidFill>
                  <a:schemeClr val="tx1"/>
                </a:solidFill>
              </a:rPr>
              <a:t>/logistika</a:t>
            </a:r>
          </a:p>
          <a:p>
            <a:pPr lvl="1"/>
            <a:r>
              <a:rPr lang="cs-CZ" smtClean="0">
                <a:solidFill>
                  <a:schemeClr val="tx1"/>
                </a:solidFill>
              </a:rPr>
              <a:t>autorka</a:t>
            </a:r>
            <a:endParaRPr lang="cs-CZ" dirty="0" smtClean="0">
              <a:solidFill>
                <a:schemeClr val="tx1"/>
              </a:solidFill>
            </a:endParaRP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409476891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228</TotalTime>
  <Words>503</Words>
  <Application>Microsoft Office PowerPoint</Application>
  <PresentationFormat>Předvádění na obrazovce (4:3)</PresentationFormat>
  <Paragraphs>75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Urbanistický</vt:lpstr>
      <vt:lpstr>Snímek 1</vt:lpstr>
      <vt:lpstr>Snímek 2</vt:lpstr>
      <vt:lpstr>Výrobní logistika</vt:lpstr>
      <vt:lpstr>Inovace podnikových procesů</vt:lpstr>
      <vt:lpstr>Při sestavování vnitropodnikových výrobních pracovišť je důležité:</vt:lpstr>
      <vt:lpstr>Prostorové uspořádání</vt:lpstr>
      <vt:lpstr>Technologické uspořádání </vt:lpstr>
      <vt:lpstr>Předmětné uspořádání</vt:lpstr>
      <vt:lpstr>Požadavky pro zvýšení efektivity výrobního systému</vt:lpstr>
      <vt:lpstr>Kontrolní otázky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PC9</dc:creator>
  <cp:lastModifiedBy>zpolakova00</cp:lastModifiedBy>
  <cp:revision>26</cp:revision>
  <dcterms:created xsi:type="dcterms:W3CDTF">2014-02-25T20:59:00Z</dcterms:created>
  <dcterms:modified xsi:type="dcterms:W3CDTF">2014-02-27T14:42:28Z</dcterms:modified>
</cp:coreProperties>
</file>