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Override2.xml" ContentType="application/vnd.openxmlformats-officedocument.themeOverride+xml"/>
  <Override PartName="/ppt/slideLayouts/slideLayout4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708" r:id="rId4"/>
  </p:sldMasterIdLst>
  <p:sldIdLst>
    <p:sldId id="259" r:id="rId5"/>
    <p:sldId id="267" r:id="rId6"/>
    <p:sldId id="256" r:id="rId7"/>
    <p:sldId id="260" r:id="rId8"/>
    <p:sldId id="261" r:id="rId9"/>
    <p:sldId id="262" r:id="rId10"/>
    <p:sldId id="263" r:id="rId11"/>
    <p:sldId id="269" r:id="rId12"/>
    <p:sldId id="273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2BFA9-EA39-4993-B14C-2D5A3F5B2CA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3A784-FE96-43D8-AF26-B60D754D2A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84D32-E99D-40B7-8B80-F362693A5AD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48781-2161-4558-BABD-E6DA5F6603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638CE-FFD3-4E75-8E4C-CDB880C753F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AD2D8-0B8A-4E0B-8DE5-7BA74C02B7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0C065-1F1A-42A7-BCE8-BB0D17BF64E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06BE0-868A-47EF-B3D0-D7D8A8395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7B3F2-BE0D-4CAE-BB63-F5DEA4FC5C8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0DF41-DE78-4A55-9707-4237C7306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EF2EF-0D24-4A46-B066-EFC90E2342E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C22CC-43FE-4DC7-8B11-2587CD2EC0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CC130-C97C-4325-B57E-90A97C6C05B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DDFAA-78F7-48B8-8AA4-F70006654F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F6F98-6313-46A0-8FC2-FCAD1174560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B03B0-1E90-4162-8DF4-AE26F636A0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73B31-5570-4147-AC0C-99AD0BB6374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F663B-DF53-41C6-A8CD-2D55EC1E1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69170-CAD8-4233-94F7-3E82ABDC8F2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44DA8-0020-453A-B333-9B75BB30F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01ACA-2C1E-45A2-9AAF-944276FE396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61C4D-80C9-42CA-817F-506811084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8E0E3E7-000D-46DB-9F0B-E6D7CB583DC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B9B735D-EA31-4F34-96F0-95EE38876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3A01-4EBE-48D7-9027-07CD288B519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117F8-303F-4015-939D-7FE24F70F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4B5ACBD-90BF-4622-A796-1816705B3D6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CB13A82-87F8-4591-9D37-E84767139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0C005-B081-4C36-8295-9D03EA57041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523497-51F3-4971-A3B0-C3BB3DBD4B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D7959-FC57-442D-831F-20770352E14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73046-3644-48EF-9EE9-448D592ED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A1308-F018-41E4-9CAC-53D30E27864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22FFB-0E19-4A0D-97A7-84A7BD1FA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8584C-5995-4597-B7A1-A8254EB9A1F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41A1F-8A1F-42AF-B023-3BEED2D31F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A439A-6430-4E9F-AAB0-CC0E5006A74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4C861-8C48-4B7E-9875-658407948C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854444-29E9-452A-9D36-C761395FECF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271F97D-31EF-4451-81FA-E73725A128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E0D98-86B0-4F6C-B8AB-E7A38232C98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17134-CA2D-4BB3-AA8F-C101751C1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20E3BA-C66E-4C46-B550-9B9677A1BD9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0A2C07EF-E3BD-45C0-A4F3-B46BAE33F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4F978-F9D7-4597-AC51-C786C414D83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E61470-F4C4-416F-BFEE-664F63873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1ECA4-EA2D-4BD5-AE97-48709D2D06E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10852-D806-4A99-A439-479076154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7CDCE-0A3C-4CE7-B81C-C2B73498FF9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F14F5-A278-485B-9299-BE0E53731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CEE13-ED1C-44E2-B63B-EA2E31AD53A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33663-9E15-413E-9F5A-CA0E1FEEC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0D7AA-319C-42C9-B0A7-16150832316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AE3CC7-B36C-4413-8E08-49FA06BAB5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7574B-55E1-494E-ADA1-434440226DB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C1B46-5485-4377-A3EE-780E04EB3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FD908-61A2-4C6B-9612-ABA71A25CA0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7A9DC-0AE8-4736-9E1C-4822F934A4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F71B5-7BFB-4B9D-B1C3-7F7FDE5FEF5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16D0F-20D1-443D-A6F3-3DB32E8CBB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93C80-F52C-4FC8-B76B-259464D594D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C665E-DF00-44B4-B760-9DA46C2B50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F7B4E-526E-47F0-BC58-9B11EAEBABE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C526E-455A-4567-89B1-985AD5FB05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39D5C-0288-43CE-A667-2EB46DB4689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E2B30-8D15-4764-B688-BD4F70BE4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D9CE6-6BE1-4245-B82D-E8A3F54407A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1AB8804-4199-4689-8AB8-F79DCD3245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5E4BA-0C5B-4DD1-8723-574DED2E1C9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3FBDD9-8792-45CA-B235-32196A32A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905E5-FA11-4416-997A-04B735986AF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A08654C-A0FC-4729-B80B-1BE80E0C9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6FBCAD-E2C5-4667-AB8F-F65670905BF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3AC15-6CB3-45AD-8E30-9541540E9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6EA61-08D1-4C40-8802-731151EA6E4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8DD6290E-133B-42C2-A9ED-1D5CE0A58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8C403-0411-4423-A4E3-865B7B75D5E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55905-898B-4246-9744-43EC7D703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1A3E0-E462-44E7-B966-043B62F7FB3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A30789B-9CE4-45CB-98B6-CD9405D4F7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F8909E0-0DBD-4B57-8000-66A7466226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18DE7-F7EB-4DC1-B299-4FA9A4FC4A4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1AD151-AE06-43B0-9573-DAFCFA6783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23305C-7232-420C-A7C8-FFDF1C2D419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3AF03-1B69-4C62-8B7F-0BDECD52FC7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2033F-7E66-4D00-9F7C-611CEDF25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1A4A1-12F9-4402-B4DF-DD7C743E28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519A4-1523-4BBF-833C-C0E003DAB2E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C1AE7A-62FC-4B57-B2A7-D6836013DF8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95091DD-9149-4D22-81A7-1642FE4AC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1" r:id="rId2"/>
    <p:sldLayoutId id="2147483740" r:id="rId3"/>
    <p:sldLayoutId id="2147483739" r:id="rId4"/>
    <p:sldLayoutId id="2147483738" r:id="rId5"/>
    <p:sldLayoutId id="2147483737" r:id="rId6"/>
    <p:sldLayoutId id="2147483736" r:id="rId7"/>
    <p:sldLayoutId id="2147483735" r:id="rId8"/>
    <p:sldLayoutId id="2147483734" r:id="rId9"/>
    <p:sldLayoutId id="2147483733" r:id="rId10"/>
    <p:sldLayoutId id="214748373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318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CCB257A-6A11-4F66-A9B4-EB784533319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4B3D3BC-E15B-440E-96DA-EEA3AC742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49" r:id="rId2"/>
    <p:sldLayoutId id="2147483754" r:id="rId3"/>
    <p:sldLayoutId id="2147483748" r:id="rId4"/>
    <p:sldLayoutId id="2147483747" r:id="rId5"/>
    <p:sldLayoutId id="2147483746" r:id="rId6"/>
    <p:sldLayoutId id="2147483745" r:id="rId7"/>
    <p:sldLayoutId id="2147483744" r:id="rId8"/>
    <p:sldLayoutId id="2147483755" r:id="rId9"/>
    <p:sldLayoutId id="2147483743" r:id="rId10"/>
    <p:sldLayoutId id="214748375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5605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C30341-1042-4B6D-BAB9-93CF4437E11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7E540A-4D4C-4098-AB74-4EC742BA44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52" r:id="rId4"/>
    <p:sldLayoutId id="2147483760" r:id="rId5"/>
    <p:sldLayoutId id="2147483751" r:id="rId6"/>
    <p:sldLayoutId id="2147483761" r:id="rId7"/>
    <p:sldLayoutId id="2147483762" r:id="rId8"/>
    <p:sldLayoutId id="2147483763" r:id="rId9"/>
    <p:sldLayoutId id="2147483750" r:id="rId10"/>
    <p:sldLayoutId id="21474837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CFA0D01-E673-4AF2-A1C0-DC91AD5DAB9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2F773C-FBC1-44DE-8199-CCFD96999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7902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3790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9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17.jpeg"/><Relationship Id="rId5" Type="http://schemas.openxmlformats.org/officeDocument/2006/relationships/image" Target="../media/image11.wmf"/><Relationship Id="rId10" Type="http://schemas.openxmlformats.org/officeDocument/2006/relationships/image" Target="../media/image16.jpeg"/><Relationship Id="rId4" Type="http://schemas.openxmlformats.org/officeDocument/2006/relationships/image" Target="../media/image10.wmf"/><Relationship Id="rId9" Type="http://schemas.openxmlformats.org/officeDocument/2006/relationships/image" Target="../media/image15.wmf"/><Relationship Id="rId14" Type="http://schemas.openxmlformats.org/officeDocument/2006/relationships/image" Target="../media/image2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21.png"/><Relationship Id="rId7" Type="http://schemas.openxmlformats.org/officeDocument/2006/relationships/image" Target="../media/image25.jpeg"/><Relationship Id="rId12" Type="http://schemas.openxmlformats.org/officeDocument/2006/relationships/image" Target="../media/image2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11" Type="http://schemas.openxmlformats.org/officeDocument/2006/relationships/image" Target="../media/image26.wmf"/><Relationship Id="rId5" Type="http://schemas.openxmlformats.org/officeDocument/2006/relationships/image" Target="../media/image23.wmf"/><Relationship Id="rId10" Type="http://schemas.openxmlformats.org/officeDocument/2006/relationships/image" Target="../media/image17.jpeg"/><Relationship Id="rId4" Type="http://schemas.openxmlformats.org/officeDocument/2006/relationships/image" Target="../media/image22.wmf"/><Relationship Id="rId9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13" Type="http://schemas.openxmlformats.org/officeDocument/2006/relationships/image" Target="../media/image36.wmf"/><Relationship Id="rId3" Type="http://schemas.openxmlformats.org/officeDocument/2006/relationships/image" Target="../media/image27.jpeg"/><Relationship Id="rId7" Type="http://schemas.openxmlformats.org/officeDocument/2006/relationships/image" Target="../media/image31.png"/><Relationship Id="rId12" Type="http://schemas.openxmlformats.org/officeDocument/2006/relationships/image" Target="../media/image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wmf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jpeg"/><Relationship Id="rId4" Type="http://schemas.openxmlformats.org/officeDocument/2006/relationships/image" Target="../media/image28.wmf"/><Relationship Id="rId9" Type="http://schemas.openxmlformats.org/officeDocument/2006/relationships/image" Target="../media/image33.wmf"/><Relationship Id="rId14" Type="http://schemas.openxmlformats.org/officeDocument/2006/relationships/image" Target="../media/image3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33.wmf"/><Relationship Id="rId7" Type="http://schemas.openxmlformats.org/officeDocument/2006/relationships/image" Target="../media/image1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32.wmf"/><Relationship Id="rId5" Type="http://schemas.openxmlformats.org/officeDocument/2006/relationships/image" Target="../media/image9.wmf"/><Relationship Id="rId4" Type="http://schemas.openxmlformats.org/officeDocument/2006/relationships/image" Target="../media/image38.wmf"/><Relationship Id="rId9" Type="http://schemas.openxmlformats.org/officeDocument/2006/relationships/image" Target="../media/image3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836613"/>
            <a:ext cx="81629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78" name="Obdélník 4"/>
          <p:cNvSpPr>
            <a:spLocks noChangeArrowheads="1"/>
          </p:cNvSpPr>
          <p:nvPr/>
        </p:nvSpPr>
        <p:spPr bwMode="auto">
          <a:xfrm>
            <a:off x="1979613" y="2449513"/>
            <a:ext cx="6192837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NÁZEV ŠKOLY: Základní škola a Mateřská škola</a:t>
            </a:r>
          </a:p>
          <a:p>
            <a:r>
              <a:rPr lang="cs-CZ">
                <a:latin typeface="Calibri" pitchFamily="34" charset="0"/>
              </a:rPr>
              <a:t>          Doudleby, okres České Budějovice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AUTOR:		Mgr. Jaromíra  Stropková</a:t>
            </a:r>
          </a:p>
          <a:p>
            <a:r>
              <a:rPr lang="cs-CZ">
                <a:latin typeface="Calibri" pitchFamily="34" charset="0"/>
              </a:rPr>
              <a:t>NÁZEV:		VY_32_INOVACE_19_Hygiena a čistota  				</a:t>
            </a:r>
          </a:p>
          <a:p>
            <a:r>
              <a:rPr lang="cs-CZ">
                <a:latin typeface="Calibri" pitchFamily="34" charset="0"/>
              </a:rPr>
              <a:t>TÉMA:  		Člověk a jeho svět, Prvouka 2. ročník,  </a:t>
            </a:r>
          </a:p>
          <a:p>
            <a:r>
              <a:rPr lang="cs-CZ">
                <a:latin typeface="Calibri" pitchFamily="34" charset="0"/>
              </a:rPr>
              <a:t>                                   Člověk, hygiena a čistota</a:t>
            </a:r>
          </a:p>
          <a:p>
            <a:r>
              <a:rPr lang="cs-CZ">
                <a:latin typeface="Calibri" pitchFamily="34" charset="0"/>
              </a:rPr>
              <a:t>DATUM TVORBY:      4.PROSINCE 2013</a:t>
            </a:r>
          </a:p>
          <a:p>
            <a:r>
              <a:rPr lang="cs-CZ">
                <a:latin typeface="Calibri" pitchFamily="34" charset="0"/>
              </a:rPr>
              <a:t>ČÍSLO PROJEKTU:     Číslo projektu:      CZ.1.07/1.4.00/21.3424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extovéPole 1"/>
          <p:cNvSpPr txBox="1">
            <a:spLocks noChangeArrowheads="1"/>
          </p:cNvSpPr>
          <p:nvPr/>
        </p:nvSpPr>
        <p:spPr bwMode="auto">
          <a:xfrm>
            <a:off x="1335088" y="1052513"/>
            <a:ext cx="2206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Georgia" pitchFamily="18" charset="0"/>
              </a:rPr>
              <a:t>ANOTACE</a:t>
            </a:r>
          </a:p>
        </p:txBody>
      </p:sp>
      <p:sp>
        <p:nvSpPr>
          <p:cNvPr id="51202" name="TextovéPole 2"/>
          <p:cNvSpPr txBox="1">
            <a:spLocks noChangeArrowheads="1"/>
          </p:cNvSpPr>
          <p:nvPr/>
        </p:nvSpPr>
        <p:spPr bwMode="auto">
          <a:xfrm>
            <a:off x="1187450" y="2133600"/>
            <a:ext cx="7183438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Tento učební digitální materiál je určen převážně pro prezentaci na</a:t>
            </a:r>
          </a:p>
          <a:p>
            <a:r>
              <a:rPr lang="cs-CZ">
                <a:latin typeface="Georgia" pitchFamily="18" charset="0"/>
              </a:rPr>
              <a:t>interaktivní tabuli.</a:t>
            </a:r>
          </a:p>
          <a:p>
            <a:r>
              <a:rPr lang="cs-CZ">
                <a:latin typeface="Georgia" pitchFamily="18" charset="0"/>
              </a:rPr>
              <a:t>Slouží k rozšíření a prohloubení probírané látky v hodinách prvouky.</a:t>
            </a:r>
          </a:p>
          <a:p>
            <a:r>
              <a:rPr lang="cs-CZ">
                <a:latin typeface="Georgia" pitchFamily="18" charset="0"/>
              </a:rPr>
              <a:t>Žáci pracují pod vedením vyučujícího a plní zadané úkoly.</a:t>
            </a:r>
          </a:p>
          <a:p>
            <a:endParaRPr lang="cs-CZ">
              <a:latin typeface="Georgia" pitchFamily="18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pc\AppData\Local\Microsoft\Windows\Temporary Internet Files\Content.IE5\MTLJA8RL\MC9004280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88913"/>
            <a:ext cx="341947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17537" y="3284984"/>
            <a:ext cx="652037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n-lt"/>
                <a:cs typeface="+mn-cs"/>
              </a:rPr>
              <a:t>HYGIENA A ČISTOTA</a:t>
            </a:r>
            <a:endParaRPr lang="cs-CZ" sz="60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0325" y="5075238"/>
            <a:ext cx="5494338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ČISTOTA PŮL ZDRAVÍ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2229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5732463"/>
            <a:ext cx="14176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Šipka dolů 1"/>
          <p:cNvSpPr/>
          <p:nvPr/>
        </p:nvSpPr>
        <p:spPr>
          <a:xfrm>
            <a:off x="7337425" y="5459413"/>
            <a:ext cx="46038" cy="3857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6045200" y="1466850"/>
            <a:ext cx="825500" cy="1841500"/>
            <a:chOff x="6044495" y="1467342"/>
            <a:chExt cx="825703" cy="1841602"/>
          </a:xfrm>
        </p:grpSpPr>
        <p:pic>
          <p:nvPicPr>
            <p:cNvPr id="53264" name="Picture 19" descr="C:\Users\pc\AppData\Local\Microsoft\Windows\Temporary Internet Files\Content.IE5\X7ZXFV0F\MC900312546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044495" y="1467342"/>
              <a:ext cx="825703" cy="18416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3265" name="TextovéPole 17"/>
            <p:cNvSpPr txBox="1">
              <a:spLocks noChangeArrowheads="1"/>
            </p:cNvSpPr>
            <p:nvPr/>
          </p:nvSpPr>
          <p:spPr bwMode="auto">
            <a:xfrm>
              <a:off x="6156176" y="2139343"/>
              <a:ext cx="519501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ŠAMPON</a:t>
              </a:r>
            </a:p>
          </p:txBody>
        </p:sp>
      </p:grpSp>
      <p:pic>
        <p:nvPicPr>
          <p:cNvPr id="3" name="Picture 6" descr="C:\Users\pc\AppData\Local\Microsoft\Windows\Temporary Internet Files\Content.IE5\PHSCBEKW\MC9004106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4843463"/>
            <a:ext cx="1779587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11" descr="C:\Users\pc\AppData\Local\Microsoft\Windows\Temporary Internet Files\Content.IE5\V5T2UYAE\MC9003713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555776" y="4226524"/>
            <a:ext cx="1622146" cy="1815998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5" name="Picture 16" descr="C:\Users\pc\AppData\Local\Microsoft\Windows\Temporary Internet Files\Content.IE5\1XELVQVC\MC90041264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97425" y="4646613"/>
            <a:ext cx="1512888" cy="84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7" descr="C:\Users\pc\AppData\Local\Microsoft\Windows\Temporary Internet Files\Content.IE5\X7ZXFV0F\MC90040413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0488" y="1289050"/>
            <a:ext cx="1677987" cy="170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4" descr="C:\Users\pc\AppData\Local\Microsoft\Windows\Temporary Internet Files\Content.IE5\DUXZOR9R\MC90037108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70700" y="630238"/>
            <a:ext cx="1962150" cy="141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7" descr="C:\Users\pc\AppData\Local\Microsoft\Windows\Temporary Internet Files\Content.IE5\IHFNV5DX\MC90034044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981825" y="1860550"/>
            <a:ext cx="199390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0" descr="C:\Users\pc\AppData\Local\Microsoft\Windows\Temporary Internet Files\Content.IE5\V5T2UYAE\MP90044870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679726" y="2882539"/>
            <a:ext cx="1421643" cy="1066232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13" name="Picture 33" descr="C:\Users\pc\AppData\Local\Microsoft\Windows\Temporary Internet Files\Content.IE5\X7ZXFV0F\MP90032109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00192" y="3308944"/>
            <a:ext cx="1958285" cy="1396910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14" name="Picture 31" descr="C:\Users\pc\AppData\Local\Microsoft\Windows\Temporary Internet Files\Content.IE5\X7ZXFV0F\MP90032112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695519" y="5134523"/>
            <a:ext cx="2116832" cy="1510007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sp>
        <p:nvSpPr>
          <p:cNvPr id="15" name="TextovéPole 14"/>
          <p:cNvSpPr txBox="1"/>
          <p:nvPr/>
        </p:nvSpPr>
        <p:spPr>
          <a:xfrm>
            <a:off x="250825" y="404813"/>
            <a:ext cx="8424863" cy="8921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POMOC MAMINCE UDĚLAT POŘÁDEK V KOUPELNĚ</a:t>
            </a:r>
            <a:r>
              <a:rPr lang="cs-CZ" sz="2800" b="1" dirty="0"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Dej do krabice všechny věci osobní hygieny.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3261" name="Picture 4" descr="C:\Documents and Settings\Standard\Local Settings\Temporary Internet Files\Content.IE5\M6P1ILGH\MC900438177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738438" y="1708150"/>
            <a:ext cx="2816225" cy="270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909763" y="6308725"/>
            <a:ext cx="61610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VYJMENUJ JEŠTĚ JEDNOU VŠE, CO JE V KRABICI</a:t>
            </a:r>
          </a:p>
        </p:txBody>
      </p:sp>
      <p:pic>
        <p:nvPicPr>
          <p:cNvPr id="20" name="Picture 23" descr="MC900199360[1]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2404265">
            <a:off x="2338388" y="860425"/>
            <a:ext cx="433387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0.48507 0.2407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53" y="1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02 0.07407 L -0.27205 0.30555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53" y="1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85185E-6 L -0.09601 0.1937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09" y="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21 -0.02107 L -0.04809 -0.2780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74" y="-12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48 -0.05301 L 0.15972 -0.28402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4.07407E-6 L 0.39097 -0.27778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49" y="-1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90650" y="373063"/>
            <a:ext cx="6332538" cy="7699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  <a:latin typeface="+mn-lt"/>
                <a:cs typeface="+mn-cs"/>
              </a:rPr>
              <a:t>KAM PATŘÍ TO, CO ZBYLO?</a:t>
            </a:r>
            <a:endParaRPr lang="cs-CZ" sz="4400" b="1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3" name="Picture 5" descr="C:\Documents and Settings\Standard\Local Settings\Temporary Internet Files\Content.IE5\SAKK4170\MC90043154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66875" y="3586163"/>
            <a:ext cx="13208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7" descr="C:\Documents and Settings\Standard\Local Settings\Temporary Internet Files\Content.IE5\M6P1ILGH\MC90022958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5113338"/>
            <a:ext cx="1816100" cy="164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6" descr="C:\Documents and Settings\Standard\Local Settings\Temporary Internet Files\Content.IE5\W0EWQYKV\MC90043821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39988" y="4922838"/>
            <a:ext cx="1660525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6" descr="C:\Users\pc\AppData\Local\Microsoft\Windows\Temporary Internet Files\Content.IE5\MTLJA8RL\MC90043548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2275" y="3251200"/>
            <a:ext cx="12128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0" descr="C:\Users\pc\AppData\Local\Microsoft\Windows\Temporary Internet Files\Content.IE5\V5T2UYAE\MP9004487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7314" y="1123003"/>
            <a:ext cx="1979712" cy="1484784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8" name="Picture 31" descr="C:\Users\pc\AppData\Local\Microsoft\Windows\Temporary Internet Files\Content.IE5\X7ZXFV0F\MP9003211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046026" y="1567729"/>
            <a:ext cx="2116832" cy="1510007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54281" name="Picture 37" descr="C:\Users\pc\AppData\Local\Microsoft\Windows\Temporary Internet Files\Content.IE5\IHFNV5DX\MC90034044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11463" y="1454150"/>
            <a:ext cx="199390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3" descr="C:\Users\pc\AppData\Local\Microsoft\Windows\Temporary Internet Files\Content.IE5\X7ZXFV0F\MP90032109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05529" y="1357860"/>
            <a:ext cx="1958285" cy="1396910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sp>
        <p:nvSpPr>
          <p:cNvPr id="54283" name="TextovéPole 10"/>
          <p:cNvSpPr txBox="1">
            <a:spLocks noChangeArrowheads="1"/>
          </p:cNvSpPr>
          <p:nvPr/>
        </p:nvSpPr>
        <p:spPr bwMode="auto">
          <a:xfrm>
            <a:off x="3586163" y="3617913"/>
            <a:ext cx="10874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solidFill>
                  <a:srgbClr val="00B050"/>
                </a:solidFill>
                <a:latin typeface="Calibri" pitchFamily="34" charset="0"/>
              </a:rPr>
              <a:t>DO</a:t>
            </a:r>
          </a:p>
        </p:txBody>
      </p:sp>
      <p:sp>
        <p:nvSpPr>
          <p:cNvPr id="54284" name="TextovéPole 11"/>
          <p:cNvSpPr txBox="1">
            <a:spLocks noChangeArrowheads="1"/>
          </p:cNvSpPr>
          <p:nvPr/>
        </p:nvSpPr>
        <p:spPr bwMode="auto">
          <a:xfrm>
            <a:off x="3808413" y="4699000"/>
            <a:ext cx="45958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L  _  _  _  _  _  _  _  _ Y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152900" y="4656138"/>
            <a:ext cx="38576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É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556125" y="4656138"/>
            <a:ext cx="41116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K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986338" y="4656138"/>
            <a:ext cx="434975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Á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440363" y="4656138"/>
            <a:ext cx="417512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R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875338" y="4656138"/>
            <a:ext cx="458787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N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353175" y="4656138"/>
            <a:ext cx="288925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I</a:t>
            </a:r>
          </a:p>
        </p:txBody>
      </p:sp>
      <p:sp>
        <p:nvSpPr>
          <p:cNvPr id="54291" name="TextovéPole 19"/>
          <p:cNvSpPr txBox="1">
            <a:spLocks noChangeArrowheads="1"/>
          </p:cNvSpPr>
          <p:nvPr/>
        </p:nvSpPr>
        <p:spPr bwMode="auto">
          <a:xfrm>
            <a:off x="6721475" y="4630738"/>
            <a:ext cx="40481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Č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7197725" y="4630738"/>
            <a:ext cx="41116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K</a:t>
            </a:r>
          </a:p>
        </p:txBody>
      </p:sp>
      <p:grpSp>
        <p:nvGrpSpPr>
          <p:cNvPr id="23" name="Skupina 22"/>
          <p:cNvGrpSpPr/>
          <p:nvPr/>
        </p:nvGrpSpPr>
        <p:grpSpPr>
          <a:xfrm>
            <a:off x="7723124" y="373687"/>
            <a:ext cx="721363" cy="581087"/>
            <a:chOff x="7236212" y="5495106"/>
            <a:chExt cx="1583427" cy="1191090"/>
          </a:xfrm>
          <a:solidFill>
            <a:schemeClr val="accent3">
              <a:lumMod val="75000"/>
            </a:schemeClr>
          </a:solidFill>
        </p:grpSpPr>
        <p:sp>
          <p:nvSpPr>
            <p:cNvPr id="25" name="TextovéPole 24"/>
            <p:cNvSpPr txBox="1"/>
            <p:nvPr/>
          </p:nvSpPr>
          <p:spPr>
            <a:xfrm>
              <a:off x="7236212" y="6039865"/>
              <a:ext cx="838691" cy="646331"/>
            </a:xfrm>
            <a:prstGeom prst="rect">
              <a:avLst/>
            </a:prstGeom>
            <a:grpFill/>
          </p:spPr>
          <p:txBody>
            <a:bodyPr wrap="none"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b="1" dirty="0">
                  <a:solidFill>
                    <a:srgbClr val="00B0F0"/>
                  </a:solidFill>
                  <a:latin typeface="+mn-lt"/>
                  <a:cs typeface="+mn-cs"/>
                </a:rPr>
                <a:t>KLIKEJ </a:t>
              </a:r>
            </a:p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b="1" dirty="0">
                <a:solidFill>
                  <a:srgbClr val="00B0F0"/>
                </a:solidFill>
                <a:latin typeface="+mn-lt"/>
                <a:cs typeface="+mn-cs"/>
              </a:endParaRPr>
            </a:p>
          </p:txBody>
        </p:sp>
        <p:pic>
          <p:nvPicPr>
            <p:cNvPr id="26" name="Picture 3" descr="C:\Documents and Settings\Standard\Local Settings\Temporary Internet Files\Content.IE5\M6P1ILGH\MC900356073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/>
              </a:extLst>
            </a:blip>
            <a:srcRect/>
            <a:stretch>
              <a:fillRect/>
            </a:stretch>
          </p:blipFill>
          <p:spPr bwMode="auto">
            <a:xfrm>
              <a:off x="7779068" y="5495106"/>
              <a:ext cx="1040571" cy="833797"/>
            </a:xfrm>
            <a:prstGeom prst="rect">
              <a:avLst/>
            </a:prstGeom>
            <a:grpFill/>
            <a:extLst/>
          </p:spPr>
        </p:pic>
      </p:grpSp>
      <p:pic>
        <p:nvPicPr>
          <p:cNvPr id="54294" name="Picture 23" descr="MC900199360[1]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 rot="2404265">
            <a:off x="6219825" y="2252663"/>
            <a:ext cx="433388" cy="1998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1.25809E-6 L 0.34809 -0.12743 " pathEditMode="relative" rAng="0" ptsTypes="AA">
                                      <p:cBhvr>
                                        <p:cTn id="53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-63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5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125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4" descr="C:\Users\pc\AppData\Local\Microsoft\Windows\Temporary Internet Files\Content.IE5\DUXZOR9R\MC9003710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21263" y="5443538"/>
            <a:ext cx="1963737" cy="1414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1" descr="C:\Users\pc\AppData\Local\Microsoft\Windows\Temporary Internet Files\Content.IE5\PHSCBEKW\MP9003211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79913" y="3111349"/>
            <a:ext cx="1368152" cy="975948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sp>
        <p:nvSpPr>
          <p:cNvPr id="2" name="TextovéPole 1"/>
          <p:cNvSpPr txBox="1"/>
          <p:nvPr/>
        </p:nvSpPr>
        <p:spPr>
          <a:xfrm>
            <a:off x="2082800" y="188913"/>
            <a:ext cx="6932613" cy="946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C779D"/>
                </a:solidFill>
                <a:latin typeface="Calibri" pitchFamily="34" charset="0"/>
              </a:rPr>
              <a:t>Pro jakou část těla se užívají tyto předmět</a:t>
            </a:r>
            <a:r>
              <a:rPr lang="cs-CZ" sz="2800" b="1">
                <a:solidFill>
                  <a:srgbClr val="0C779D"/>
                </a:solidFill>
              </a:rPr>
              <a:t>y?</a:t>
            </a:r>
          </a:p>
          <a:p>
            <a:r>
              <a:rPr lang="cs-CZ" sz="2800" b="1">
                <a:solidFill>
                  <a:srgbClr val="0C779D"/>
                </a:solidFill>
                <a:latin typeface="Calibri" pitchFamily="34" charset="0"/>
              </a:rPr>
              <a:t>Spoj obrázky a pojmenuj je.</a:t>
            </a:r>
          </a:p>
        </p:txBody>
      </p:sp>
      <p:pic>
        <p:nvPicPr>
          <p:cNvPr id="5" name="Picture 9" descr="C:\Users\pc\AppData\Local\Microsoft\Windows\Temporary Internet Files\Content.IE5\IHFNV5DX\MC9003348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00" y="5013325"/>
            <a:ext cx="1150938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pc\AppData\Local\Microsoft\Windows\Temporary Internet Files\Content.IE5\1XELVQVC\MC90044180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95738" y="919163"/>
            <a:ext cx="1743075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5" descr="C:\Users\pc\AppData\Local\Microsoft\Windows\Temporary Internet Files\Content.IE5\DUXZOR9R\MC90040794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05488" y="1550988"/>
            <a:ext cx="1582737" cy="1055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0" descr="C:\Users\pc\AppData\Local\Microsoft\Windows\Temporary Internet Files\Content.IE5\IHFNV5DX\MP900411759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42963" y="2274888"/>
            <a:ext cx="990600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 descr="C:\Users\pc\AppData\Local\Microsoft\Windows\Temporary Internet Files\Content.IE5\DUXZOR9R\MC900397466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/>
            </a:extLst>
          </a:blip>
          <a:srcRect l="6653" t="5461" r="9291" b="51325"/>
          <a:stretch/>
        </p:blipFill>
        <p:spPr bwMode="auto">
          <a:xfrm>
            <a:off x="432162" y="918523"/>
            <a:ext cx="1730434" cy="1083250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18" name="Picture 12" descr="C:\Users\pc\AppData\Local\Microsoft\Windows\Temporary Internet Files\Content.IE5\1XELVQVC\MC900324786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29425" y="2736850"/>
            <a:ext cx="1839913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 descr="C:\Documents and Settings\Standard\Local Settings\Temporary Internet Files\Content.IE5\SAKK4170\MP900409149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/>
            </a:extLst>
          </a:blip>
          <a:srcRect l="14415" t="19713" r="36113" b="34863"/>
          <a:stretch/>
        </p:blipFill>
        <p:spPr bwMode="auto">
          <a:xfrm>
            <a:off x="843200" y="5393003"/>
            <a:ext cx="1371095" cy="1258914"/>
          </a:xfrm>
          <a:prstGeom prst="roundRect">
            <a:avLst/>
          </a:prstGeom>
          <a:noFill/>
          <a:extLst>
            <a:ext uri="{909E8E84-426E-40DD-AFC4-6F175D3DCCD1}"/>
          </a:extLst>
        </p:spPr>
      </p:pic>
      <p:pic>
        <p:nvPicPr>
          <p:cNvPr id="22" name="Picture 6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47713" y="3825875"/>
            <a:ext cx="156210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4" name="Přímá spojnice se šipkou 23"/>
          <p:cNvCxnSpPr/>
          <p:nvPr/>
        </p:nvCxnSpPr>
        <p:spPr>
          <a:xfrm flipV="1">
            <a:off x="866775" y="4851400"/>
            <a:ext cx="496888" cy="13493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6107113" y="3825875"/>
            <a:ext cx="523875" cy="1416050"/>
            <a:chOff x="6107131" y="3826609"/>
            <a:chExt cx="523222" cy="1415036"/>
          </a:xfrm>
        </p:grpSpPr>
        <p:pic>
          <p:nvPicPr>
            <p:cNvPr id="55313" name="Picture 19" descr="C:\Users\pc\AppData\Local\Microsoft\Windows\Temporary Internet Files\Content.IE5\X7ZXFV0F\MC900312546[1].wmf"/>
            <p:cNvPicPr>
              <a:picLocks noChangeAspect="1" noChangeArrowheads="1"/>
            </p:cNvPicPr>
            <p:nvPr/>
          </p:nvPicPr>
          <p:blipFill>
            <a:blip r:embed="rId12"/>
            <a:srcRect/>
            <a:stretch>
              <a:fillRect/>
            </a:stretch>
          </p:blipFill>
          <p:spPr bwMode="auto">
            <a:xfrm>
              <a:off x="6107131" y="3826609"/>
              <a:ext cx="520157" cy="11601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5314" name="TextovéPole 24"/>
            <p:cNvSpPr txBox="1">
              <a:spLocks noChangeArrowheads="1"/>
            </p:cNvSpPr>
            <p:nvPr/>
          </p:nvSpPr>
          <p:spPr bwMode="auto">
            <a:xfrm rot="4440271">
              <a:off x="5925459" y="4536750"/>
              <a:ext cx="1102012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400">
                  <a:solidFill>
                    <a:schemeClr val="bg1"/>
                  </a:solidFill>
                  <a:latin typeface="Calibri" pitchFamily="34" charset="0"/>
                </a:rPr>
                <a:t>SPRCHA</a:t>
              </a:r>
            </a:p>
          </p:txBody>
        </p:sp>
      </p:grpSp>
      <p:pic>
        <p:nvPicPr>
          <p:cNvPr id="55311" name="Picture 29" descr="C:\Users\pc\AppData\Local\Microsoft\Windows\Temporary Internet Files\Content.IE5\DUXZOR9R\MC900279218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195638" y="4764088"/>
            <a:ext cx="1268412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 descr="MC900325420[1]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518025" y="4313238"/>
            <a:ext cx="1008063" cy="75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7.40741E-7 L -0.3927 -0.2182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35" y="-10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037E-7 L -0.33941 0.4280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79" y="2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7.40741E-7 L -0.55208 0.1655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4" y="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-0.37969 -0.2132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93" y="-1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81481E-6 C -0.00035 -0.06829 -0.00052 -0.13658 -0.00105 -0.20463 C -0.00139 -0.25 -0.02188 -0.29144 -0.03507 -0.31482 C -0.03993 -0.32362 -0.04532 -0.33473 -0.05157 -0.33519 C -0.07587 -0.33565 -0.1 -0.33519 -0.12431 -0.33519 L -0.52066 -0.31945 " pathEditMode="relative" rAng="0" ptsTypes="ffffAA">
                                      <p:cBhvr>
                                        <p:cTn id="4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42" y="-1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44444E-6 L -0.70608 -0.6675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313" y="-3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22222E-6 L -0.37205 0.1835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11" y="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11111E-6 L -0.25174 0.16435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87" y="8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2" descr="C:\Users\pc\AppData\Local\Microsoft\Windows\Temporary Internet Files\Content.IE5\1XELVQVC\MC9003247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112026" y="1280907"/>
            <a:ext cx="1366898" cy="113127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extLst/>
        </p:spPr>
      </p:pic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2425700" y="2090738"/>
            <a:ext cx="1643063" cy="1836737"/>
            <a:chOff x="2426294" y="2090025"/>
            <a:chExt cx="1642835" cy="1837523"/>
          </a:xfrm>
        </p:grpSpPr>
        <p:pic>
          <p:nvPicPr>
            <p:cNvPr id="2053" name="Picture 5" descr="MC900371166[1]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/>
              </a:extLst>
            </a:blip>
            <a:srcRect l="5657" t="10580"/>
            <a:stretch/>
          </p:blipFill>
          <p:spPr bwMode="auto">
            <a:xfrm>
              <a:off x="3059832" y="2996328"/>
              <a:ext cx="1009297" cy="845274"/>
            </a:xfrm>
            <a:prstGeom prst="ellipse">
              <a:avLst/>
            </a:prstGeom>
            <a:noFill/>
            <a:ln>
              <a:noFill/>
            </a:ln>
            <a:extLst>
              <a:ext uri="{909E8E84-426E-40DD-AFC4-6F175D3DCCD1}"/>
              <a:ext uri="{91240B29-F687-4F45-9708-019B960494DF}"/>
            </a:extLst>
          </p:spPr>
        </p:pic>
        <p:pic>
          <p:nvPicPr>
            <p:cNvPr id="56340" name="Picture 19" descr="C:\Users\pc\AppData\Local\Microsoft\Windows\Temporary Internet Files\Content.IE5\X7ZXFV0F\MC900312546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426294" y="2090025"/>
              <a:ext cx="823875" cy="18375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4" name="Picture 5" descr="C:\Users\pc\AppData\Local\Microsoft\Windows\Temporary Internet Files\Content.IE5\DUXZOR9R\MC90039746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9145" t="58379" r="11565" b="14816"/>
          <a:stretch/>
        </p:blipFill>
        <p:spPr bwMode="auto">
          <a:xfrm>
            <a:off x="161190" y="983520"/>
            <a:ext cx="2096568" cy="863023"/>
          </a:xfrm>
          <a:prstGeom prst="roundRect">
            <a:avLst/>
          </a:prstGeom>
          <a:noFill/>
          <a:scene3d>
            <a:camera prst="isometricOffAxis1Right"/>
            <a:lightRig rig="threePt" dir="t"/>
          </a:scene3d>
          <a:extLst>
            <a:ext uri="{909E8E84-426E-40DD-AFC4-6F175D3DCCD1}"/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1300" y="290513"/>
            <a:ext cx="8794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i="1">
                <a:solidFill>
                  <a:srgbClr val="00B0F0"/>
                </a:solidFill>
                <a:latin typeface="Franklin Gothic Book" pitchFamily="34" charset="0"/>
              </a:rPr>
              <a:t>K ČEMU SLOUŽÍ VĚCI NA OBRÁZCÍCH</a:t>
            </a:r>
            <a:endParaRPr lang="cs-CZ" sz="4000" b="1" i="1">
              <a:solidFill>
                <a:srgbClr val="92D050"/>
              </a:solidFill>
              <a:latin typeface="Franklin Gothic Boo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313" y="4084638"/>
            <a:ext cx="1941512" cy="460375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ČIŠTĚNÍ ZUBŮ</a:t>
            </a:r>
            <a:endParaRPr lang="cs-CZ" sz="2400" b="1" i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1763" y="5062538"/>
            <a:ext cx="3663950" cy="460375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STŘÍHÁNÍ A ÚPRAVĚ VLASŮ</a:t>
            </a:r>
            <a:endParaRPr lang="cs-CZ" sz="2400" b="1" i="1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042988" y="5949950"/>
            <a:ext cx="1536700" cy="460375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>
                <a:solidFill>
                  <a:srgbClr val="92D050"/>
                </a:solidFill>
                <a:latin typeface="Franklin Gothic Book" pitchFamily="34" charset="0"/>
              </a:rPr>
              <a:t>MYTÍ TĚLA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38950" y="6122988"/>
            <a:ext cx="1646238" cy="46196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ČIŠTĚNÍ UŠÍ</a:t>
            </a:r>
            <a:endParaRPr lang="cs-CZ" sz="2400" b="1" i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883025" y="5949950"/>
            <a:ext cx="2363788" cy="460375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>
                <a:solidFill>
                  <a:srgbClr val="00B0F0"/>
                </a:solidFill>
                <a:latin typeface="Franklin Gothic Book" pitchFamily="34" charset="0"/>
              </a:rPr>
              <a:t>STŘÍHÁNÍ NEHTŮ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372225" y="4083050"/>
            <a:ext cx="2014538" cy="461963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>
                <a:solidFill>
                  <a:srgbClr val="FFC000"/>
                </a:solidFill>
                <a:latin typeface="Franklin Gothic Book" pitchFamily="34" charset="0"/>
              </a:rPr>
              <a:t>ČESÁNÍ VLASŮ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319713" y="5226050"/>
            <a:ext cx="1854200" cy="461963"/>
          </a:xfrm>
          <a:prstGeom prst="rect">
            <a:avLst/>
          </a:prstGeom>
          <a:noFill/>
          <a:ln w="28575">
            <a:solidFill>
              <a:srgbClr val="C0000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>
                <a:solidFill>
                  <a:srgbClr val="7030A0"/>
                </a:solidFill>
                <a:latin typeface="Franklin Gothic Book" pitchFamily="34" charset="0"/>
              </a:rPr>
              <a:t>SPRCHOVÁNÍ</a:t>
            </a:r>
          </a:p>
        </p:txBody>
      </p:sp>
      <p:pic>
        <p:nvPicPr>
          <p:cNvPr id="15" name="Picture 11" descr="C:\Users\pc\AppData\Local\Microsoft\Windows\Temporary Internet Files\Content.IE5\V5T2UYAE\MC9003713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901652" y="1184357"/>
            <a:ext cx="1183000" cy="1324372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4067175" y="4264025"/>
            <a:ext cx="985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KLIKEJ</a:t>
            </a:r>
          </a:p>
        </p:txBody>
      </p:sp>
      <p:pic>
        <p:nvPicPr>
          <p:cNvPr id="2051" name="Picture 3" descr="MC900325420[1]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1300" y="2676525"/>
            <a:ext cx="1450975" cy="10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MC900354893[1]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435600" y="2524125"/>
            <a:ext cx="1528763" cy="116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273175" y="5353050"/>
            <a:ext cx="62896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u="sng">
                <a:solidFill>
                  <a:srgbClr val="C00000"/>
                </a:solidFill>
                <a:latin typeface="Franklin Gothic Book" pitchFamily="34" charset="0"/>
              </a:rPr>
              <a:t>VE  ZDRAVÉM  TĚLE  ZDRAVÝ DUCH</a:t>
            </a:r>
          </a:p>
        </p:txBody>
      </p:sp>
      <p:sp>
        <p:nvSpPr>
          <p:cNvPr id="2" name="Veselý obličej 1"/>
          <p:cNvSpPr/>
          <p:nvPr/>
        </p:nvSpPr>
        <p:spPr>
          <a:xfrm>
            <a:off x="8229600" y="4746625"/>
            <a:ext cx="914400" cy="914400"/>
          </a:xfrm>
          <a:prstGeom prst="smileyFace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8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8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5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L -0.05885 -0.32871 " pathEditMode="relative" rAng="0" ptsTypes="AA">
                                      <p:cBhvr>
                                        <p:cTn id="67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51" y="-1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59259E-6 L 0.09722 -0.30672 " pathEditMode="relative" rAng="0" ptsTypes="AA">
                                      <p:cBhvr>
                                        <p:cTn id="71" dur="2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61" y="-1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4.44444E-6 4.81481E-6 L -0.32274 -0.23403 " pathEditMode="relative" rAng="0" ptsTypes="AA">
                                      <p:cBhvr>
                                        <p:cTn id="75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46" y="-1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84 -0.02315 L 0.03264 -0.32755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65" y="-1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path" presetSubtype="0" accel="50000" decel="5000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3.05556E-6 7.40741E-7 L 0.56093 -0.43982 " pathEditMode="relative" rAng="0" ptsTypes="AA">
                                      <p:cBhvr>
                                        <p:cTn id="83" dur="2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038" y="-2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85185E-6 L -0.34861 -0.14861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31" y="-7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111E-6 L -0.7474 -0.35278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378" y="-17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000"/>
                            </p:stCondLst>
                            <p:childTnLst>
                              <p:par>
                                <p:cTn id="103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9" grpId="0"/>
      <p:bldP spid="21" grpId="0"/>
      <p:bldP spid="21" grpId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3375"/>
            <a:ext cx="9251950" cy="9540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C00000"/>
                </a:solidFill>
                <a:latin typeface="+mn-lt"/>
                <a:cs typeface="+mn-cs"/>
              </a:rPr>
              <a:t>ZÁKLADNÍ HYGIENICKÉ NÁVYKY – </a:t>
            </a: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DOPLŇ VHODNÉ SLOVO,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                        Z PÍSMENKA U SLOVA SLOŽ TAJENKU. VYSVĚTLI ji!</a:t>
            </a:r>
            <a:endParaRPr lang="cs-CZ" sz="2400" b="1" dirty="0">
              <a:solidFill>
                <a:srgbClr val="C00000"/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1325" y="1741488"/>
            <a:ext cx="62261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Ráno se umyjeme _ _ _ _ _ _ _ _ vodou. 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2125" y="3209925"/>
            <a:ext cx="8324850" cy="22463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Ruce si umyjeme před každým _ _ _ _ _ _ a </a:t>
            </a:r>
            <a:r>
              <a:rPr lang="cs-CZ" sz="2800" b="1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po použití 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záchodu.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7349" name="TextovéPole 6"/>
          <p:cNvSpPr txBox="1">
            <a:spLocks noChangeArrowheads="1"/>
          </p:cNvSpPr>
          <p:nvPr/>
        </p:nvSpPr>
        <p:spPr bwMode="auto">
          <a:xfrm>
            <a:off x="1922463" y="4292600"/>
            <a:ext cx="1841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</p:txBody>
      </p:sp>
      <p:sp>
        <p:nvSpPr>
          <p:cNvPr id="57350" name="TextovéPole 7"/>
          <p:cNvSpPr txBox="1">
            <a:spLocks noChangeArrowheads="1"/>
          </p:cNvSpPr>
          <p:nvPr/>
        </p:nvSpPr>
        <p:spPr bwMode="auto">
          <a:xfrm>
            <a:off x="1476375" y="4784725"/>
            <a:ext cx="24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.</a:t>
            </a:r>
          </a:p>
        </p:txBody>
      </p:sp>
      <p:sp>
        <p:nvSpPr>
          <p:cNvPr id="57351" name="TextovéPole 8"/>
          <p:cNvSpPr txBox="1">
            <a:spLocks noChangeArrowheads="1"/>
          </p:cNvSpPr>
          <p:nvPr/>
        </p:nvSpPr>
        <p:spPr bwMode="auto">
          <a:xfrm>
            <a:off x="1476375" y="5516563"/>
            <a:ext cx="241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.</a:t>
            </a:r>
          </a:p>
        </p:txBody>
      </p:sp>
      <p:sp>
        <p:nvSpPr>
          <p:cNvPr id="57352" name="TextovéPole 13"/>
          <p:cNvSpPr txBox="1">
            <a:spLocks noChangeArrowheads="1"/>
          </p:cNvSpPr>
          <p:nvPr/>
        </p:nvSpPr>
        <p:spPr bwMode="auto">
          <a:xfrm>
            <a:off x="1450975" y="4324350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4025" y="2384425"/>
            <a:ext cx="3305175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Vyčistíme </a:t>
            </a: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si </a:t>
            </a: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 _ _ _ _ .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2125" y="3695700"/>
            <a:ext cx="5634038" cy="18161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Nehty udržujeme  čisté a _ _ _ _ _ _.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7355" name="TextovéPole 17"/>
          <p:cNvSpPr txBox="1">
            <a:spLocks noChangeArrowheads="1"/>
          </p:cNvSpPr>
          <p:nvPr/>
        </p:nvSpPr>
        <p:spPr bwMode="auto">
          <a:xfrm>
            <a:off x="6065838" y="6165850"/>
            <a:ext cx="1406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C00000"/>
                </a:solidFill>
                <a:latin typeface="Franklin Gothic Book" pitchFamily="34" charset="0"/>
              </a:rPr>
              <a:t>POKRAČUJ ! 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1927225" y="2447925"/>
            <a:ext cx="16383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STUDENOU</a:t>
            </a:r>
          </a:p>
        </p:txBody>
      </p:sp>
      <p:sp>
        <p:nvSpPr>
          <p:cNvPr id="57357" name="TextovéPole 22"/>
          <p:cNvSpPr txBox="1">
            <a:spLocks noChangeArrowheads="1"/>
          </p:cNvSpPr>
          <p:nvPr/>
        </p:nvSpPr>
        <p:spPr bwMode="auto">
          <a:xfrm>
            <a:off x="1927225" y="3463925"/>
            <a:ext cx="8747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BOTY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502150" y="3297238"/>
            <a:ext cx="927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ZUBY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842963" y="6165850"/>
            <a:ext cx="2852737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TAJENKA</a:t>
            </a:r>
            <a:r>
              <a:rPr lang="cs-CZ" dirty="0">
                <a:latin typeface="+mn-lt"/>
                <a:cs typeface="+mn-cs"/>
              </a:rPr>
              <a:t> : </a:t>
            </a:r>
            <a:r>
              <a:rPr lang="cs-CZ" dirty="0">
                <a:latin typeface="+mn-lt"/>
                <a:cs typeface="+mn-cs"/>
              </a:rPr>
              <a:t>  _  _  _  _   (část)</a:t>
            </a:r>
            <a:endParaRPr lang="cs-CZ" dirty="0">
              <a:latin typeface="+mn-lt"/>
              <a:cs typeface="+mn-cs"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7489825" y="6045200"/>
            <a:ext cx="242888" cy="48895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55738" y="2400300"/>
            <a:ext cx="346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i="1">
                <a:solidFill>
                  <a:srgbClr val="FF0000"/>
                </a:solidFill>
                <a:latin typeface="Franklin Gothic Book" pitchFamily="34" charset="0"/>
              </a:rPr>
              <a:t>Z</a:t>
            </a:r>
          </a:p>
        </p:txBody>
      </p:sp>
      <p:grpSp>
        <p:nvGrpSpPr>
          <p:cNvPr id="32" name="Skupina 31"/>
          <p:cNvGrpSpPr>
            <a:grpSpLocks/>
          </p:cNvGrpSpPr>
          <p:nvPr/>
        </p:nvGrpSpPr>
        <p:grpSpPr bwMode="auto">
          <a:xfrm>
            <a:off x="4052888" y="2492375"/>
            <a:ext cx="1646237" cy="461963"/>
            <a:chOff x="4052908" y="2492896"/>
            <a:chExt cx="1646810" cy="461665"/>
          </a:xfrm>
        </p:grpSpPr>
        <p:sp>
          <p:nvSpPr>
            <p:cNvPr id="57373" name="TextovéPole 21"/>
            <p:cNvSpPr txBox="1">
              <a:spLocks noChangeArrowheads="1"/>
            </p:cNvSpPr>
            <p:nvPr/>
          </p:nvSpPr>
          <p:spPr bwMode="auto">
            <a:xfrm>
              <a:off x="4502595" y="2492896"/>
              <a:ext cx="1197123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Franklin Gothic Book" pitchFamily="34" charset="0"/>
                </a:rPr>
                <a:t>TEPLOU</a:t>
              </a:r>
            </a:p>
          </p:txBody>
        </p:sp>
        <p:sp>
          <p:nvSpPr>
            <p:cNvPr id="57374" name="TextovéPole 9"/>
            <p:cNvSpPr txBox="1">
              <a:spLocks noChangeArrowheads="1"/>
            </p:cNvSpPr>
            <p:nvPr/>
          </p:nvSpPr>
          <p:spPr bwMode="auto">
            <a:xfrm>
              <a:off x="4052908" y="2492896"/>
              <a:ext cx="34977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Franklin Gothic Book" pitchFamily="34" charset="0"/>
                </a:rPr>
                <a:t>V</a:t>
              </a:r>
            </a:p>
          </p:txBody>
        </p:sp>
      </p:grpSp>
      <p:sp>
        <p:nvSpPr>
          <p:cNvPr id="57363" name="TextovéPole 10"/>
          <p:cNvSpPr txBox="1">
            <a:spLocks noChangeArrowheads="1"/>
          </p:cNvSpPr>
          <p:nvPr/>
        </p:nvSpPr>
        <p:spPr bwMode="auto">
          <a:xfrm>
            <a:off x="1455738" y="3422650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C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087813" y="3324225"/>
            <a:ext cx="382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D</a:t>
            </a:r>
          </a:p>
        </p:txBody>
      </p:sp>
      <p:sp>
        <p:nvSpPr>
          <p:cNvPr id="57365" name="TextovéPole 25"/>
          <p:cNvSpPr txBox="1">
            <a:spLocks noChangeArrowheads="1"/>
          </p:cNvSpPr>
          <p:nvPr/>
        </p:nvSpPr>
        <p:spPr bwMode="auto">
          <a:xfrm>
            <a:off x="1897063" y="4538663"/>
            <a:ext cx="1408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OBĚDEM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4502150" y="4384675"/>
            <a:ext cx="1144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JÍDLEM</a:t>
            </a:r>
          </a:p>
        </p:txBody>
      </p:sp>
      <p:sp>
        <p:nvSpPr>
          <p:cNvPr id="57367" name="TextovéPole 12"/>
          <p:cNvSpPr txBox="1">
            <a:spLocks noChangeArrowheads="1"/>
          </p:cNvSpPr>
          <p:nvPr/>
        </p:nvSpPr>
        <p:spPr bwMode="auto">
          <a:xfrm>
            <a:off x="1443038" y="4138613"/>
            <a:ext cx="3587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 b="1">
              <a:solidFill>
                <a:srgbClr val="FF0000"/>
              </a:solidFill>
              <a:latin typeface="Franklin Gothic Book" pitchFamily="34" charset="0"/>
            </a:endParaRPr>
          </a:p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S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097338" y="4419600"/>
            <a:ext cx="3730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R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979613" y="5116513"/>
            <a:ext cx="12446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>
              <a:latin typeface="Franklin Gothic Book" pitchFamily="34" charset="0"/>
            </a:endParaRPr>
          </a:p>
          <a:p>
            <a:r>
              <a:rPr lang="cs-CZ" sz="2400">
                <a:latin typeface="Franklin Gothic Book" pitchFamily="34" charset="0"/>
              </a:rPr>
              <a:t>KRÁTKÉ</a:t>
            </a:r>
          </a:p>
        </p:txBody>
      </p:sp>
      <p:sp>
        <p:nvSpPr>
          <p:cNvPr id="57370" name="TextovéPole 28"/>
          <p:cNvSpPr txBox="1">
            <a:spLocks noChangeArrowheads="1"/>
          </p:cNvSpPr>
          <p:nvPr/>
        </p:nvSpPr>
        <p:spPr bwMode="auto">
          <a:xfrm>
            <a:off x="4554538" y="5122863"/>
            <a:ext cx="12715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>
              <a:latin typeface="Franklin Gothic Book" pitchFamily="34" charset="0"/>
            </a:endParaRPr>
          </a:p>
          <a:p>
            <a:r>
              <a:rPr lang="cs-CZ" sz="2400">
                <a:latin typeface="Franklin Gothic Book" pitchFamily="34" charset="0"/>
              </a:rPr>
              <a:t>DLOUHÉ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508125" y="5094288"/>
            <a:ext cx="3492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 b="1">
              <a:solidFill>
                <a:srgbClr val="FF0000"/>
              </a:solidFill>
              <a:latin typeface="Franklin Gothic Book" pitchFamily="34" charset="0"/>
            </a:endParaRPr>
          </a:p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A</a:t>
            </a:r>
          </a:p>
        </p:txBody>
      </p:sp>
      <p:sp>
        <p:nvSpPr>
          <p:cNvPr id="57372" name="TextovéPole 20"/>
          <p:cNvSpPr txBox="1">
            <a:spLocks noChangeArrowheads="1"/>
          </p:cNvSpPr>
          <p:nvPr/>
        </p:nvSpPr>
        <p:spPr bwMode="auto">
          <a:xfrm>
            <a:off x="4105275" y="5116513"/>
            <a:ext cx="3698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>
              <a:solidFill>
                <a:srgbClr val="FF0000"/>
              </a:solidFill>
              <a:latin typeface="Franklin Gothic Book" pitchFamily="34" charset="0"/>
            </a:endParaRPr>
          </a:p>
          <a:p>
            <a:r>
              <a:rPr lang="cs-CZ" sz="2400">
                <a:solidFill>
                  <a:srgbClr val="FF0000"/>
                </a:solidFill>
                <a:latin typeface="Franklin Gothic Book" pitchFamily="34" charset="0"/>
              </a:rPr>
              <a:t>B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1481E-6 L 0.05417 0.536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2680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40741E-7 L 0.15243 -0.1004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22" y="-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85185E-6 L -0.23993 -0.06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97" y="-3356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L -0.21198 0.4016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08" y="2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33333E-6 L 0.07118 -0.0993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59" y="-4977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7.40741E-7 L -0.18889 0.2419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44" y="1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0.23125 -0.04421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563" y="-2222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L 0.12691 0.0958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37" y="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  <p:bldP spid="4" grpId="0"/>
      <p:bldP spid="12" grpId="0"/>
      <p:bldP spid="27" grpId="0"/>
      <p:bldP spid="15" grpId="0"/>
      <p:bldP spid="2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extovéPole 1"/>
          <p:cNvSpPr txBox="1">
            <a:spLocks noChangeArrowheads="1"/>
          </p:cNvSpPr>
          <p:nvPr/>
        </p:nvSpPr>
        <p:spPr bwMode="auto">
          <a:xfrm>
            <a:off x="693738" y="476250"/>
            <a:ext cx="78422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ZÁKLADNÍ HYGIENICKÉ NÁVYKY – DOPLŇ VHODNÉ SLOVO, </a:t>
            </a:r>
          </a:p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Z PÍSMENKA U SLOVA SLOŽ TAJENKU A VYSVĚTLI JI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84263" y="6092825"/>
            <a:ext cx="7735887" cy="585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TAJENKA</a:t>
            </a:r>
            <a:r>
              <a:rPr lang="cs-CZ" sz="3200" dirty="0">
                <a:latin typeface="+mn-lt"/>
                <a:cs typeface="+mn-cs"/>
              </a:rPr>
              <a:t> :    _  _  _  _   _   _      _  _  _                               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1412875"/>
            <a:ext cx="8820150" cy="1262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      </a:t>
            </a: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Večer se umyjeme nebo vykoupeme v _ _ _ _ _  vodě.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188" y="3028950"/>
            <a:ext cx="5797550" cy="9540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Vlasy si češeme několikrát  _ _ _ _ _ 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13" y="5084763"/>
            <a:ext cx="603408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Uši si čistíme několikrát do _ _ _ _ _ _ .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8375" name="TextovéPole 13"/>
          <p:cNvSpPr txBox="1">
            <a:spLocks noChangeArrowheads="1"/>
          </p:cNvSpPr>
          <p:nvPr/>
        </p:nvSpPr>
        <p:spPr bwMode="auto">
          <a:xfrm>
            <a:off x="1387475" y="3884613"/>
            <a:ext cx="185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Franklin Gothic Boo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188" y="2241550"/>
            <a:ext cx="34369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_ _ _ _ _ _ _ _ </a:t>
            </a: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si </a:t>
            </a: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zuby.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274888" y="1917700"/>
            <a:ext cx="11461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 TEPLÉ 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614863" y="2665413"/>
            <a:ext cx="1652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 VYČISTÍME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36588" y="4102100"/>
            <a:ext cx="4486275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Pravidelně si je </a:t>
            </a: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_ _ _ _ _ _ 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.</a:t>
            </a:r>
            <a:endParaRPr lang="cs-CZ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2274888" y="3667125"/>
            <a:ext cx="11366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 TÝDNĚ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614863" y="3694113"/>
            <a:ext cx="12017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 DENNĚ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614863" y="4567238"/>
            <a:ext cx="13779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 PEREME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274888" y="4565650"/>
            <a:ext cx="1371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 MYJEME</a:t>
            </a:r>
          </a:p>
        </p:txBody>
      </p:sp>
      <p:grpSp>
        <p:nvGrpSpPr>
          <p:cNvPr id="38" name="Skupina 37"/>
          <p:cNvGrpSpPr>
            <a:grpSpLocks/>
          </p:cNvGrpSpPr>
          <p:nvPr/>
        </p:nvGrpSpPr>
        <p:grpSpPr bwMode="auto">
          <a:xfrm>
            <a:off x="3144838" y="6115050"/>
            <a:ext cx="1727200" cy="461963"/>
            <a:chOff x="3145582" y="6114979"/>
            <a:chExt cx="1726929" cy="461665"/>
          </a:xfrm>
        </p:grpSpPr>
        <p:sp>
          <p:nvSpPr>
            <p:cNvPr id="58401" name="TextovéPole 26"/>
            <p:cNvSpPr txBox="1">
              <a:spLocks noChangeArrowheads="1"/>
            </p:cNvSpPr>
            <p:nvPr/>
          </p:nvSpPr>
          <p:spPr bwMode="auto">
            <a:xfrm>
              <a:off x="3145582" y="6114979"/>
              <a:ext cx="34496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Franklin Gothic Book" pitchFamily="34" charset="0"/>
                </a:rPr>
                <a:t>Z</a:t>
              </a:r>
            </a:p>
          </p:txBody>
        </p:sp>
        <p:sp>
          <p:nvSpPr>
            <p:cNvPr id="58402" name="TextovéPole 27"/>
            <p:cNvSpPr txBox="1">
              <a:spLocks noChangeArrowheads="1"/>
            </p:cNvSpPr>
            <p:nvPr/>
          </p:nvSpPr>
          <p:spPr bwMode="auto">
            <a:xfrm>
              <a:off x="3588069" y="6114979"/>
              <a:ext cx="38343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Franklin Gothic Book" pitchFamily="34" charset="0"/>
                </a:rPr>
                <a:t>D</a:t>
              </a:r>
            </a:p>
          </p:txBody>
        </p:sp>
        <p:sp>
          <p:nvSpPr>
            <p:cNvPr id="58403" name="TextovéPole 28"/>
            <p:cNvSpPr txBox="1">
              <a:spLocks noChangeArrowheads="1"/>
            </p:cNvSpPr>
            <p:nvPr/>
          </p:nvSpPr>
          <p:spPr bwMode="auto">
            <a:xfrm>
              <a:off x="4059410" y="6114979"/>
              <a:ext cx="373820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Franklin Gothic Book" pitchFamily="34" charset="0"/>
                </a:rPr>
                <a:t>R</a:t>
              </a:r>
            </a:p>
          </p:txBody>
        </p:sp>
        <p:sp>
          <p:nvSpPr>
            <p:cNvPr id="58404" name="TextovéPole 29"/>
            <p:cNvSpPr txBox="1">
              <a:spLocks noChangeArrowheads="1"/>
            </p:cNvSpPr>
            <p:nvPr/>
          </p:nvSpPr>
          <p:spPr bwMode="auto">
            <a:xfrm>
              <a:off x="4522735" y="6114979"/>
              <a:ext cx="34977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Franklin Gothic Book" pitchFamily="34" charset="0"/>
                </a:rPr>
                <a:t>A</a:t>
              </a:r>
            </a:p>
          </p:txBody>
        </p:sp>
      </p:grp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2274888" y="5505450"/>
            <a:ext cx="12017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MĚSÍCE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4614863" y="5505450"/>
            <a:ext cx="1000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Franklin Gothic Book" pitchFamily="34" charset="0"/>
              </a:rPr>
              <a:t> ROKA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63713" y="1914525"/>
            <a:ext cx="34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V</a:t>
            </a:r>
          </a:p>
        </p:txBody>
      </p:sp>
      <p:grpSp>
        <p:nvGrpSpPr>
          <p:cNvPr id="42" name="Skupina 41"/>
          <p:cNvGrpSpPr>
            <a:grpSpLocks/>
          </p:cNvGrpSpPr>
          <p:nvPr/>
        </p:nvGrpSpPr>
        <p:grpSpPr bwMode="auto">
          <a:xfrm>
            <a:off x="4083050" y="1878013"/>
            <a:ext cx="1851025" cy="461962"/>
            <a:chOff x="4083454" y="1877684"/>
            <a:chExt cx="1850231" cy="461666"/>
          </a:xfrm>
        </p:grpSpPr>
        <p:sp>
          <p:nvSpPr>
            <p:cNvPr id="58399" name="TextovéPole 12"/>
            <p:cNvSpPr txBox="1">
              <a:spLocks noChangeArrowheads="1"/>
            </p:cNvSpPr>
            <p:nvPr/>
          </p:nvSpPr>
          <p:spPr bwMode="auto">
            <a:xfrm>
              <a:off x="4431094" y="1877684"/>
              <a:ext cx="150259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Franklin Gothic Book" pitchFamily="34" charset="0"/>
                </a:rPr>
                <a:t> STUDENÉ</a:t>
              </a:r>
            </a:p>
          </p:txBody>
        </p:sp>
        <p:sp>
          <p:nvSpPr>
            <p:cNvPr id="58400" name="TextovéPole 8"/>
            <p:cNvSpPr txBox="1">
              <a:spLocks noChangeArrowheads="1"/>
            </p:cNvSpPr>
            <p:nvPr/>
          </p:nvSpPr>
          <p:spPr bwMode="auto">
            <a:xfrm>
              <a:off x="4083454" y="1877685"/>
              <a:ext cx="34496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Franklin Gothic Book" pitchFamily="34" charset="0"/>
                </a:rPr>
                <a:t>Z</a:t>
              </a:r>
            </a:p>
          </p:txBody>
        </p:sp>
      </p:grpSp>
      <p:grpSp>
        <p:nvGrpSpPr>
          <p:cNvPr id="41" name="Skupina 40"/>
          <p:cNvGrpSpPr>
            <a:grpSpLocks/>
          </p:cNvGrpSpPr>
          <p:nvPr/>
        </p:nvGrpSpPr>
        <p:grpSpPr bwMode="auto">
          <a:xfrm>
            <a:off x="1771650" y="2705100"/>
            <a:ext cx="1984375" cy="493713"/>
            <a:chOff x="1771295" y="2704531"/>
            <a:chExt cx="1983942" cy="494835"/>
          </a:xfrm>
        </p:grpSpPr>
        <p:sp>
          <p:nvSpPr>
            <p:cNvPr id="58397" name="TextovéPole 16"/>
            <p:cNvSpPr txBox="1">
              <a:spLocks noChangeArrowheads="1"/>
            </p:cNvSpPr>
            <p:nvPr/>
          </p:nvSpPr>
          <p:spPr bwMode="auto">
            <a:xfrm>
              <a:off x="2275345" y="2704531"/>
              <a:ext cx="1479892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>
                  <a:latin typeface="Franklin Gothic Book" pitchFamily="34" charset="0"/>
                </a:rPr>
                <a:t>UMYJEME</a:t>
              </a:r>
            </a:p>
          </p:txBody>
        </p:sp>
        <p:sp>
          <p:nvSpPr>
            <p:cNvPr id="58398" name="TextovéPole 9"/>
            <p:cNvSpPr txBox="1">
              <a:spLocks noChangeArrowheads="1"/>
            </p:cNvSpPr>
            <p:nvPr/>
          </p:nvSpPr>
          <p:spPr bwMode="auto">
            <a:xfrm>
              <a:off x="1771295" y="2737701"/>
              <a:ext cx="35618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400" b="1">
                  <a:solidFill>
                    <a:srgbClr val="FF0000"/>
                  </a:solidFill>
                  <a:latin typeface="Franklin Gothic Book" pitchFamily="34" charset="0"/>
                </a:rPr>
                <a:t>P</a:t>
              </a:r>
            </a:p>
          </p:txBody>
        </p:sp>
      </p:grp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083050" y="2687638"/>
            <a:ext cx="3429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Ý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793875" y="3678238"/>
            <a:ext cx="361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C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083050" y="3627438"/>
            <a:ext cx="384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D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1763713" y="4538663"/>
            <a:ext cx="3698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U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083050" y="4567238"/>
            <a:ext cx="4365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W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1763713" y="5508625"/>
            <a:ext cx="560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CH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4110038" y="5478463"/>
            <a:ext cx="382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Franklin Gothic Book" pitchFamily="34" charset="0"/>
              </a:rPr>
              <a:t>H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0208 L 0.42465 -0.065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50" y="-317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8148E-6 L 0.34323 0.6178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53" y="3088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22222E-6 L -0.4573 -0.0692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65" y="-3472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96296E-6 L 0.12916 0.505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58" y="2525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22222E-6 L 0.00851 -0.0932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7" y="-4676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 L 0.22935 0.357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17870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44444E-6 L 0.08178 -0.07338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80" y="-3681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037E-7 L 0.53108 0.224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45" y="11227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59259E-6 L 0.26441 -0.0634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12" y="-3171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4444E-6 L 0.57587 0.083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85" y="4144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/>
      <p:bldP spid="22" grpId="0"/>
      <p:bldP spid="24" grpId="0"/>
      <p:bldP spid="25" grpId="0"/>
      <p:bldP spid="26" grpId="0"/>
      <p:bldP spid="39" grpId="0"/>
      <p:bldP spid="40" grpId="0"/>
      <p:bldP spid="5" grpId="0"/>
      <p:bldP spid="12" grpId="0"/>
      <p:bldP spid="16" grpId="0"/>
      <p:bldP spid="18" grpId="0"/>
      <p:bldP spid="20" grpId="0"/>
      <p:bldP spid="23" grpId="0"/>
      <p:bldP spid="31" grpId="0"/>
      <p:bldP spid="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TextovéPole 2"/>
          <p:cNvSpPr txBox="1">
            <a:spLocks noChangeArrowheads="1"/>
          </p:cNvSpPr>
          <p:nvPr/>
        </p:nvSpPr>
        <p:spPr bwMode="auto">
          <a:xfrm>
            <a:off x="1116013" y="1268413"/>
            <a:ext cx="17160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Georgia" pitchFamily="18" charset="0"/>
              </a:rPr>
              <a:t> </a:t>
            </a:r>
            <a:r>
              <a:rPr lang="cs-CZ" sz="2800" b="1">
                <a:latin typeface="Georgia" pitchFamily="18" charset="0"/>
              </a:rPr>
              <a:t>Zdroje</a:t>
            </a:r>
            <a:r>
              <a:rPr lang="cs-CZ" sz="2800">
                <a:latin typeface="Georgia" pitchFamily="18" charset="0"/>
              </a:rPr>
              <a:t> :</a:t>
            </a:r>
          </a:p>
        </p:txBody>
      </p:sp>
      <p:sp>
        <p:nvSpPr>
          <p:cNvPr id="59394" name="TextovéPole 3"/>
          <p:cNvSpPr txBox="1">
            <a:spLocks noChangeArrowheads="1"/>
          </p:cNvSpPr>
          <p:nvPr/>
        </p:nvSpPr>
        <p:spPr bwMode="auto">
          <a:xfrm>
            <a:off x="1116013" y="2276475"/>
            <a:ext cx="3765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  </a:t>
            </a:r>
            <a:r>
              <a:rPr lang="cs-CZ" sz="2400">
                <a:latin typeface="Georgia" pitchFamily="18" charset="0"/>
              </a:rPr>
              <a:t>www.office.</a:t>
            </a:r>
            <a:r>
              <a:rPr lang="cs-CZ" sz="2400"/>
              <a:t>microsoft.</a:t>
            </a:r>
            <a:r>
              <a:rPr lang="cs-CZ" sz="2400">
                <a:latin typeface="Georgia" pitchFamily="18" charset="0"/>
              </a:rPr>
              <a:t>com</a:t>
            </a:r>
          </a:p>
        </p:txBody>
      </p:sp>
      <p:sp>
        <p:nvSpPr>
          <p:cNvPr id="59395" name="TextovéPole 4"/>
          <p:cNvSpPr txBox="1">
            <a:spLocks noChangeArrowheads="1"/>
          </p:cNvSpPr>
          <p:nvPr/>
        </p:nvSpPr>
        <p:spPr bwMode="auto">
          <a:xfrm>
            <a:off x="1116013" y="2852738"/>
            <a:ext cx="57435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eorgia" pitchFamily="18" charset="0"/>
              </a:rPr>
              <a:t>Učebnice: PRVOUKA 2</a:t>
            </a:r>
          </a:p>
          <a:p>
            <a:r>
              <a:rPr lang="cs-CZ" sz="2400">
                <a:latin typeface="Georgia" pitchFamily="18" charset="0"/>
              </a:rPr>
              <a:t>Napsaly: PaedDr. Hana Mühlhauserová; </a:t>
            </a:r>
          </a:p>
          <a:p>
            <a:r>
              <a:rPr lang="cs-CZ" sz="2400">
                <a:latin typeface="Georgia" pitchFamily="18" charset="0"/>
              </a:rPr>
              <a:t>PaeDr: Jaromíra Svobodová</a:t>
            </a:r>
          </a:p>
          <a:p>
            <a:r>
              <a:rPr lang="cs-CZ" sz="2400">
                <a:latin typeface="Georgia" pitchFamily="18" charset="0"/>
              </a:rPr>
              <a:t>Nová škola, s.r.o., 2013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632</TotalTime>
  <Words>283</Words>
  <Application>Microsoft Office PowerPoint</Application>
  <PresentationFormat>On-screen Show (4:3)</PresentationFormat>
  <Paragraphs>119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27</vt:i4>
      </vt:variant>
      <vt:variant>
        <vt:lpstr>Nadpisy snímků</vt:lpstr>
      </vt:variant>
      <vt:variant>
        <vt:i4>10</vt:i4>
      </vt:variant>
    </vt:vector>
  </HeadingPairs>
  <TitlesOfParts>
    <vt:vector size="45" baseType="lpstr">
      <vt:lpstr>Calibri</vt:lpstr>
      <vt:lpstr>Arial</vt:lpstr>
      <vt:lpstr>Trebuchet MS</vt:lpstr>
      <vt:lpstr>Wingdings 2</vt:lpstr>
      <vt:lpstr>Wingdings</vt:lpstr>
      <vt:lpstr>Franklin Gothic Medium</vt:lpstr>
      <vt:lpstr>Franklin Gothic Book</vt:lpstr>
      <vt:lpstr>Georgia</vt:lpstr>
      <vt:lpstr>Motiv systému Office</vt:lpstr>
      <vt:lpstr>Bohatý</vt:lpstr>
      <vt:lpstr>Cesta</vt:lpstr>
      <vt:lpstr>Administrativní</vt:lpstr>
      <vt:lpstr>Bohatý</vt:lpstr>
      <vt:lpstr>Bohatý</vt:lpstr>
      <vt:lpstr>Bohatý</vt:lpstr>
      <vt:lpstr>Bohatý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Nemoc a úraz</dc:title>
  <dc:creator>Your User Name</dc:creator>
  <cp:lastModifiedBy>DUM</cp:lastModifiedBy>
  <cp:revision>67</cp:revision>
  <dcterms:created xsi:type="dcterms:W3CDTF">2013-12-04T12:54:14Z</dcterms:created>
  <dcterms:modified xsi:type="dcterms:W3CDTF">2014-02-27T14:56:39Z</dcterms:modified>
</cp:coreProperties>
</file>