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66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2134E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8F94B4E-ADA1-4757-95F3-AD29A4E2525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1C22701-03A3-4BE0-B1FD-D62A4F792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60E3E1-E03A-4417-8536-A9D0D86DC2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20625-9B2C-4163-AE88-C60791F5EA1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B0CA2-C35C-43CE-BA84-D1471912E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C3523-398A-4858-B38A-4EE25C13987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B0F46-05BF-4AA9-9E35-BAA2A4964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390B7-C078-475F-8CF3-15559E3DA16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C6D37-15E7-4073-9AFB-8E9AF6C5D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6C0A8-2557-4898-B95B-3B74EA7BA4E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401A0-818D-4940-850B-9C18CEC4B1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77DFC-DB18-4E1F-9804-9EE24E8E892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82AF8-B722-4E29-B40C-6F8B6331C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B36A8-EEE0-4150-A68B-26891E7E88E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D5982-08DB-46FA-B915-26EE8C105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CF743-6932-4D6B-881F-9A405548A03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6A406-0667-4912-BE3A-9C3CBA365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C216C-45E8-4C54-BD76-6AAF0F7FE1F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97591-6D05-4E0F-8B5B-28A0D827AB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1019B-4C97-474B-8151-E8573B5EE35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8803E-44B6-41CC-8F44-F811964E3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A1963-6955-463B-B086-A154277F6DF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947FE-10FF-4520-A9BB-F477B3660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E0C79-8FFD-4493-ABBE-506DAC989E0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1867D-6126-4D21-B268-C6553864A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1DC5D43-3583-425B-B65E-E03763513FA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A024C7A-496C-48D9-8824-29D751FDE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A3999-AACF-47B1-BFDD-FBE288C0436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A8590-9AE5-4048-864F-F2DEAB7B5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FBBD5D4-D3C1-4D09-A29A-10B126C21D9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979E22-D8F4-41BF-B7FA-EF6B031D2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09825-B5E9-4482-BFA5-E97A5574944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C2272-008A-4ECA-BCCF-5C9A6BE25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A9EC3-D77B-4220-A984-DF62A18C5B0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706DE-AF6D-4AEE-BF45-DCD681A67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43C43-81F6-457E-9840-11B5D31A1F0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F7872-CD50-4646-8E86-B6217E430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DC048-B03C-49B6-94E3-E73306201F8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17910-5811-4671-B133-98A35864A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9F913-795A-41AE-A363-2D718F63CA3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40E25-9A18-472E-BD1E-777C49B20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D808BA8-FB4D-4D3C-8795-0B229932A00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79DD21-6FD7-4E57-96C8-1F1E6EF22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7653E-C273-4E8D-9899-94963654125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A7562-433D-4E31-85A0-279E8005B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99BD1C-2263-4B3E-8B03-D6A2BEE7594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6BE9F71-3A9D-4274-9EF2-9CBEED8AB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BFBF52-B186-4CF8-9ADC-F2B660F0E9C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2FA77F-81D1-49EB-B71E-10A9560B2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4" r:id="rId2"/>
    <p:sldLayoutId id="2147483673" r:id="rId3"/>
    <p:sldLayoutId id="2147483672" r:id="rId4"/>
    <p:sldLayoutId id="2147483671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318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CEAC979-A194-4B0F-9887-04CC4DFC7C9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2394DE7-111A-4D82-A902-6E2A5AA92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4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85" r:id="rId9"/>
    <p:sldLayoutId id="2147483676" r:id="rId10"/>
    <p:sldLayoutId id="214748368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6.gif"/><Relationship Id="rId7" Type="http://schemas.openxmlformats.org/officeDocument/2006/relationships/image" Target="../media/image19.wmf"/><Relationship Id="rId12" Type="http://schemas.openxmlformats.org/officeDocument/2006/relationships/image" Target="../media/image24.gi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4.jpeg"/><Relationship Id="rId10" Type="http://schemas.openxmlformats.org/officeDocument/2006/relationships/image" Target="../media/image22.wmf"/><Relationship Id="rId4" Type="http://schemas.openxmlformats.org/officeDocument/2006/relationships/image" Target="../media/image17.wmf"/><Relationship Id="rId9" Type="http://schemas.openxmlformats.org/officeDocument/2006/relationships/image" Target="../media/image21.wmf"/><Relationship Id="rId1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836613"/>
            <a:ext cx="81629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Obdélník 4"/>
          <p:cNvSpPr>
            <a:spLocks noChangeArrowheads="1"/>
          </p:cNvSpPr>
          <p:nvPr/>
        </p:nvSpPr>
        <p:spPr bwMode="auto">
          <a:xfrm>
            <a:off x="2305050" y="2455863"/>
            <a:ext cx="45720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NÁZEV ŠKOLY: Základní škola a Mateřská škola</a:t>
            </a:r>
          </a:p>
          <a:p>
            <a:r>
              <a:rPr lang="cs-CZ">
                <a:latin typeface="Calibri" pitchFamily="34" charset="0"/>
              </a:rPr>
              <a:t>          Doudleby, okres České Budějovice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AUTOR:		Mgr. Jaromíra  Stropková</a:t>
            </a:r>
          </a:p>
          <a:p>
            <a:r>
              <a:rPr lang="cs-CZ">
                <a:latin typeface="Calibri" pitchFamily="34" charset="0"/>
              </a:rPr>
              <a:t>NÁZEV:		VY_32_INOVACE_20_ 		Minulost, současnost, budoucnost	</a:t>
            </a:r>
          </a:p>
          <a:p>
            <a:r>
              <a:rPr lang="cs-CZ">
                <a:latin typeface="Calibri" pitchFamily="34" charset="0"/>
              </a:rPr>
              <a:t>TÉMA:  		Člověk a jeho svět, Lidé a čas,  Prvouka 2. ročník, </a:t>
            </a:r>
          </a:p>
          <a:p>
            <a:r>
              <a:rPr lang="cs-CZ">
                <a:latin typeface="Calibri" pitchFamily="34" charset="0"/>
              </a:rPr>
              <a:t>DATUM TVORBY      16. ledna 2014</a:t>
            </a:r>
          </a:p>
          <a:p>
            <a:r>
              <a:rPr lang="cs-CZ">
                <a:latin typeface="Calibri" pitchFamily="34" charset="0"/>
              </a:rPr>
              <a:t>ČÍSLO PROJEKTU:    Číslo projektu:      CZ.1.07/1.4.00/21.3424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900113" y="755650"/>
            <a:ext cx="18049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ANOTACE</a:t>
            </a:r>
          </a:p>
        </p:txBody>
      </p:sp>
      <p:sp>
        <p:nvSpPr>
          <p:cNvPr id="27651" name="Obdélník 2"/>
          <p:cNvSpPr>
            <a:spLocks noChangeArrowheads="1"/>
          </p:cNvSpPr>
          <p:nvPr/>
        </p:nvSpPr>
        <p:spPr bwMode="auto">
          <a:xfrm>
            <a:off x="2286000" y="1582738"/>
            <a:ext cx="45720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Digitální učební materiál Minulost, přítomnost budoucnost navazuje na výklad učitele.</a:t>
            </a:r>
          </a:p>
          <a:p>
            <a:r>
              <a:rPr lang="cs-CZ">
                <a:latin typeface="Calibri" pitchFamily="34" charset="0"/>
              </a:rPr>
              <a:t>Je určen převážně k práci na interaktivní tabuli.</a:t>
            </a:r>
          </a:p>
          <a:p>
            <a:r>
              <a:rPr lang="cs-CZ">
                <a:latin typeface="Calibri" pitchFamily="34" charset="0"/>
              </a:rPr>
              <a:t>Žáci plní jednoduché zábavné úkoly, odpovídající jejich věkové kategorii,</a:t>
            </a:r>
          </a:p>
          <a:p>
            <a:r>
              <a:rPr lang="cs-CZ">
                <a:latin typeface="Calibri" pitchFamily="34" charset="0"/>
              </a:rPr>
              <a:t>které si potvrzují podle nápovědy kliknutím na příslušná políčka.</a:t>
            </a:r>
          </a:p>
          <a:p>
            <a:r>
              <a:rPr lang="cs-CZ">
                <a:latin typeface="Calibri" pitchFamily="34" charset="0"/>
              </a:rPr>
              <a:t>Mohou pracovat i samostatně na svých PC stanovištích a používat jednoduché</a:t>
            </a:r>
          </a:p>
          <a:p>
            <a:r>
              <a:rPr lang="cs-CZ">
                <a:latin typeface="Calibri" pitchFamily="34" charset="0"/>
              </a:rPr>
              <a:t>Prvky práce na počítači – přetažení, podbarvení apod., které vyučující s žáky  </a:t>
            </a:r>
          </a:p>
          <a:p>
            <a:r>
              <a:rPr lang="cs-CZ">
                <a:latin typeface="Calibri" pitchFamily="34" charset="0"/>
              </a:rPr>
              <a:t>předem nacvičí.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dUpDiag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5" descr="C:\Users\pc\AppData\Local\Microsoft\Windows\Temporary Internet Files\Content.IE5\IHFNV5DX\MP900427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1243025">
            <a:off x="2826468" y="4226215"/>
            <a:ext cx="1558204" cy="2121809"/>
          </a:xfrm>
          <a:prstGeom prst="rect">
            <a:avLst/>
          </a:prstGeom>
          <a:ln w="228600" cap="sq" cmpd="thickThin">
            <a:solidFill>
              <a:schemeClr val="accent3">
                <a:lumMod val="60000"/>
                <a:lumOff val="40000"/>
              </a:schemeClr>
            </a:solidFill>
            <a:prstDash val="solid"/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innerShdw blurRad="76200">
              <a:srgbClr val="000000"/>
            </a:innerShdw>
          </a:effectLst>
          <a:scene3d>
            <a:camera prst="isometricOffAxis1Right"/>
            <a:lightRig rig="threePt" dir="t"/>
          </a:scene3d>
          <a:extLst>
            <a:ext uri="{909E8E84-426E-40DD-AFC4-6F175D3DCCD1}"/>
          </a:extLst>
        </p:spPr>
      </p:pic>
      <p:sp>
        <p:nvSpPr>
          <p:cNvPr id="3" name="TextovéPole 2"/>
          <p:cNvSpPr txBox="1"/>
          <p:nvPr/>
        </p:nvSpPr>
        <p:spPr>
          <a:xfrm>
            <a:off x="2529147" y="2522513"/>
            <a:ext cx="41982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SOUČASNOST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3818657"/>
            <a:ext cx="433612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BUDOUCNOST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37793" y="1314741"/>
            <a:ext cx="329641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MINULOST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7" name="Picture 16" descr="C:\Users\pc\AppData\Local\Microsoft\Windows\Temporary Internet Files\Content.IE5\IHFNV5DX\MP9003875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08104" y="519251"/>
            <a:ext cx="2520280" cy="1797800"/>
          </a:xfrm>
          <a:prstGeom prst="rect">
            <a:avLst/>
          </a:prstGeom>
          <a:ln w="228600" cap="sq" cmpd="thickThin">
            <a:solidFill>
              <a:schemeClr val="accent6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8" name="Picture 17" descr="C:\Users\pc\AppData\Local\Microsoft\Windows\Temporary Internet Files\Content.IE5\MTLJA8RL\MC9003968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5737" y="2422260"/>
            <a:ext cx="1804111" cy="1858061"/>
          </a:xfrm>
          <a:prstGeom prst="rect">
            <a:avLst/>
          </a:prstGeom>
          <a:ln w="228600" cap="sq" cmpd="thickThin">
            <a:solidFill>
              <a:schemeClr val="accent4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scene3d>
            <a:camera prst="perspectiveContrastingRightFacing"/>
            <a:lightRig rig="threePt" dir="t"/>
          </a:scene3d>
          <a:extLst>
            <a:ext uri="{909E8E84-426E-40DD-AFC4-6F175D3DCCD1}"/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7475" y="4303713"/>
            <a:ext cx="92678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alibri" pitchFamily="34" charset="0"/>
              </a:rPr>
              <a:t>DOBA, KTERÁ NÁS TEPRVE ČEKÁ, SE NAZÝVÁ?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358775" y="2728913"/>
            <a:ext cx="87852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B050"/>
                </a:solidFill>
                <a:latin typeface="Calibri" pitchFamily="34" charset="0"/>
              </a:rPr>
              <a:t>DOBA, VE KTERÉ NYNÍ ŽIJEME, SE NAZÝVÁ?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850" y="947738"/>
            <a:ext cx="8640763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DOBA, KTERÁ NÁS </a:t>
            </a: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JIŽ MINULA, </a:t>
            </a: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SE </a:t>
            </a: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NAZÝVÁ?</a:t>
            </a:r>
            <a:endParaRPr lang="cs-CZ" sz="36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5319127"/>
            <a:ext cx="302736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MINULOST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17880" y="6017573"/>
            <a:ext cx="3630417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bg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BUDOUCNOST</a:t>
            </a:r>
            <a:endParaRPr lang="cs-CZ" sz="4400" b="1" spc="50" dirty="0">
              <a:ln w="11430"/>
              <a:solidFill>
                <a:schemeClr val="bg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1138" y="5990255"/>
            <a:ext cx="3399585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SOUČASNOST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6575425" y="5157788"/>
            <a:ext cx="1381125" cy="1074737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618288" y="3376613"/>
            <a:ext cx="1295400" cy="1131887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561138" y="1665288"/>
            <a:ext cx="1295400" cy="118745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90525" y="5260975"/>
            <a:ext cx="887413" cy="728663"/>
            <a:chOff x="266864" y="5157192"/>
            <a:chExt cx="887511" cy="729069"/>
          </a:xfrm>
        </p:grpSpPr>
        <p:pic>
          <p:nvPicPr>
            <p:cNvPr id="29708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" name="Přímá spojnice se šipkou 5"/>
            <p:cNvCxnSpPr/>
            <p:nvPr/>
          </p:nvCxnSpPr>
          <p:spPr>
            <a:xfrm>
              <a:off x="611390" y="5157192"/>
              <a:ext cx="0" cy="287498"/>
            </a:xfrm>
            <a:prstGeom prst="straightConnector1">
              <a:avLst/>
            </a:prstGeom>
            <a:ln w="38100">
              <a:solidFill>
                <a:srgbClr val="2134E5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2.5E-6 -2.96296E-6 L -0.16545 -0.520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-2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0.04688 4.44444E-6 C 0.06806 4.44444E-6 0.09445 -0.10186 0.09445 -0.1845 L 0.09445 -0.3676 " pathEditMode="relative" rAng="0" ptsTypes="FfFF">
                                      <p:cBhvr>
                                        <p:cTn id="6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-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-0.21337 -4.81481E-6 C -0.3092 -4.81481E-6 -0.42657 -0.04444 -0.42657 -0.08032 L -0.42657 -0.16064 " pathEditMode="relative" rAng="0" ptsTypes="FfFF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37" y="-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16050" y="633413"/>
            <a:ext cx="5276850" cy="7016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84807"/>
                </a:solidFill>
                <a:latin typeface="Calibri" pitchFamily="34" charset="0"/>
              </a:rPr>
              <a:t>DO KTERÉ DOBY PATŘÍ?</a:t>
            </a:r>
          </a:p>
        </p:txBody>
      </p:sp>
      <p:pic>
        <p:nvPicPr>
          <p:cNvPr id="30723" name="Picture 22" descr="C:\Users\pc\AppData\Local\Microsoft\Windows\Temporary Internet Files\Content.IE5\IHFNV5DX\MC9004322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9238" y="2276475"/>
            <a:ext cx="3624262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52950" y="1773238"/>
            <a:ext cx="20288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MINULOST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52950" y="3249613"/>
            <a:ext cx="2525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SOUČASNOST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52950" y="4724400"/>
            <a:ext cx="26463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BUDOUCNOST</a:t>
            </a:r>
          </a:p>
        </p:txBody>
      </p:sp>
      <p:sp>
        <p:nvSpPr>
          <p:cNvPr id="7" name="Veselý obličej 6"/>
          <p:cNvSpPr/>
          <p:nvPr/>
        </p:nvSpPr>
        <p:spPr>
          <a:xfrm>
            <a:off x="7866063" y="177323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926388" y="3084513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926388" y="4395788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16050" y="1308100"/>
            <a:ext cx="887413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03350" y="836613"/>
            <a:ext cx="6121400" cy="6413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984807"/>
                </a:solidFill>
                <a:latin typeface="Calibri" pitchFamily="34" charset="0"/>
              </a:rPr>
              <a:t>DO KTERÉ DOBY PATŘÍ?</a:t>
            </a:r>
            <a:endParaRPr lang="cs-CZ" sz="3600" b="1">
              <a:latin typeface="Calibri" pitchFamily="34" charset="0"/>
            </a:endParaRPr>
          </a:p>
        </p:txBody>
      </p:sp>
      <p:pic>
        <p:nvPicPr>
          <p:cNvPr id="4" name="Picture 20" descr="C:\Users\pc\AppData\Local\Microsoft\Windows\Temporary Internet Files\Content.IE5\IHFNV5DX\MC9004359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2060575"/>
            <a:ext cx="312896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191000" y="2309813"/>
            <a:ext cx="24860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MINULOST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191000" y="5229225"/>
            <a:ext cx="3106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SOUČASNOST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191000" y="3770313"/>
            <a:ext cx="32575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BUDOUCNOST</a:t>
            </a:r>
          </a:p>
        </p:txBody>
      </p:sp>
      <p:sp>
        <p:nvSpPr>
          <p:cNvPr id="8" name="Veselý obličej 7"/>
          <p:cNvSpPr/>
          <p:nvPr/>
        </p:nvSpPr>
        <p:spPr>
          <a:xfrm>
            <a:off x="7712075" y="2060575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735888" y="3770313"/>
            <a:ext cx="914400" cy="914400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781925" y="5373688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6624638" y="549275"/>
            <a:ext cx="887412" cy="1109663"/>
            <a:chOff x="6625322" y="548680"/>
            <a:chExt cx="887511" cy="1110878"/>
          </a:xfrm>
        </p:grpSpPr>
        <p:pic>
          <p:nvPicPr>
            <p:cNvPr id="31755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2" name="Přímá spojnice se šipkou 11"/>
            <p:cNvCxnSpPr/>
            <p:nvPr/>
          </p:nvCxnSpPr>
          <p:spPr>
            <a:xfrm flipH="1">
              <a:off x="7068283" y="548680"/>
              <a:ext cx="168294" cy="719925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3" descr="C:\Documents and Settings\Standard\Plocha\Adél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765300"/>
            <a:ext cx="2233612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3" descr="C:\Users\pc\AppData\Local\Microsoft\Windows\Temporary Internet Files\Content.IE5\IHFNV5DX\MC900343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91680" y="3521942"/>
            <a:ext cx="1310480" cy="1308487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20" name="Picture 10" descr="C:\Users\pc\AppData\Local\Microsoft\Windows\Temporary Internet Files\Content.IE5\MTLJA8RL\MC900415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20056" y="5026279"/>
            <a:ext cx="1811500" cy="1565410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14400" y="1624013"/>
            <a:ext cx="2417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92D050"/>
                </a:solidFill>
                <a:latin typeface="Calibri" pitchFamily="34" charset="0"/>
              </a:rPr>
              <a:t>Narodil/a jsi 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4075" y="3059113"/>
            <a:ext cx="38782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Chodíš do základní školy 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54075" y="4503738"/>
            <a:ext cx="3962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Navštěvuješ střední školu</a:t>
            </a:r>
          </a:p>
        </p:txBody>
      </p: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6270625" y="1587500"/>
            <a:ext cx="2271713" cy="1271588"/>
            <a:chOff x="6270320" y="1587180"/>
            <a:chExt cx="2272583" cy="1272233"/>
          </a:xfrm>
        </p:grpSpPr>
        <p:sp>
          <p:nvSpPr>
            <p:cNvPr id="8" name="TextovéPole 7"/>
            <p:cNvSpPr txBox="1"/>
            <p:nvPr/>
          </p:nvSpPr>
          <p:spPr>
            <a:xfrm>
              <a:off x="6513301" y="1957256"/>
              <a:ext cx="2029602" cy="46219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BUDOUCNOST</a:t>
              </a:r>
              <a:endPara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0" name="Obláček 9"/>
            <p:cNvSpPr/>
            <p:nvPr/>
          </p:nvSpPr>
          <p:spPr>
            <a:xfrm>
              <a:off x="6270320" y="1587180"/>
              <a:ext cx="2240821" cy="1272233"/>
            </a:xfrm>
            <a:prstGeom prst="cloudCallout">
              <a:avLst>
                <a:gd name="adj1" fmla="val -80869"/>
                <a:gd name="adj2" fmla="val -8591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6270625" y="3155950"/>
            <a:ext cx="2241550" cy="1271588"/>
            <a:chOff x="6270321" y="3155250"/>
            <a:chExt cx="2241413" cy="1272233"/>
          </a:xfrm>
        </p:grpSpPr>
        <p:sp>
          <p:nvSpPr>
            <p:cNvPr id="9" name="Obláček 8"/>
            <p:cNvSpPr/>
            <p:nvPr/>
          </p:nvSpPr>
          <p:spPr>
            <a:xfrm>
              <a:off x="6270321" y="3155250"/>
              <a:ext cx="2241413" cy="1272233"/>
            </a:xfrm>
            <a:prstGeom prst="cloudCallout">
              <a:avLst>
                <a:gd name="adj1" fmla="val -80869"/>
                <a:gd name="adj2" fmla="val -8591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638598" y="3439557"/>
              <a:ext cx="1566767" cy="46219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MINULOST</a:t>
              </a:r>
              <a:endPara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6300788" y="4633913"/>
            <a:ext cx="2278062" cy="1273175"/>
            <a:chOff x="6301490" y="4634396"/>
            <a:chExt cx="2277818" cy="1272233"/>
          </a:xfrm>
        </p:grpSpPr>
        <p:sp>
          <p:nvSpPr>
            <p:cNvPr id="6" name="Obláček 5"/>
            <p:cNvSpPr/>
            <p:nvPr/>
          </p:nvSpPr>
          <p:spPr>
            <a:xfrm>
              <a:off x="6301490" y="4634396"/>
              <a:ext cx="2241310" cy="1272233"/>
            </a:xfrm>
            <a:prstGeom prst="cloudCallout">
              <a:avLst>
                <a:gd name="adj1" fmla="val -80869"/>
                <a:gd name="adj2" fmla="val -8591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639591" y="5038908"/>
              <a:ext cx="1939717" cy="46320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SOUČASNOST</a:t>
              </a:r>
              <a:endPara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1033463" y="333375"/>
            <a:ext cx="5973762" cy="1168400"/>
            <a:chOff x="1033718" y="332656"/>
            <a:chExt cx="5974136" cy="1169551"/>
          </a:xfrm>
        </p:grpSpPr>
        <p:sp>
          <p:nvSpPr>
            <p:cNvPr id="2" name="TextovéPole 1"/>
            <p:cNvSpPr txBox="1"/>
            <p:nvPr/>
          </p:nvSpPr>
          <p:spPr>
            <a:xfrm>
              <a:off x="1033718" y="332656"/>
              <a:ext cx="5974136" cy="707134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accent5">
                      <a:lumMod val="75000"/>
                    </a:schemeClr>
                  </a:solidFill>
                  <a:latin typeface="+mn-lt"/>
                  <a:cs typeface="+mn-cs"/>
                </a:rPr>
                <a:t>Kdy se to stalo nebo stane?</a:t>
              </a:r>
              <a:endParaRPr lang="cs-CZ" sz="40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038480" y="1039790"/>
              <a:ext cx="3778487" cy="462417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- klikni na správnou odpověď</a:t>
              </a:r>
              <a:endParaRPr lang="cs-CZ" sz="24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32780" name="Picture 2" descr="C:\Documents and Settings\Standard\Dokumenty\DUM-př +prv\Pomocné fotky\Adélk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26103263" y="-20405725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08888" y="1031875"/>
            <a:ext cx="887412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000"/>
                            </p:stCondLst>
                            <p:childTnLst>
                              <p:par>
                                <p:cTn id="46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48148E-6 L -0.14809 -0.1949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13" y="-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-0.17448 -0.2523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33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22222E-6 L -0.19184 0.4620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01" y="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bg2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C:\Users\pc\AppData\Local\Microsoft\Windows\Temporary Internet Files\Content.IE5\IHFNV5DX\MC9002414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700" y="2894013"/>
            <a:ext cx="15621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6" descr="C:\Users\pc\AppData\Local\Microsoft\Windows\Temporary Internet Files\Content.IE5\M1SNX1ZV\MM910001109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15150" y="-17463"/>
            <a:ext cx="2328863" cy="252095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92D050"/>
            </a:solidFill>
          </a:ln>
          <a:extLst/>
        </p:spPr>
      </p:pic>
      <p:sp>
        <p:nvSpPr>
          <p:cNvPr id="2" name="TextovéPole 1"/>
          <p:cNvSpPr txBox="1"/>
          <p:nvPr/>
        </p:nvSpPr>
        <p:spPr>
          <a:xfrm>
            <a:off x="323850" y="404813"/>
            <a:ext cx="9039225" cy="11906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E46C0A"/>
                </a:solidFill>
                <a:latin typeface="Calibri" pitchFamily="34" charset="0"/>
              </a:rPr>
              <a:t>Fanda sbírá obrázky, nedávno se mu vysypaly. </a:t>
            </a:r>
          </a:p>
          <a:p>
            <a:r>
              <a:rPr lang="cs-CZ" sz="3600" b="1">
                <a:solidFill>
                  <a:srgbClr val="E46C0A"/>
                </a:solidFill>
                <a:latin typeface="Calibri" pitchFamily="34" charset="0"/>
              </a:rPr>
              <a:t>Pomoz mi mu je urovnat do krabiček.</a:t>
            </a:r>
          </a:p>
        </p:txBody>
      </p:sp>
      <p:sp>
        <p:nvSpPr>
          <p:cNvPr id="4" name="Krychle 3"/>
          <p:cNvSpPr/>
          <p:nvPr/>
        </p:nvSpPr>
        <p:spPr>
          <a:xfrm>
            <a:off x="827088" y="4797425"/>
            <a:ext cx="1728787" cy="1503363"/>
          </a:xfrm>
          <a:prstGeom prst="cub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MINU-LOST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571875" y="4797425"/>
            <a:ext cx="1720850" cy="1482725"/>
          </a:xfrm>
          <a:prstGeom prst="cub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SOUČAS-NOST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6923088" y="4797425"/>
            <a:ext cx="1609725" cy="1471613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BUDOU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CNOST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" name="Picture 15" descr="C:\Users\pc\AppData\Local\Microsoft\Windows\Temporary Internet Files\Content.IE5\1XELVQVC\MC9004324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51225" y="1447800"/>
            <a:ext cx="1841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6" descr="C:\Users\pc\AppData\Local\Microsoft\Windows\Temporary Internet Files\Content.IE5\IHFNV5DX\MP90038759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87450" y="1573213"/>
            <a:ext cx="216058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3" descr="C:\Users\pc\AppData\Local\Microsoft\Windows\Temporary Internet Files\Content.IE5\PHSCBEKW\MC90024012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81375" y="2816225"/>
            <a:ext cx="1766888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6" descr="C:\Users\pc\AppData\Local\Microsoft\Windows\Temporary Internet Files\Content.IE5\V5T2UYAE\MC90029718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86488" y="3586163"/>
            <a:ext cx="1770062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4" descr="C:\Users\pc\AppData\Local\Microsoft\Windows\Temporary Internet Files\Content.IE5\X7ZXFV0F\MC9004123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32300" y="3076575"/>
            <a:ext cx="1939925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8" descr="C:\Users\pc\AppData\Local\Microsoft\Windows\Temporary Internet Files\Content.IE5\1XELVQVC\MC90034015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35638" y="2197100"/>
            <a:ext cx="903287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3" descr="C:\Users\pc\AppData\Local\Microsoft\Windows\Temporary Internet Files\Content.IE5\DUXZOR9R\MC90008324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528763" y="2949575"/>
            <a:ext cx="1843087" cy="150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8" descr="C:\Users\pc\AppData\Local\Microsoft\Windows\Temporary Internet Files\Content.IE5\X7ZXFV0F\MC90041351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-11113" y="1573213"/>
            <a:ext cx="1563688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7" descr="C:\Users\pc\AppData\Local\Microsoft\Windows\Temporary Internet Files\Content.IE5\PHSCBEKW\MM900336326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923088" y="2536825"/>
            <a:ext cx="2017712" cy="115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9" descr="C:\Users\pc\AppData\Local\Microsoft\Windows\Temporary Internet Files\Content.IE5\MTLJA8RL\MC900358849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418138" y="1668463"/>
            <a:ext cx="1809750" cy="105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6700" y="6394450"/>
            <a:ext cx="841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KLIKEJ A POJMENUJ PŘEDMĚT, KTERÝ SE SCHOVAL DO KRABIČKY.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150100" y="1944688"/>
            <a:ext cx="1120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VÝBORNĚ</a:t>
            </a: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6323013" y="404813"/>
            <a:ext cx="749300" cy="0"/>
          </a:xfrm>
          <a:prstGeom prst="straightConnector1">
            <a:avLst/>
          </a:prstGeom>
          <a:ln w="38100">
            <a:solidFill>
              <a:srgbClr val="2134E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837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8266113" y="5973763"/>
            <a:ext cx="887412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9" name="Přímá spojnice se šipkou 28"/>
          <p:cNvCxnSpPr/>
          <p:nvPr/>
        </p:nvCxnSpPr>
        <p:spPr>
          <a:xfrm>
            <a:off x="8710613" y="5661025"/>
            <a:ext cx="0" cy="60801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0.61615 0.2810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99" y="1405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3333E-6 L -0.09445 0.4627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2312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0.46579 0.28032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81" y="1400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9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-0.00954 0.44723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" y="2236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3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L 0.36858 0.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20" y="2500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0186 L -0.16302 0.5791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08" y="2886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L -0.39011 0.2620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14" y="1310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9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271 0.4136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59" y="2067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3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481E-6 L -0.42257 0.4555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28" y="2277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7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1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3 0.10394 C -0.03975 0.11968 -0.04323 0.17315 -0.03402 0.19769 C -0.03107 0.22037 -0.02882 0.25023 -0.01979 0.2706 C -0.01805 0.27963 -0.01545 0.28681 -0.01146 0.29444 C -0.00955 0.30648 -0.00486 0.3162 -0.00191 0.32778 C 0.00104 0.33935 0.00261 0.35116 0.00521 0.36273 C 0.00764 0.38866 0.0066 0.41944 0.01719 0.44213 C 0.01945 0.46019 0.02223 0.47801 0.03264 0.4912 C 0.03646 0.50324 0.04167 0.51412 0.04566 0.52616 C 0.04792 0.53287 0.04861 0.53935 0.05174 0.54537 C 0.05261 0.55255 0.05469 0.55764 0.05643 0.56435 C 0.05677 0.56898 0.05782 0.57361 0.05764 0.57847 C 0.05695 0.60787 0.05382 0.63102 0.04341 0.65625 C 0.04219 0.65903 0.03698 0.67269 0.03386 0.67384 C 0.01146 0.68194 -0.01475 0.68056 -0.03767 0.68171 C -0.09843 0.68056 -0.11302 0.6787 -0.15902 0.67384 C -0.16493 0.67153 -0.171 0.66991 -0.17691 0.66759 C -0.18055 0.6625 -0.18402 0.65787 -0.18767 0.65301 C -0.18854 0.65208 -0.18819 0.64977 -0.18889 0.64815 C -0.18975 0.64653 -0.19114 0.64514 -0.19236 0.64352 C -0.19427 0.63611 -0.19705 0.62963 -0.19948 0.62315 C -0.20208 0.6162 -0.20312 0.60694 -0.20434 0.59931 C -0.20486 0.58773 -0.20225 0.54537 -0.21493 0.53426 C -0.21736 0.52454 -0.21423 0.53426 -0.21979 0.52454 C -0.22118 0.52199 -0.22222 0.51921 -0.22326 0.51644 C -0.22378 0.51528 -0.22378 0.51319 -0.22448 0.51204 C -0.22951 0.50139 -0.23593 0.49398 -0.24236 0.48495 C -0.24461 0.47593 -0.24965 0.47338 -0.25555 0.46759 C -0.271 0.45255 -0.28732 0.44444 -0.30555 0.43727 C -0.34687 0.43843 -0.38802 0.43843 -0.42934 0.44028 C -0.43437 0.44074 -0.43906 0.45 -0.44236 0.45324 C -0.45069 0.46157 -0.4625 0.47685 -0.46614 0.4912 C -0.46788 0.49769 -0.47326 0.51019 -0.47326 0.51042 C -0.47448 0.51782 -0.47604 0.52292 -0.47934 0.5294 C -0.47951 0.53171 -0.48073 0.55023 -0.48159 0.55486 C -0.48211 0.5581 -0.48316 0.56111 -0.48402 0.56435 C -0.48489 0.56736 -0.48646 0.57361 -0.48646 0.57384 C -0.48767 0.58773 -0.48889 0.59838 -0.49479 0.61042 C -0.49722 0.62569 -0.51423 0.6544 -0.52569 0.65764 C -0.53663 0.67245 -0.54722 0.68241 -0.56267 0.68657 C -0.57048 0.69398 -0.57812 0.70023 -0.58767 0.70232 C -0.59809 0.70949 -0.60937 0.71968 -0.621 0.72292 C -0.62934 0.72546 -0.64114 0.72546 -0.64826 0.72593 C -0.67066 0.72847 -0.69253 0.7338 -0.71493 0.73542 C -0.73732 0.74028 -0.74982 0.72315 -0.76979 0.71644 C -0.77135 0.71505 -0.77274 0.71319 -0.77448 0.71181 C -0.77552 0.71111 -0.77708 0.71157 -0.77812 0.71019 C -0.77934 0.70903 -0.77951 0.70694 -0.78055 0.70556 C -0.78142 0.70417 -0.78663 0.70023 -0.78767 0.69931 C -0.7901 0.69398 -0.79323 0.69167 -0.796 0.68657 C -0.79687 0.67917 -0.79774 0.67269 -0.79948 0.66597 C -0.80034 0.65579 -0.80156 0.64838 -0.80312 0.63889 C -0.80486 0.49236 -0.80052 0.48935 -0.81024 0.40093 C -0.81267 0.32917 -0.81371 0.3412 -0.81146 0.27546 C -0.81093 0.26181 -0.81007 0.24676 -0.80555 0.23426 C -0.79948 0.18495 -0.8026 0.13843 -0.81146 0.0912 C -0.80989 0.08102 -0.80989 0.06759 -0.80312 0.06111 C -0.79896 0.05023 -0.78889 0.0463 -0.78055 0.04213 C -0.77187 0.03796 -0.7625 0.03032 -0.75434 0.02454 C -0.75104 0.01806 -0.74739 0.01829 -0.74236 0.01505 C -0.73402 0.00972 -0.725 0.00463 -0.71614 0.00093 C -0.70937 -0.00856 -0.71666 -0.00023 -0.70659 -0.00556 C -0.69149 -0.01366 -0.69097 -0.0162 -0.67326 -0.01829 C -0.65764 -0.02222 -0.64253 -0.02801 -0.62691 -0.03241 C -0.55069 -0.03148 -0.53767 -0.03588 -0.48281 -0.0213 C -0.47586 -0.01574 -0.46944 -0.01111 -0.46146 -0.0088 C -0.45642 -0.0044 -0.45573 0.00162 -0.45312 0.0088 C -0.45225 0.01736 -0.45156 0.02593 -0.44948 0.03426 C -0.44791 0.05972 -0.44184 0.08241 -0.43767 0.10718 C -0.43437 0.12616 -0.43159 0.14583 -0.42691 0.16435 C -0.42396 0.19861 -0.41389 0.22917 -0.41389 0.26412 " pathEditMode="relative" rAng="0" ptsTypes="ffffffffffffffffffffffffffffffffffffffffffffffffffffffffffffffffffffffA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02" y="2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0"/>
                            </p:stCondLst>
                            <p:childTnLst>
                              <p:par>
                                <p:cTn id="83" presetID="42" presetClass="path" presetSubtype="0" accel="50000" decel="50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8.33333E-7 3.33333E-6 L -0.41406 0.31551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12" y="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5" grpId="0"/>
      <p:bldP spid="20" grpId="0"/>
      <p:bldP spid="2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Hronková\AppData\Local\Microsoft\Windows\Temporary Internet Files\Content.IE5\ZDGYQL3K\MC9002501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1233488"/>
            <a:ext cx="297021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884738" y="1255713"/>
            <a:ext cx="1176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  <a:latin typeface="Calibri" pitchFamily="34" charset="0"/>
              </a:rPr>
              <a:t>JARO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79975" y="2408238"/>
            <a:ext cx="12144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F0"/>
                </a:solidFill>
                <a:latin typeface="Calibri" pitchFamily="34" charset="0"/>
              </a:rPr>
              <a:t>ZIMA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11725" y="3632200"/>
            <a:ext cx="1778000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PODZIM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11725" y="4640263"/>
            <a:ext cx="1122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FF00"/>
                </a:solidFill>
                <a:latin typeface="Calibri" pitchFamily="34" charset="0"/>
              </a:rPr>
              <a:t>LÉTO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440754"/>
            <a:ext cx="8372420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JAKÉ ROČNÍ OBDOBÍ JE NA OBRÁZKU 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8313" y="5445125"/>
            <a:ext cx="49117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Jak jdou roční období za sebou?</a:t>
            </a:r>
            <a:endParaRPr lang="cs-CZ" sz="28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4513" y="6245225"/>
            <a:ext cx="1728787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JARO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506663" y="6229350"/>
            <a:ext cx="1727200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LÉTO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4716463" y="6229350"/>
            <a:ext cx="1727200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PODZIM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6875463" y="6245225"/>
            <a:ext cx="1728787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ZIMA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animEffect transition="out" filter="circle(out)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Obdélník 1"/>
          <p:cNvSpPr>
            <a:spLocks noChangeArrowheads="1"/>
          </p:cNvSpPr>
          <p:nvPr/>
        </p:nvSpPr>
        <p:spPr bwMode="auto">
          <a:xfrm>
            <a:off x="827088" y="1052513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  <a:sym typeface="Symbol" pitchFamily="18" charset="2"/>
              </a:rPr>
              <a:t>Obrázky dostupné na WWW: &lt;</a:t>
            </a:r>
            <a:r>
              <a:rPr lang="cs-CZ">
                <a:latin typeface="Trebuchet MS" pitchFamily="34" charset="0"/>
                <a:sym typeface="Symbol" pitchFamily="18" charset="2"/>
                <a:hlinkClick r:id="rId2"/>
              </a:rPr>
              <a:t>http://office.microsoft.com</a:t>
            </a:r>
            <a:r>
              <a:rPr lang="cs-CZ">
                <a:latin typeface="Trebuchet MS" pitchFamily="34" charset="0"/>
                <a:sym typeface="Symbol" pitchFamily="18" charset="2"/>
              </a:rPr>
              <a:t>&gt;.</a:t>
            </a:r>
          </a:p>
        </p:txBody>
      </p:sp>
      <p:sp>
        <p:nvSpPr>
          <p:cNvPr id="36866" name="TextovéPole 2"/>
          <p:cNvSpPr txBox="1">
            <a:spLocks noChangeArrowheads="1"/>
          </p:cNvSpPr>
          <p:nvPr/>
        </p:nvSpPr>
        <p:spPr bwMode="auto">
          <a:xfrm>
            <a:off x="971550" y="2420938"/>
            <a:ext cx="5048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Vlastní fotogalerie autorky, fotografie miminka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Administrativní">
    <a:dk1>
      <a:sysClr val="windowText" lastClr="000000"/>
    </a:dk1>
    <a:lt1>
      <a:sysClr val="window" lastClr="FFFFFF"/>
    </a:lt1>
    <a:dk2>
      <a:srgbClr val="646B86"/>
    </a:dk2>
    <a:lt2>
      <a:srgbClr val="C5D1D7"/>
    </a:lt2>
    <a:accent1>
      <a:srgbClr val="D16349"/>
    </a:accent1>
    <a:accent2>
      <a:srgbClr val="CCB400"/>
    </a:accent2>
    <a:accent3>
      <a:srgbClr val="8CADAE"/>
    </a:accent3>
    <a:accent4>
      <a:srgbClr val="8C7B70"/>
    </a:accent4>
    <a:accent5>
      <a:srgbClr val="8FB08C"/>
    </a:accent5>
    <a:accent6>
      <a:srgbClr val="D19049"/>
    </a:accent6>
    <a:hlink>
      <a:srgbClr val="00A3D6"/>
    </a:hlink>
    <a:folHlink>
      <a:srgbClr val="694F0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775</TotalTime>
  <Words>214</Words>
  <Application>Microsoft Office PowerPoint</Application>
  <PresentationFormat>On-screen Show (4:3)</PresentationFormat>
  <Paragraphs>55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Calibri</vt:lpstr>
      <vt:lpstr>Arial</vt:lpstr>
      <vt:lpstr>Trebuchet MS</vt:lpstr>
      <vt:lpstr>Wingdings 2</vt:lpstr>
      <vt:lpstr>Wingdings</vt:lpstr>
      <vt:lpstr>Symbol</vt:lpstr>
      <vt:lpstr>Motiv systému Office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60</cp:revision>
  <dcterms:created xsi:type="dcterms:W3CDTF">2014-01-16T15:13:53Z</dcterms:created>
  <dcterms:modified xsi:type="dcterms:W3CDTF">2014-02-27T15:25:28Z</dcterms:modified>
</cp:coreProperties>
</file>