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5"/>
  </p:notesMasterIdLst>
  <p:sldIdLst>
    <p:sldId id="270" r:id="rId2"/>
    <p:sldId id="271" r:id="rId3"/>
    <p:sldId id="256" r:id="rId4"/>
    <p:sldId id="258" r:id="rId5"/>
    <p:sldId id="266" r:id="rId6"/>
    <p:sldId id="259" r:id="rId7"/>
    <p:sldId id="260" r:id="rId8"/>
    <p:sldId id="261" r:id="rId9"/>
    <p:sldId id="262" r:id="rId10"/>
    <p:sldId id="263" r:id="rId11"/>
    <p:sldId id="268" r:id="rId12"/>
    <p:sldId id="265" r:id="rId13"/>
    <p:sldId id="269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97611B3-3331-4254-A0C7-F2A9C0DE953A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23E3FB6-9497-40BB-84E3-B1964801FB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A299E93-3758-477B-9DEC-B0FB5EF7E87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23D1C3-3CDC-4455-9588-13E443849BA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3468BC-99DE-4915-9EB0-035A154755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F2A879-747C-432A-90FF-5964309F8AC3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F1417E-DA95-4465-AB45-76869A7DED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B3FFA2-1974-4920-9D1D-F271C5DDF172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580CDB-CBDE-4586-AD21-CCCA698A4C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370518-8A9F-457C-9CDA-F7EA324B1CD2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B013B5-2F14-4971-A414-A087030E86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4A28C3-CC66-49E2-A09F-54D6D77C083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7F28F2-963C-4BAE-B2BB-C764F965EB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BF2621-8F9D-43DD-85CA-FE1C96A59F7B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B2A953-2EE8-4C3F-9E68-48B732D7BD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3617E5-527B-4101-8F97-6F68E09057E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65330-59D9-45D8-96A3-9AAD74B39D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E34546-7573-4344-8223-CDF12BFE80D2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CE5162-2CFD-4867-80ED-505DD13DCE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351F95-99EA-4791-926D-85878A392ADA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B272CD-C761-4682-B2D8-2BDFF7D518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FB0AA1-07BE-4DED-A0ED-01FF32489D99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BA04B8-9C2D-470C-9D6C-FEF664D1ED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097765-5156-40C2-89F1-9CA2E824A2B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857113-DB06-4556-82D8-886292EB97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0D7EA41-373D-428B-9F53-8CB5844DD427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3C613F2-D06C-486A-AF93-3926A19A99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5" r:id="rId2"/>
    <p:sldLayoutId id="2147483697" r:id="rId3"/>
    <p:sldLayoutId id="2147483694" r:id="rId4"/>
    <p:sldLayoutId id="2147483693" r:id="rId5"/>
    <p:sldLayoutId id="2147483692" r:id="rId6"/>
    <p:sldLayoutId id="2147483691" r:id="rId7"/>
    <p:sldLayoutId id="2147483690" r:id="rId8"/>
    <p:sldLayoutId id="2147483698" r:id="rId9"/>
    <p:sldLayoutId id="2147483689" r:id="rId10"/>
    <p:sldLayoutId id="214748368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tele-source.com/Inventory_Logistics_Page_Image.gif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sosasou-logo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58888" y="2205038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115616" y="1619995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solidFill>
                            <a:schemeClr val="tx1"/>
                          </a:solidFill>
                          <a:latin typeface="Arial" pitchFamily="34" charset="0"/>
                          <a:cs typeface="Times New Roman" pitchFamily="18" charset="0"/>
                        </a:rPr>
                        <a:t>VY_32_INOVACE_14_B_03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logistika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Reverzní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logistika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Bc. Dagmar Poláková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>
            <a:lum bright="10000" contrast="16000"/>
          </a:blip>
          <a:srcRect/>
          <a:stretch>
            <a:fillRect/>
          </a:stretch>
        </p:blipFill>
        <p:spPr bwMode="auto">
          <a:xfrm>
            <a:off x="1116013" y="115888"/>
            <a:ext cx="6896100" cy="150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827088" y="47625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809625" y="47625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113"/>
            <a:ext cx="7570788" cy="453707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432000" indent="-432000" algn="just" fontAlgn="auto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algn="just" fontAlgn="auto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je určen pro 2. ročník studijního oboru PROVOZ A EKONOMIKA DOPRAVY, předmětu LOGISTIKA </a:t>
            </a:r>
            <a:r>
              <a:rPr lang="cs-CZ" sz="1600">
                <a:latin typeface="Arial" pitchFamily="34" charset="0"/>
                <a:cs typeface="Arial" pitchFamily="34" charset="0"/>
              </a:rPr>
              <a:t>A OBSLUŽNÉ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SYSTÉMY. Inovuje výuku použitím multimediálních pomůcek – prezentace doplněné textem podporujícím výklad učitele.</a:t>
            </a:r>
          </a:p>
          <a:p>
            <a:pPr marL="432000" indent="-432000" algn="just" fontAlgn="auto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lang="cs-CZ" sz="3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algn="just" fontAlgn="auto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fontAlgn="auto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Arial" pitchFamily="34" charset="0"/>
              <a:buNone/>
              <a:defRPr/>
            </a:pPr>
            <a:endParaRPr lang="cs-CZ" sz="3000" dirty="0">
              <a:latin typeface="Arial" pitchFamily="34" charset="0"/>
              <a:cs typeface="Arial" pitchFamily="34" charset="0"/>
            </a:endParaRPr>
          </a:p>
          <a:p>
            <a:pPr algn="ctr" fontAlgn="auto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Arial" pitchFamily="34" charset="0"/>
              <a:buNone/>
              <a:defRPr/>
            </a:pPr>
            <a:endParaRPr lang="cs-CZ" sz="3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Zpětná logistika</a:t>
            </a:r>
            <a:endParaRPr lang="cs-CZ" dirty="0"/>
          </a:p>
        </p:txBody>
      </p:sp>
      <p:sp>
        <p:nvSpPr>
          <p:cNvPr id="17410" name="Podnadpis 2"/>
          <p:cNvSpPr>
            <a:spLocks noGrp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/>
            <a:endParaRPr lang="cs-CZ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Zpětná (reverzní) logistika</a:t>
            </a:r>
            <a:endParaRPr lang="cs-CZ" smtClean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163"/>
            <a:ext cx="8229600" cy="2573337"/>
          </a:xfrm>
        </p:spPr>
        <p:txBody>
          <a:bodyPr/>
          <a:lstStyle/>
          <a:p>
            <a:r>
              <a:rPr lang="cs-CZ" sz="3200" smtClean="0"/>
              <a:t>organizuje a uskutečňuje zpětné toky z místa spotřeby do míst opětovného zhodnocení anebo likvidace. </a:t>
            </a:r>
          </a:p>
          <a:p>
            <a:endParaRPr lang="cs-CZ" sz="3200" smtClean="0"/>
          </a:p>
        </p:txBody>
      </p:sp>
      <p:pic>
        <p:nvPicPr>
          <p:cNvPr id="4" name="Picture 2" descr="http://tbn0.google.com/images?q=tbn:1UPnS0g7H0BmcM:http://www.tele-source.com/Inventory_Logistics_Page_Image.gi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4149080"/>
            <a:ext cx="1677943" cy="1579240"/>
          </a:xfrm>
          <a:prstGeom prst="round2DiagRect">
            <a:avLst>
              <a:gd name="adj1" fmla="val 4906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smtClean="0"/>
              <a:t>Obecná definice reverzní logistiky: 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3600"/>
            <a:ext cx="8229600" cy="4191000"/>
          </a:xfrm>
        </p:spPr>
        <p:txBody>
          <a:bodyPr/>
          <a:lstStyle/>
          <a:p>
            <a:r>
              <a:rPr lang="cs-CZ" sz="2800" smtClean="0"/>
              <a:t>Hlavní náplní </a:t>
            </a:r>
            <a:r>
              <a:rPr lang="cs-CZ" sz="2800" b="1" smtClean="0"/>
              <a:t>reverzní logistiky</a:t>
            </a:r>
            <a:r>
              <a:rPr lang="cs-CZ" sz="2800" smtClean="0"/>
              <a:t> je sběr, třídění, demontáž a zpracování použitých výrobků, součástek, vedlejších produktů, nadbytečných zásob a obalového materiálu, kde hlavním cílem je zajistit jejich nové využití, nebo materiálové zhodnocení způsobem, který je šetrný k životnímu prostředí a ekonomicky zajímavý.</a:t>
            </a:r>
          </a:p>
          <a:p>
            <a:endParaRPr lang="cs-CZ" sz="280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Oblasti zpětné logistiky:</a:t>
            </a:r>
            <a:endParaRPr lang="cs-CZ" smtClean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468313" y="2205038"/>
            <a:ext cx="8229600" cy="2016125"/>
          </a:xfrm>
        </p:spPr>
        <p:txBody>
          <a:bodyPr/>
          <a:lstStyle/>
          <a:p>
            <a:pPr marL="514350" indent="-514350">
              <a:buFont typeface="Calibri" pitchFamily="34" charset="0"/>
              <a:buAutoNum type="arabicPeriod"/>
            </a:pPr>
            <a:r>
              <a:rPr lang="cs-CZ" smtClean="0"/>
              <a:t>Odstraňování komunálního nebo výrobního odpadu,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mtClean="0"/>
              <a:t>Zpětné toky obalů,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mtClean="0"/>
              <a:t>Oběh vratných přepravních prostředků. </a:t>
            </a:r>
          </a:p>
          <a:p>
            <a:pPr marL="514350" indent="-514350">
              <a:buFont typeface="Calibri" pitchFamily="34" charset="0"/>
              <a:buAutoNum type="arabicPeriod"/>
            </a:pPr>
            <a:endParaRPr lang="cs-CZ" smtClean="0"/>
          </a:p>
        </p:txBody>
      </p:sp>
      <p:pic>
        <p:nvPicPr>
          <p:cNvPr id="20483" name="Picture 1" descr="C:\Documents and Settings\zpolakova00\Local Settings\Temporary Internet Files\Content.IE5\KFSZ47EF\MC90003862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4437063"/>
            <a:ext cx="1103312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6" descr="C:\Documents and Settings\zpolakova00\Local Settings\Temporary Internet Files\Content.IE5\4B4HCHM9\MC90034356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7538" y="4652963"/>
            <a:ext cx="1836737" cy="181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468313" y="981075"/>
            <a:ext cx="8229600" cy="1143000"/>
          </a:xfrm>
        </p:spPr>
        <p:txBody>
          <a:bodyPr/>
          <a:lstStyle/>
          <a:p>
            <a:pPr marL="742950" indent="-742950">
              <a:buFont typeface="Calibri" pitchFamily="34" charset="0"/>
              <a:buAutoNum type="arabicPeriod"/>
            </a:pPr>
            <a:r>
              <a:rPr lang="cs-CZ" sz="4400" b="1" smtClean="0"/>
              <a:t>Odstraňování komunálního nebo výrobního odpadu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457200" y="2262188"/>
            <a:ext cx="8229600" cy="4119562"/>
          </a:xfrm>
        </p:spPr>
        <p:txBody>
          <a:bodyPr/>
          <a:lstStyle/>
          <a:p>
            <a:r>
              <a:rPr lang="cs-CZ" sz="2800" smtClean="0"/>
              <a:t>optimalizace sběru, svozu, třídění, paketizace, přepravy, skladování, trvalého uložení odpadu až po jeho spálení nebo recyklaci </a:t>
            </a:r>
          </a:p>
          <a:p>
            <a:r>
              <a:rPr lang="cs-CZ" sz="2800" smtClean="0"/>
              <a:t>Řeší se alternativy a varianty míst separace odpadu, použití jednorázových obalů na odpad (např. pytlů) nebo jeho plnění do kontejnerů, způsob odvozu odpadu apod.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Calibri" pitchFamily="34" charset="0"/>
              <a:buAutoNum type="arabicPeriod" startAt="2"/>
            </a:pPr>
            <a:r>
              <a:rPr lang="cs-CZ" sz="4400" b="1" smtClean="0"/>
              <a:t>Zpětné</a:t>
            </a:r>
            <a:r>
              <a:rPr lang="cs-CZ" sz="4400" smtClean="0"/>
              <a:t> </a:t>
            </a:r>
            <a:r>
              <a:rPr lang="cs-CZ" sz="4400" b="1" smtClean="0"/>
              <a:t>toky obalů</a:t>
            </a:r>
            <a:endParaRPr lang="cs-CZ" sz="440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575"/>
            <a:ext cx="8229600" cy="3384550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V</a:t>
            </a:r>
            <a:r>
              <a:rPr lang="cs-CZ" dirty="0"/>
              <a:t> </a:t>
            </a:r>
            <a:r>
              <a:rPr lang="cs-CZ" dirty="0" smtClean="0"/>
              <a:t>EU je </a:t>
            </a:r>
            <a:r>
              <a:rPr lang="cs-CZ" dirty="0"/>
              <a:t>v platnosti směrnice </a:t>
            </a:r>
            <a:r>
              <a:rPr lang="cs-CZ" dirty="0" smtClean="0"/>
              <a:t>94(62/EC), </a:t>
            </a:r>
            <a:r>
              <a:rPr lang="cs-CZ" dirty="0"/>
              <a:t>která členským státům stanoví povinnost zajistit systémy pro zpětné toky použitých obalů k opakovanému použití nebo k </a:t>
            </a:r>
            <a:r>
              <a:rPr lang="cs-CZ" dirty="0" smtClean="0"/>
              <a:t>recyklaci,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Příslušnost </a:t>
            </a:r>
            <a:r>
              <a:rPr lang="cs-CZ" dirty="0"/>
              <a:t>firem ke společnému systému je zviditelněna mezinárodní značkou „</a:t>
            </a:r>
            <a:r>
              <a:rPr lang="cs-CZ" b="1" dirty="0"/>
              <a:t>Zelený bod</a:t>
            </a:r>
            <a:r>
              <a:rPr lang="cs-CZ" dirty="0"/>
              <a:t>“ </a:t>
            </a:r>
            <a:r>
              <a:rPr lang="cs-CZ" dirty="0" smtClean="0"/>
              <a:t>,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V ČR se nyní recykluje asi 18 % všech odpadů, což je čtvrtina v porovnání se zeměmi EU.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</p:txBody>
      </p:sp>
      <p:pic>
        <p:nvPicPr>
          <p:cNvPr id="22531" name="Picture 2" descr="logo - ZELENÝ BOD - Společnost EKOKOM (značka říká, že výrobce obalu zboží zaplatil servisní poplatek)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575" y="-136525"/>
            <a:ext cx="9525" cy="9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4" descr="logo - ZELENÝ BOD - Společnost EKOKOM (značka říká, že výrobce obalu zboží zaplatil servisní poplatek)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575" y="-136525"/>
            <a:ext cx="9525" cy="9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6" descr="logo - ZELENÝ BOD - Společnost EKOKOM (značka říká, že výrobce obalu zboží zaplatil servisní poplatek)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575" y="-136525"/>
            <a:ext cx="9525" cy="9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Picture 8"/>
          <p:cNvPicPr>
            <a:picLocks noChangeAspect="1" noChangeArrowheads="1"/>
          </p:cNvPicPr>
          <p:nvPr/>
        </p:nvPicPr>
        <p:blipFill>
          <a:blip r:embed="rId3"/>
          <a:srcRect l="20485" t="11739" r="23911" b="14124"/>
          <a:stretch>
            <a:fillRect/>
          </a:stretch>
        </p:blipFill>
        <p:spPr bwMode="auto">
          <a:xfrm>
            <a:off x="6300788" y="4724400"/>
            <a:ext cx="1943100" cy="194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468313" y="765175"/>
            <a:ext cx="8229600" cy="1154113"/>
          </a:xfrm>
        </p:spPr>
        <p:txBody>
          <a:bodyPr/>
          <a:lstStyle/>
          <a:p>
            <a:pPr marL="742950" indent="-742950">
              <a:buFont typeface="Calibri" pitchFamily="34" charset="0"/>
              <a:buAutoNum type="arabicPeriod" startAt="3"/>
            </a:pPr>
            <a:r>
              <a:rPr lang="cs-CZ" sz="4000" b="1" smtClean="0"/>
              <a:t>Oběh vratných přepravních prostředků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5038"/>
            <a:ext cx="8229600" cy="4119562"/>
          </a:xfrm>
        </p:spPr>
        <p:txBody>
          <a:bodyPr/>
          <a:lstStyle/>
          <a:p>
            <a:r>
              <a:rPr lang="cs-CZ" smtClean="0"/>
              <a:t>Nejčastěji se jedná o přepravky, rolltejnery a palety, </a:t>
            </a:r>
          </a:p>
          <a:p>
            <a:r>
              <a:rPr lang="cs-CZ" smtClean="0"/>
              <a:t>V Evropě se používají výměnné systémy vratných palet, např. </a:t>
            </a:r>
          </a:p>
          <a:p>
            <a:pPr lvl="1"/>
            <a:r>
              <a:rPr lang="cs-CZ" smtClean="0"/>
              <a:t>Evropský paletový pool (EPP),</a:t>
            </a:r>
          </a:p>
          <a:p>
            <a:pPr lvl="1"/>
            <a:r>
              <a:rPr lang="cs-CZ" smtClean="0"/>
              <a:t>CHEP Transfer Hire.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923925"/>
          </a:xfrm>
        </p:spPr>
        <p:txBody>
          <a:bodyPr/>
          <a:lstStyle/>
          <a:p>
            <a:r>
              <a:rPr lang="cs-CZ" b="1" smtClean="0"/>
              <a:t>Evropský paletový pool </a:t>
            </a:r>
            <a:r>
              <a:rPr lang="cs-CZ" smtClean="0"/>
              <a:t>(EPP) </a:t>
            </a:r>
            <a:r>
              <a:rPr lang="cs-CZ" b="1" smtClean="0"/>
              <a:t> </a:t>
            </a:r>
            <a:endParaRPr lang="cs-CZ" smtClean="0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8488" cy="2549525"/>
          </a:xfrm>
        </p:spPr>
        <p:txBody>
          <a:bodyPr/>
          <a:lstStyle/>
          <a:p>
            <a:r>
              <a:rPr lang="cs-CZ" smtClean="0"/>
              <a:t>dohoda evropských železnic o výměně evropských výměnných palet v mezinárodní přepravě zboží. </a:t>
            </a:r>
          </a:p>
          <a:p>
            <a:r>
              <a:rPr lang="cs-CZ" smtClean="0"/>
              <a:t>Zřízen proto, aby se zamezilo zbytečné protisměrné přepravě v souvislosti s vracením prázdných palet v mezinárodní přepravě,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24579" name="Picture 2" descr="Europaleta 1200x80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39975" y="4508500"/>
            <a:ext cx="2857500" cy="169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Rozdělení EPP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163"/>
            <a:ext cx="8229600" cy="3725862"/>
          </a:xfrm>
        </p:spPr>
        <p:txBody>
          <a:bodyPr>
            <a:normAutofit fontScale="77500" lnSpcReduction="2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V roce 1991 byla založena Evropská paletová asociace EPAL jako sdružení národních svazů výrobců a </a:t>
            </a:r>
            <a:r>
              <a:rPr lang="cs-CZ" dirty="0" err="1" smtClean="0"/>
              <a:t>opravců</a:t>
            </a:r>
            <a:r>
              <a:rPr lang="cs-CZ" dirty="0" smtClean="0"/>
              <a:t> palet. UIC jmenovala asociaci EPAL v roce 1995 autorizovanou organizací pro palety.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Z popudu UIC došlo od 1. srpna 2013 k ukončení dlouholeté spolupráce a k faktickému rozdělení evropského paletového poolu EPP.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Důsledkem tohoto kroku je i změna v označování palet. Do současnosti byly palety EUR označovány logem příslušné železnice nebo logem EPAL na levém bloku, číslem výrobce a údaji o datu výroby a čísle IPPC na prostředním bloku a symbolem EUR v oválu na bloku pravém. Od srpna jsou palety UIC označeny na levém bloku značkou UIC, na středním bloku číslem výrobce, údaji o datu výroby a číslem IPPC a na pravém bloku symbolem EUR v oválu.</a:t>
            </a:r>
            <a:endParaRPr lang="cs-CZ" dirty="0"/>
          </a:p>
        </p:txBody>
      </p:sp>
      <p:pic>
        <p:nvPicPr>
          <p:cNvPr id="23554" name="Picture 2" descr="logistik heute article image"/>
          <p:cNvPicPr>
            <a:picLocks noChangeAspect="1" noChangeArrowheads="1"/>
          </p:cNvPicPr>
          <p:nvPr/>
        </p:nvPicPr>
        <p:blipFill>
          <a:blip r:embed="rId2" cstate="print"/>
          <a:srcRect t="39433"/>
          <a:stretch>
            <a:fillRect/>
          </a:stretch>
        </p:blipFill>
        <p:spPr bwMode="auto">
          <a:xfrm>
            <a:off x="5364088" y="4869160"/>
            <a:ext cx="2317914" cy="19888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852488"/>
          </a:xfrm>
        </p:spPr>
        <p:txBody>
          <a:bodyPr/>
          <a:lstStyle/>
          <a:p>
            <a:r>
              <a:rPr lang="cs-CZ" b="1" smtClean="0"/>
              <a:t>CHEP Transfer Hire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124200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pro dlouhodobý nebo krátkodobý pronájem prostých dřevěných a plastových palet (palety mají modrou barvu),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CHEP působí v Belgii, ČR, Dánsku, Finsku, Francii, Irsku a dalších zemích.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Smlouvu musí mít uzavřenou jak dodavatel, tak i odběratel, palety jsou nájemcům poskytovány ze skladu CHEP.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</p:txBody>
      </p:sp>
      <p:pic>
        <p:nvPicPr>
          <p:cNvPr id="26627" name="Picture 2" descr="CHE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5157788"/>
            <a:ext cx="2622550" cy="67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8" name="Picture 4" descr="Wooden Pallet - 1200 x 1000 mm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9700" y="4652963"/>
            <a:ext cx="2857500" cy="154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400" smtClean="0"/>
              <a:t>PERNICA, P. </a:t>
            </a:r>
            <a:r>
              <a:rPr lang="cs-CZ" sz="2400" i="1" smtClean="0"/>
              <a:t>Logistika pro 21. století. </a:t>
            </a:r>
            <a:r>
              <a:rPr lang="cs-CZ" sz="2400" smtClean="0"/>
              <a:t>1. vyd. Praha: Radix, 2005, ISBN 80-86031-59-4</a:t>
            </a:r>
          </a:p>
          <a:p>
            <a:pPr>
              <a:lnSpc>
                <a:spcPct val="90000"/>
              </a:lnSpc>
            </a:pPr>
            <a:r>
              <a:rPr lang="cs-CZ" sz="2400" smtClean="0"/>
              <a:t>SIXTA, J., M. ŽIŽKA. </a:t>
            </a:r>
            <a:r>
              <a:rPr lang="cs-CZ" sz="2400" i="1" smtClean="0"/>
              <a:t>Logistika, teorie a praxe</a:t>
            </a:r>
            <a:r>
              <a:rPr lang="cs-CZ" sz="2400" smtClean="0"/>
              <a:t>. 1. vyd. Brno: CP Books, 2005, ISBN 80-251-0573-3</a:t>
            </a:r>
          </a:p>
          <a:p>
            <a:pPr>
              <a:lnSpc>
                <a:spcPct val="90000"/>
              </a:lnSpc>
            </a:pPr>
            <a:r>
              <a:rPr lang="cs-CZ" sz="2400" smtClean="0"/>
              <a:t>Obrázky:</a:t>
            </a:r>
          </a:p>
          <a:p>
            <a:pPr lvl="1">
              <a:lnSpc>
                <a:spcPct val="90000"/>
              </a:lnSpc>
            </a:pPr>
            <a:r>
              <a:rPr lang="cs-CZ" sz="2200" smtClean="0"/>
              <a:t> galerie Kliparty kvalitně [cit. 11.8.2012]. Dostupný pod licencí Microsoft Office 2010 WWW: http://office.microsoft.com/cs-cz/images/</a:t>
            </a:r>
            <a:endParaRPr lang="cs-CZ" sz="2200" smtClean="0">
              <a:latin typeface="Arial" charset="0"/>
            </a:endParaRPr>
          </a:p>
          <a:p>
            <a:pPr lvl="1">
              <a:lnSpc>
                <a:spcPct val="90000"/>
              </a:lnSpc>
            </a:pPr>
            <a:r>
              <a:rPr lang="cs-CZ" sz="2200" smtClean="0"/>
              <a:t>http://www.chep.com/cz/</a:t>
            </a:r>
          </a:p>
          <a:p>
            <a:pPr lvl="1">
              <a:lnSpc>
                <a:spcPct val="90000"/>
              </a:lnSpc>
            </a:pPr>
            <a:r>
              <a:rPr lang="cs-CZ" sz="2200" smtClean="0"/>
              <a:t>http://www.epal-pallets.org/uk/home/main.php</a:t>
            </a:r>
          </a:p>
          <a:p>
            <a:pPr>
              <a:lnSpc>
                <a:spcPct val="90000"/>
              </a:lnSpc>
            </a:pPr>
            <a:endParaRPr lang="cs-CZ" sz="2400" smtClean="0"/>
          </a:p>
          <a:p>
            <a:pPr>
              <a:lnSpc>
                <a:spcPct val="90000"/>
              </a:lnSpc>
            </a:pP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93</TotalTime>
  <Words>514</Words>
  <Application>Microsoft Office PowerPoint</Application>
  <PresentationFormat>On-screen Show (4:3)</PresentationFormat>
  <Paragraphs>43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13</vt:i4>
      </vt:variant>
    </vt:vector>
  </HeadingPairs>
  <TitlesOfParts>
    <vt:vector size="21" baseType="lpstr">
      <vt:lpstr>Constantia</vt:lpstr>
      <vt:lpstr>Arial</vt:lpstr>
      <vt:lpstr>Calibri</vt:lpstr>
      <vt:lpstr>Wingdings 2</vt:lpstr>
      <vt:lpstr>Tok</vt:lpstr>
      <vt:lpstr>Tok</vt:lpstr>
      <vt:lpstr>Tok</vt:lpstr>
      <vt:lpstr>Tok</vt:lpstr>
      <vt:lpstr>Snímek 1</vt:lpstr>
      <vt:lpstr>Snímek 2</vt:lpstr>
      <vt:lpstr>Snímek 3</vt:lpstr>
      <vt:lpstr>Zpětná (reverzní) logistika</vt:lpstr>
      <vt:lpstr>Obecná definice reverzní logistiky: </vt:lpstr>
      <vt:lpstr>Oblasti zpětné logistiky:</vt:lpstr>
      <vt:lpstr>Odstraňování komunálního nebo výrobního odpadu</vt:lpstr>
      <vt:lpstr>Zpětné toky obalů</vt:lpstr>
      <vt:lpstr>Oběh vratných přepravních prostředků</vt:lpstr>
      <vt:lpstr>Evropský paletový pool (EPP)  </vt:lpstr>
      <vt:lpstr>Rozdělení EPP</vt:lpstr>
      <vt:lpstr>CHEP Transfer Hire</vt:lpstr>
      <vt:lpstr>Použité zdroje:</vt:lpstr>
    </vt:vector>
  </TitlesOfParts>
  <Company>vocelova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zpolakova00</dc:creator>
  <cp:lastModifiedBy>DUM</cp:lastModifiedBy>
  <cp:revision>13</cp:revision>
  <dcterms:created xsi:type="dcterms:W3CDTF">2014-02-26T09:15:47Z</dcterms:created>
  <dcterms:modified xsi:type="dcterms:W3CDTF">2014-02-27T15:22:05Z</dcterms:modified>
</cp:coreProperties>
</file>