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9" r:id="rId2"/>
    <p:sldId id="271" r:id="rId3"/>
    <p:sldId id="256" r:id="rId4"/>
    <p:sldId id="257" r:id="rId5"/>
    <p:sldId id="260" r:id="rId6"/>
    <p:sldId id="261" r:id="rId7"/>
    <p:sldId id="265" r:id="rId8"/>
    <p:sldId id="266" r:id="rId9"/>
    <p:sldId id="267" r:id="rId10"/>
    <p:sldId id="268" r:id="rId11"/>
    <p:sldId id="264" r:id="rId12"/>
    <p:sldId id="270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92FFC2-9B8E-4B8A-9427-1B6B30C0A63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1B729-5622-4D15-A178-59ACE46489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5124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5126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27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28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29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30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31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32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33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34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5135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38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139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5140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r>
              <a:rPr lang="cs-CZ" smtClean="0"/>
              <a:t>Klepnutím na ikonu přidáte tabulku.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FD4F6AEA-47D9-4272-BFEC-D109CE20DF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4101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102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103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4104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4105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4106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4107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108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4109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4110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AFF2693C-AEDE-4E21-9A45-32BEED0880E0}" type="datetimeFigureOut">
              <a:rPr lang="cs-CZ" smtClean="0"/>
              <a:pPr/>
              <a:t>27.2.2014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codeco.cz/projekty/pic_small_show.php?id=838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91734839"/>
              </p:ext>
            </p:extLst>
          </p:nvPr>
        </p:nvGraphicFramePr>
        <p:xfrm>
          <a:off x="1115616" y="1619995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VY_32_INOVACE_14_B_02</a:t>
                      </a:r>
                      <a:endParaRPr lang="cs-CZ" sz="1600" dirty="0">
                        <a:solidFill>
                          <a:schemeClr val="tx1"/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Logistická centra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1663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15580080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>
                <a:latin typeface="Arial" pitchFamily="34" charset="0"/>
                <a:cs typeface="Times New Roman" pitchFamily="18" charset="0"/>
              </a:rPr>
              <a:t>Logistická </a:t>
            </a:r>
            <a:r>
              <a:rPr lang="cs-CZ" sz="5400" dirty="0" smtClean="0">
                <a:latin typeface="Arial" pitchFamily="34" charset="0"/>
                <a:cs typeface="Times New Roman" pitchFamily="18" charset="0"/>
              </a:rPr>
              <a:t>centra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816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Logistické centrum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</a:t>
            </a:r>
            <a:r>
              <a:rPr lang="cs-CZ" dirty="0"/>
              <a:t>chápat jako prvek distribučního řetězce, ve kterém jsou jejich provozovateli poskytovány logistické služby včetně služeb s přidanou hodnotou. 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78536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04800"/>
            <a:ext cx="8066856" cy="1143000"/>
          </a:xfrm>
        </p:spPr>
        <p:txBody>
          <a:bodyPr/>
          <a:lstStyle/>
          <a:p>
            <a:r>
              <a:rPr lang="cs-CZ" altLang="cs-CZ" sz="3600" b="1" dirty="0" smtClean="0"/>
              <a:t>Logistická centra – logistické parky </a:t>
            </a:r>
            <a:endParaRPr lang="cs-CZ" altLang="cs-CZ" sz="1050" b="1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69504"/>
            <a:ext cx="7772400" cy="4495800"/>
          </a:xfrm>
        </p:spPr>
        <p:txBody>
          <a:bodyPr/>
          <a:lstStyle/>
          <a:p>
            <a:r>
              <a:rPr lang="cs-CZ" altLang="cs-CZ" sz="2800" dirty="0" smtClean="0">
                <a:solidFill>
                  <a:srgbClr val="231F20"/>
                </a:solidFill>
              </a:rPr>
              <a:t> </a:t>
            </a:r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Smyslem logistických center je zejména zvýšit kvalitu a efektivnost přepravy a služeb a organizovanost toku zboží, </a:t>
            </a:r>
            <a:endParaRPr lang="cs-CZ" altLang="cs-CZ" sz="2800" dirty="0" smtClean="0">
              <a:solidFill>
                <a:srgbClr val="231F20"/>
              </a:solidFill>
            </a:endParaRPr>
          </a:p>
          <a:p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Maximálně využít předností jednotlivých druhů doprav, vzájemně je provázat a optimalizovat,</a:t>
            </a:r>
            <a:endParaRPr lang="cs-CZ" altLang="cs-CZ" sz="2800" dirty="0" smtClean="0">
              <a:solidFill>
                <a:srgbClr val="231F20"/>
              </a:solidFill>
            </a:endParaRPr>
          </a:p>
          <a:p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 Logistické centrum podstatným způsobem rozšiřuje funkci dosavadního překladiště zboží a manipulačních jednotek mezi různými druhy dopravy a výrazně zmenšuje podíl živé práce.</a:t>
            </a:r>
            <a:r>
              <a:rPr lang="cs-CZ" altLang="cs-CZ" sz="2800" dirty="0" smtClean="0">
                <a:solidFill>
                  <a:srgbClr val="231F20"/>
                </a:solidFill>
              </a:rPr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4493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57200"/>
            <a:ext cx="7994848" cy="1066800"/>
          </a:xfrm>
        </p:spPr>
        <p:txBody>
          <a:bodyPr/>
          <a:lstStyle/>
          <a:p>
            <a:r>
              <a:rPr lang="cs-CZ" altLang="cs-CZ" sz="3600" b="1" dirty="0" smtClean="0"/>
              <a:t>Logistická centra – logistické parky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00200"/>
            <a:ext cx="7772400" cy="4495800"/>
          </a:xfrm>
        </p:spPr>
        <p:txBody>
          <a:bodyPr/>
          <a:lstStyle/>
          <a:p>
            <a:pPr marL="95250" indent="-95250">
              <a:lnSpc>
                <a:spcPct val="90000"/>
              </a:lnSpc>
              <a:buFontTx/>
              <a:buNone/>
            </a:pPr>
            <a:r>
              <a:rPr lang="cs-CZ" altLang="cs-CZ" sz="2800" dirty="0" smtClean="0">
                <a:solidFill>
                  <a:srgbClr val="231F20"/>
                </a:solidFill>
              </a:rPr>
              <a:t> </a:t>
            </a:r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Přirozenými lokalitami pro logistická centra jsou</a:t>
            </a:r>
            <a:r>
              <a:rPr lang="cs-CZ" altLang="cs-CZ" sz="2800" dirty="0" smtClean="0">
                <a:solidFill>
                  <a:srgbClr val="231F20"/>
                </a:solidFill>
              </a:rPr>
              <a:t>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velké hospodářské aglomerace, </a:t>
            </a:r>
            <a:endParaRPr lang="cs-CZ" altLang="cs-CZ" sz="2800" dirty="0" smtClean="0">
              <a:solidFill>
                <a:srgbClr val="231F20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dopravní uzly, přístavy, pohraniční přechody atd. </a:t>
            </a:r>
            <a:endParaRPr lang="cs-CZ" altLang="cs-CZ" sz="2800" dirty="0" smtClean="0">
              <a:solidFill>
                <a:srgbClr val="231F20"/>
              </a:solidFill>
            </a:endParaRPr>
          </a:p>
          <a:p>
            <a:pPr marL="95250" indent="-95250">
              <a:lnSpc>
                <a:spcPct val="90000"/>
              </a:lnSpc>
              <a:buFontTx/>
              <a:buNone/>
            </a:pPr>
            <a:endParaRPr lang="cs-CZ" altLang="cs-CZ" sz="2800" dirty="0" smtClean="0">
              <a:solidFill>
                <a:srgbClr val="231F20"/>
              </a:solidFill>
            </a:endParaRPr>
          </a:p>
          <a:p>
            <a:pPr marL="95250" indent="-95250">
              <a:lnSpc>
                <a:spcPct val="90000"/>
              </a:lnSpc>
              <a:buFontTx/>
              <a:buNone/>
            </a:pPr>
            <a:r>
              <a:rPr lang="cs-CZ" altLang="cs-CZ" sz="2800" dirty="0" smtClean="0">
                <a:solidFill>
                  <a:srgbClr val="231F20"/>
                </a:solidFill>
              </a:rPr>
              <a:t>Tyto lokality mají</a:t>
            </a:r>
            <a:r>
              <a:rPr lang="cs-CZ" altLang="cs-CZ" sz="2800" dirty="0" smtClean="0">
                <a:solidFill>
                  <a:srgbClr val="231F20"/>
                </a:solidFill>
                <a:cs typeface="Times New Roman" pitchFamily="18" charset="0"/>
              </a:rPr>
              <a:t> předpoklady pro dostatečnou koncentraci materiálových toků mezi logistickými centry a pro soustředění všech návazných služeb v logistických řetězcích.</a:t>
            </a:r>
            <a:r>
              <a:rPr lang="cs-CZ" altLang="cs-CZ" sz="2800" dirty="0" smtClean="0">
                <a:solidFill>
                  <a:srgbClr val="231F20"/>
                </a:solidFill>
              </a:rPr>
              <a:t>  </a:t>
            </a:r>
          </a:p>
        </p:txBody>
      </p:sp>
    </p:spTree>
    <p:extLst>
      <p:ext uri="{BB962C8B-B14F-4D97-AF65-F5344CB8AC3E}">
        <p14:creationId xmlns="" xmlns:p14="http://schemas.microsoft.com/office/powerpoint/2010/main" val="408825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Činnosti logistického centra se dají rozdělit na: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činnosti </a:t>
            </a:r>
            <a:r>
              <a:rPr lang="cs-CZ" dirty="0"/>
              <a:t>související s hmotnými operacemi (přeprava, manipulace s materiálem, skladování, expedice, sdružování a rozdružování zásilek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/>
              <a:t>činnosti související s nehmotnými operacemi (celní, finanční, obchodní)</a:t>
            </a:r>
          </a:p>
          <a:p>
            <a:pPr lvl="0"/>
            <a:r>
              <a:rPr lang="cs-CZ" dirty="0"/>
              <a:t>činnosti a služby související s předchozími činnostmi (servisní, informační, poradenské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74208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/>
              <a:t>Schéma možného logistického (výrobního) </a:t>
            </a:r>
            <a:r>
              <a:rPr lang="cs-CZ" sz="3600" b="1" dirty="0" smtClean="0"/>
              <a:t>řetězce</a:t>
            </a:r>
            <a:endParaRPr lang="cs-CZ" sz="3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4473" r="12267"/>
          <a:stretch/>
        </p:blipFill>
        <p:spPr bwMode="auto">
          <a:xfrm>
            <a:off x="107504" y="2996952"/>
            <a:ext cx="8892480" cy="1051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08543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Logistická centra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současná logistická centra jsou především v soukromém vlastnictví, </a:t>
            </a:r>
          </a:p>
          <a:p>
            <a:r>
              <a:rPr lang="cs-CZ" dirty="0" smtClean="0"/>
              <a:t>zajišťují obvykle menší část služeb (především skladování a následnou distribuci)</a:t>
            </a:r>
          </a:p>
          <a:p>
            <a:r>
              <a:rPr lang="cs-CZ" dirty="0" smtClean="0"/>
              <a:t>využívají pro návoz především silniční dopravu </a:t>
            </a:r>
          </a:p>
          <a:p>
            <a:r>
              <a:rPr lang="cs-CZ" dirty="0" smtClean="0"/>
              <a:t>obvykle neřeší operace navazující na výrobu, spotřebu, potřebu regionů resp. dalších subjektů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91582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Logistická centra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>
            <a:normAutofit fontScale="92500" lnSpcReduction="20000"/>
          </a:bodyPr>
          <a:lstStyle/>
          <a:p>
            <a:r>
              <a:rPr lang="cs-CZ" i="1" dirty="0" smtClean="0"/>
              <a:t>Pronájem skladových a administrativních prostor v logistických centrech v České republice zprostředkovávají většinou realitní kanceláře.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4365104"/>
            <a:ext cx="3312368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 err="1">
                <a:solidFill>
                  <a:schemeClr val="lt1"/>
                </a:solidFill>
              </a:rPr>
              <a:t>Westpoint</a:t>
            </a:r>
            <a:r>
              <a:rPr lang="cs-CZ" b="1" dirty="0">
                <a:solidFill>
                  <a:schemeClr val="lt1"/>
                </a:solidFill>
              </a:rPr>
              <a:t> </a:t>
            </a:r>
            <a:r>
              <a:rPr lang="cs-CZ" b="1" dirty="0" err="1">
                <a:solidFill>
                  <a:schemeClr val="lt1"/>
                </a:solidFill>
              </a:rPr>
              <a:t>Distribution</a:t>
            </a:r>
            <a:r>
              <a:rPr lang="cs-CZ" b="1" dirty="0">
                <a:solidFill>
                  <a:schemeClr val="lt1"/>
                </a:solidFill>
              </a:rPr>
              <a:t> Park </a:t>
            </a:r>
            <a:br>
              <a:rPr lang="cs-CZ" b="1" dirty="0">
                <a:solidFill>
                  <a:schemeClr val="lt1"/>
                </a:solidFill>
              </a:rPr>
            </a:br>
            <a:r>
              <a:rPr lang="cs-CZ" dirty="0">
                <a:solidFill>
                  <a:schemeClr val="lt1"/>
                </a:solidFill>
              </a:rPr>
              <a:t>U Prioru, Ruzyně - Praha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5373216"/>
            <a:ext cx="4644008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lt1"/>
                </a:solidFill>
              </a:rPr>
              <a:t>VGP Park Horní Počernice </a:t>
            </a:r>
            <a:br>
              <a:rPr lang="cs-CZ" b="1" dirty="0">
                <a:solidFill>
                  <a:schemeClr val="lt1"/>
                </a:solidFill>
              </a:rPr>
            </a:br>
            <a:r>
              <a:rPr lang="cs-CZ" dirty="0">
                <a:solidFill>
                  <a:schemeClr val="lt1"/>
                </a:solidFill>
              </a:rPr>
              <a:t>Horní Počernice, Sezemická, Praha-východ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20072" y="4653136"/>
            <a:ext cx="3528392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 err="1">
                <a:solidFill>
                  <a:schemeClr val="lt1"/>
                </a:solidFill>
              </a:rPr>
              <a:t>PointPark</a:t>
            </a:r>
            <a:r>
              <a:rPr lang="cs-CZ" b="1" dirty="0">
                <a:solidFill>
                  <a:schemeClr val="lt1"/>
                </a:solidFill>
              </a:rPr>
              <a:t> Prague D8 </a:t>
            </a:r>
            <a:br>
              <a:rPr lang="cs-CZ" b="1" dirty="0">
                <a:solidFill>
                  <a:schemeClr val="lt1"/>
                </a:solidFill>
              </a:rPr>
            </a:br>
            <a:r>
              <a:rPr lang="cs-CZ" dirty="0">
                <a:solidFill>
                  <a:schemeClr val="lt1"/>
                </a:solidFill>
              </a:rPr>
              <a:t>Zdiby</a:t>
            </a:r>
            <a:r>
              <a:rPr lang="cs-CZ" b="1" dirty="0">
                <a:solidFill>
                  <a:schemeClr val="lt1"/>
                </a:solidFill>
              </a:rPr>
              <a:t>, </a:t>
            </a:r>
            <a:r>
              <a:rPr lang="cs-CZ" dirty="0" smtClean="0">
                <a:solidFill>
                  <a:schemeClr val="lt1"/>
                </a:solidFill>
              </a:rPr>
              <a:t> </a:t>
            </a:r>
            <a:r>
              <a:rPr lang="cs-CZ" dirty="0">
                <a:solidFill>
                  <a:schemeClr val="lt1"/>
                </a:solidFill>
              </a:rPr>
              <a:t>Praha-východ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44008" y="3501008"/>
            <a:ext cx="4283968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lt1"/>
                </a:solidFill>
              </a:rPr>
              <a:t>Logistický park D8 </a:t>
            </a:r>
            <a:r>
              <a:rPr lang="cs-CZ" b="1" dirty="0" err="1">
                <a:solidFill>
                  <a:schemeClr val="lt1"/>
                </a:solidFill>
              </a:rPr>
              <a:t>European</a:t>
            </a:r>
            <a:r>
              <a:rPr lang="cs-CZ" b="1" dirty="0">
                <a:solidFill>
                  <a:schemeClr val="lt1"/>
                </a:solidFill>
              </a:rPr>
              <a:t> Park </a:t>
            </a:r>
            <a:br>
              <a:rPr lang="cs-CZ" b="1" dirty="0">
                <a:solidFill>
                  <a:schemeClr val="lt1"/>
                </a:solidFill>
              </a:rPr>
            </a:br>
            <a:r>
              <a:rPr lang="cs-CZ" dirty="0">
                <a:solidFill>
                  <a:schemeClr val="lt1"/>
                </a:solidFill>
              </a:rPr>
              <a:t>Kozomín, </a:t>
            </a:r>
            <a:r>
              <a:rPr lang="cs-CZ" dirty="0" smtClean="0">
                <a:solidFill>
                  <a:schemeClr val="lt1"/>
                </a:solidFill>
              </a:rPr>
              <a:t>Mělník</a:t>
            </a:r>
            <a:endParaRPr lang="cs-CZ" dirty="0">
              <a:solidFill>
                <a:schemeClr val="lt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3429000"/>
            <a:ext cx="2934072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/>
              <a:t>Logistický park Nýřany 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/>
              <a:t>Nýřany</a:t>
            </a:r>
            <a:r>
              <a:rPr lang="cs-CZ" dirty="0"/>
              <a:t>, </a:t>
            </a:r>
            <a:r>
              <a:rPr lang="cs-CZ" dirty="0" smtClean="0"/>
              <a:t>Plzeň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64088" y="5949280"/>
            <a:ext cx="3024336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lt1"/>
                </a:solidFill>
              </a:rPr>
              <a:t>Logistický park Ostrava </a:t>
            </a:r>
            <a:br>
              <a:rPr lang="cs-CZ" b="1" dirty="0">
                <a:solidFill>
                  <a:schemeClr val="lt1"/>
                </a:solidFill>
              </a:rPr>
            </a:br>
            <a:r>
              <a:rPr lang="cs-CZ" dirty="0" err="1" smtClean="0">
                <a:solidFill>
                  <a:schemeClr val="lt1"/>
                </a:solidFill>
              </a:rPr>
              <a:t>Ostrava</a:t>
            </a:r>
            <a:endParaRPr lang="cs-CZ" dirty="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56742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838200"/>
          </a:xfrm>
        </p:spPr>
        <p:txBody>
          <a:bodyPr>
            <a:normAutofit fontScale="90000"/>
          </a:bodyPr>
          <a:lstStyle/>
          <a:p>
            <a:r>
              <a:rPr lang="cs-CZ" altLang="cs-CZ" sz="3200" dirty="0" smtClean="0">
                <a:cs typeface="Times New Roman" pitchFamily="18" charset="0"/>
              </a:rPr>
              <a:t>Logistický park VGP Hradec Králové </a:t>
            </a:r>
            <a:br>
              <a:rPr lang="cs-CZ" altLang="cs-CZ" sz="3200" dirty="0" smtClean="0">
                <a:cs typeface="Times New Roman" pitchFamily="18" charset="0"/>
              </a:rPr>
            </a:br>
            <a:r>
              <a:rPr lang="cs-CZ" altLang="cs-CZ" sz="2200" dirty="0" smtClean="0">
                <a:cs typeface="Times New Roman" pitchFamily="18" charset="0"/>
              </a:rPr>
              <a:t>Dobřenice, Hradec Králové</a:t>
            </a:r>
            <a:endParaRPr lang="cs-CZ" altLang="cs-CZ" sz="3200" dirty="0" smtClean="0"/>
          </a:p>
        </p:txBody>
      </p:sp>
      <p:sp>
        <p:nvSpPr>
          <p:cNvPr id="13315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2190750" y="18430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cs-CZ" alt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0824" t="16572" r="20611" b="16383"/>
          <a:stretch/>
        </p:blipFill>
        <p:spPr bwMode="auto">
          <a:xfrm>
            <a:off x="4860032" y="4055601"/>
            <a:ext cx="4037245" cy="2598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VGP Hradec Králové , Dobřenice, Hradec Králové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7594" r="7291" b="12112"/>
          <a:stretch/>
        </p:blipFill>
        <p:spPr bwMode="auto">
          <a:xfrm>
            <a:off x="193901" y="3933002"/>
            <a:ext cx="4090067" cy="27141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2060848"/>
            <a:ext cx="777686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Park</a:t>
            </a:r>
            <a:r>
              <a:rPr lang="cs-CZ" sz="2800" dirty="0"/>
              <a:t> nabízí </a:t>
            </a:r>
            <a:r>
              <a:rPr lang="cs-CZ" sz="2800" dirty="0" smtClean="0"/>
              <a:t>polo-industriální </a:t>
            </a:r>
            <a:r>
              <a:rPr lang="cs-CZ" sz="2800" dirty="0"/>
              <a:t>budovy </a:t>
            </a:r>
            <a:r>
              <a:rPr lang="cs-CZ" sz="2800" dirty="0" smtClean="0"/>
              <a:t>o </a:t>
            </a:r>
            <a:r>
              <a:rPr lang="cs-CZ" sz="2800" dirty="0"/>
              <a:t>celkové ploše přes 49 000 </a:t>
            </a:r>
            <a:r>
              <a:rPr lang="cs-CZ" sz="2800" dirty="0" smtClean="0"/>
              <a:t>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, celkem </a:t>
            </a:r>
            <a:r>
              <a:rPr lang="cs-CZ" sz="2800" dirty="0"/>
              <a:t>5 budov vhodných pro lehký průmysl a logistiku. </a:t>
            </a:r>
          </a:p>
        </p:txBody>
      </p:sp>
    </p:spTree>
    <p:extLst>
      <p:ext uri="{BB962C8B-B14F-4D97-AF65-F5344CB8AC3E}">
        <p14:creationId xmlns="" xmlns:p14="http://schemas.microsoft.com/office/powerpoint/2010/main" val="386090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Jaká je úloha provozovatele na logistického centra?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+mj-lt"/>
              </a:rPr>
              <a:t>Uveďte příklady logistických center v ČR.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Jak </a:t>
            </a:r>
            <a:r>
              <a:rPr lang="cs-CZ" dirty="0" smtClean="0"/>
              <a:t>se dají rozdělit činnosti logistického centra ?</a:t>
            </a:r>
            <a:endParaRPr lang="cs-CZ" dirty="0" smtClean="0"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+mj-lt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76541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PERNICA, P. </a:t>
            </a:r>
            <a:r>
              <a:rPr lang="cs-CZ" sz="2000" i="1" dirty="0" smtClean="0"/>
              <a:t>Logistika pro 21. století. </a:t>
            </a:r>
            <a:r>
              <a:rPr lang="cs-CZ" sz="2000" dirty="0" smtClean="0"/>
              <a:t>1. vyd. Praha: Radix, 2005, ISBN 80-86031-59-4</a:t>
            </a:r>
          </a:p>
          <a:p>
            <a:r>
              <a:rPr lang="cs-CZ" sz="2000" dirty="0" smtClean="0"/>
              <a:t>SIXTA, J., M. ŽIŽKA. </a:t>
            </a:r>
            <a:r>
              <a:rPr lang="cs-CZ" sz="2000" i="1" dirty="0" smtClean="0"/>
              <a:t>Logistika, teorie a praxe</a:t>
            </a:r>
            <a:r>
              <a:rPr lang="cs-CZ" sz="2000" dirty="0" smtClean="0"/>
              <a:t>. </a:t>
            </a:r>
            <a:r>
              <a:rPr lang="cs-CZ" sz="2000" dirty="0"/>
              <a:t>1. vyd. </a:t>
            </a:r>
            <a:r>
              <a:rPr lang="cs-CZ" sz="2000" dirty="0" smtClean="0"/>
              <a:t>Brno: CP </a:t>
            </a:r>
            <a:r>
              <a:rPr lang="cs-CZ" sz="2000" dirty="0" err="1" smtClean="0"/>
              <a:t>Books</a:t>
            </a:r>
            <a:r>
              <a:rPr lang="cs-CZ" sz="2000" dirty="0" smtClean="0"/>
              <a:t>, 2005, </a:t>
            </a:r>
            <a:r>
              <a:rPr lang="cs-CZ" sz="2000" dirty="0"/>
              <a:t>ISBN </a:t>
            </a:r>
            <a:r>
              <a:rPr lang="cs-CZ" sz="2000" dirty="0" smtClean="0"/>
              <a:t>80-251-0573-3</a:t>
            </a:r>
          </a:p>
          <a:p>
            <a:pPr marL="432000" indent="-432000" algn="just">
              <a:lnSpc>
                <a:spcPct val="120000"/>
              </a:lnSpc>
              <a:spcAft>
                <a:spcPts val="1200"/>
              </a:spcAft>
            </a:pPr>
            <a:r>
              <a:rPr lang="cs-CZ" sz="2000" dirty="0" smtClean="0"/>
              <a:t>Obrázky:</a:t>
            </a:r>
          </a:p>
          <a:p>
            <a:pPr marL="832050" lvl="1" indent="0" algn="just">
              <a:spcAft>
                <a:spcPts val="1200"/>
              </a:spcAft>
            </a:pPr>
            <a:r>
              <a:rPr lang="cs-CZ" sz="1800" dirty="0" smtClean="0"/>
              <a:t>galerie </a:t>
            </a:r>
            <a:r>
              <a:rPr lang="cs-CZ" sz="1800" dirty="0" smtClean="0"/>
              <a:t>Kliparty kvalitně [cit. 11.8.2012]. Dostupný pod licencí Microsoft Office 2010 WWW: </a:t>
            </a:r>
            <a:r>
              <a:rPr lang="cs-CZ" sz="1800" dirty="0" smtClean="0">
                <a:hlinkClick r:id="rId2"/>
              </a:rPr>
              <a:t>http://office.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cs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images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pPr marL="832050" lvl="1" indent="0" algn="just">
              <a:spcAft>
                <a:spcPts val="1200"/>
              </a:spcAft>
            </a:pPr>
            <a:r>
              <a:rPr lang="cs-CZ" sz="1800" dirty="0" smtClean="0"/>
              <a:t>Autorka</a:t>
            </a:r>
          </a:p>
          <a:p>
            <a:pPr marL="832050" lvl="1" indent="0" algn="just">
              <a:spcAft>
                <a:spcPts val="1200"/>
              </a:spcAft>
            </a:pPr>
            <a:r>
              <a:rPr lang="cs-CZ" sz="1800" dirty="0" smtClean="0"/>
              <a:t>http://www.svoboda-</a:t>
            </a:r>
            <a:r>
              <a:rPr lang="cs-CZ" sz="1800" dirty="0" err="1" smtClean="0"/>
              <a:t>williams.com</a:t>
            </a:r>
            <a:r>
              <a:rPr lang="cs-CZ" sz="1800" dirty="0" smtClean="0"/>
              <a:t>/</a:t>
            </a:r>
            <a:r>
              <a:rPr lang="cs-CZ" sz="1800" dirty="0" err="1" smtClean="0"/>
              <a:t>logisticka</a:t>
            </a:r>
            <a:r>
              <a:rPr lang="cs-CZ" sz="1800" dirty="0" smtClean="0"/>
              <a:t>-centra/</a:t>
            </a:r>
            <a:endParaRPr lang="cs-CZ" sz="1800" dirty="0" smtClean="0"/>
          </a:p>
          <a:p>
            <a:pPr marL="832050" lvl="1" indent="0" algn="just">
              <a:spcAft>
                <a:spcPts val="1200"/>
              </a:spcAft>
            </a:pPr>
            <a:endParaRPr lang="cs-CZ" sz="1800" dirty="0" smtClean="0"/>
          </a:p>
          <a:p>
            <a:pPr marL="832050" lvl="1" indent="-432000" algn="just">
              <a:lnSpc>
                <a:spcPct val="120000"/>
              </a:lnSpc>
              <a:spcAft>
                <a:spcPts val="1200"/>
              </a:spcAft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7317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eko05</Template>
  <TotalTime>180</TotalTime>
  <Words>441</Words>
  <Application>Microsoft Office PowerPoint</Application>
  <PresentationFormat>Předvádění na obrazovce (4:3)</PresentationFormat>
  <Paragraphs>63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Snímek 1</vt:lpstr>
      <vt:lpstr>Snímek 2</vt:lpstr>
      <vt:lpstr>Logistická centra</vt:lpstr>
      <vt:lpstr>Logistické centrum </vt:lpstr>
      <vt:lpstr>Logistická centra – logistické parky </vt:lpstr>
      <vt:lpstr>Logistická centra – logistické parky </vt:lpstr>
      <vt:lpstr>Činnosti logistického centra se dají rozdělit na:</vt:lpstr>
      <vt:lpstr>Schéma možného logistického (výrobního) řetězce</vt:lpstr>
      <vt:lpstr>Logistická centra v ČR</vt:lpstr>
      <vt:lpstr>Logistická centra v ČR</vt:lpstr>
      <vt:lpstr>Logistický park VGP Hradec Králové  Dobřenice, Hradec Králové</vt:lpstr>
      <vt:lpstr>Kontrolní otázky: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14</cp:revision>
  <dcterms:created xsi:type="dcterms:W3CDTF">2014-02-25T18:02:11Z</dcterms:created>
  <dcterms:modified xsi:type="dcterms:W3CDTF">2014-02-27T14:53:59Z</dcterms:modified>
</cp:coreProperties>
</file>