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1" r:id="rId4"/>
    <p:sldId id="274" r:id="rId5"/>
    <p:sldId id="272" r:id="rId6"/>
    <p:sldId id="266" r:id="rId7"/>
    <p:sldId id="257" r:id="rId8"/>
    <p:sldId id="269" r:id="rId9"/>
    <p:sldId id="268" r:id="rId10"/>
    <p:sldId id="270" r:id="rId11"/>
    <p:sldId id="271" r:id="rId12"/>
    <p:sldId id="267" r:id="rId13"/>
  </p:sldIdLst>
  <p:sldSz cx="9144000" cy="6858000" type="screen4x3"/>
  <p:notesSz cx="6811963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/>
    <p:restoredTop sz="94660"/>
  </p:normalViewPr>
  <p:slideViewPr>
    <p:cSldViewPr>
      <p:cViewPr>
        <p:scale>
          <a:sx n="119" d="100"/>
          <a:sy n="119" d="100"/>
        </p:scale>
        <p:origin x="-130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8536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27. 2. 2014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1197" y="4724202"/>
            <a:ext cx="544957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8536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Klllllll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3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27. 2. 2014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27. 2. 2014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27. 2. 2014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27. 2. 2014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27. 2. 2014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27. 2. 2014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27. 2. 2014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27. 2. 2014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27. 2. 2014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27. 2. 2014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27. 2. 2014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27. 2. 2014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908997"/>
              </p:ext>
            </p:extLst>
          </p:nvPr>
        </p:nvGraphicFramePr>
        <p:xfrm>
          <a:off x="750310" y="2060848"/>
          <a:ext cx="7926145" cy="382963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34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 – slovní zásoba, slovníky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Lexikologie, lexikografie, slovníky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naučné, jazykové, překladové, diferenční, výkladové, speciální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Český jazyk a literatura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Jaroslav Svoboda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výklad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Mechanik seřizovač, Podnikání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Lexikografie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VY_32_INOVACE_34_686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960240"/>
            <a:ext cx="8229600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1967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54138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268760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123728" y="1340768"/>
            <a:ext cx="540060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LEXIKOGRAFIE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2204864"/>
            <a:ext cx="820891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Část lexikologie ( nauky o slovní zásobě), která se zabývá </a:t>
            </a:r>
            <a:r>
              <a:rPr lang="cs-CZ" b="1" dirty="0" smtClean="0"/>
              <a:t>zpracováním slovníků-</a:t>
            </a:r>
          </a:p>
          <a:p>
            <a:r>
              <a:rPr lang="cs-CZ" b="1" dirty="0" smtClean="0"/>
              <a:t>            lexikonů                </a:t>
            </a:r>
            <a:r>
              <a:rPr lang="cs-CZ" b="1" u="sng" dirty="0" smtClean="0"/>
              <a:t>slovníkářství = zachycuje a popisuje  slovníky. </a:t>
            </a:r>
          </a:p>
          <a:p>
            <a:endParaRPr lang="cs-CZ" b="1" u="sng" dirty="0" smtClean="0"/>
          </a:p>
          <a:p>
            <a:r>
              <a:rPr lang="cs-CZ" dirty="0"/>
              <a:t> </a:t>
            </a:r>
            <a:r>
              <a:rPr lang="cs-CZ" dirty="0" smtClean="0"/>
              <a:t>           Jednotlivé slovníky nezpracovávají slovní zásobu češtiny v celém jejím rozsahu. </a:t>
            </a:r>
          </a:p>
          <a:p>
            <a:r>
              <a:rPr lang="cs-CZ" dirty="0"/>
              <a:t> </a:t>
            </a:r>
            <a:r>
              <a:rPr lang="cs-CZ" dirty="0" smtClean="0"/>
              <a:t>           Jistým způsobem se omezují na určitý výběr.</a:t>
            </a:r>
          </a:p>
          <a:p>
            <a:r>
              <a:rPr lang="cs-CZ" dirty="0"/>
              <a:t> </a:t>
            </a:r>
            <a:r>
              <a:rPr lang="cs-CZ" dirty="0" smtClean="0"/>
              <a:t>           Rozlišujeme různé typy slovníků :   </a:t>
            </a:r>
          </a:p>
          <a:p>
            <a:r>
              <a:rPr lang="cs-CZ" dirty="0" smtClean="0"/>
              <a:t> 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3" name="Šipka doprava 12"/>
          <p:cNvSpPr/>
          <p:nvPr/>
        </p:nvSpPr>
        <p:spPr>
          <a:xfrm>
            <a:off x="2300288" y="2666529"/>
            <a:ext cx="64807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172555" y="4005064"/>
            <a:ext cx="3127637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Hlavní rozdělení slovníků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1187624" y="5013176"/>
            <a:ext cx="223224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Slovníky  naučné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4614242" y="5013176"/>
            <a:ext cx="295232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Slovníky  jazykové</a:t>
            </a:r>
            <a:endParaRPr lang="cs-CZ" dirty="0"/>
          </a:p>
        </p:txBody>
      </p:sp>
      <p:cxnSp>
        <p:nvCxnSpPr>
          <p:cNvPr id="26" name="Přímá spojnice se šipkou 25"/>
          <p:cNvCxnSpPr>
            <a:stCxn id="16" idx="2"/>
          </p:cNvCxnSpPr>
          <p:nvPr/>
        </p:nvCxnSpPr>
        <p:spPr>
          <a:xfrm flipH="1">
            <a:off x="2300288" y="4365104"/>
            <a:ext cx="243608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endCxn id="21" idx="0"/>
          </p:cNvCxnSpPr>
          <p:nvPr/>
        </p:nvCxnSpPr>
        <p:spPr>
          <a:xfrm>
            <a:off x="4736374" y="4365104"/>
            <a:ext cx="135403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611560" y="573325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Podle obsahu -ze všech vědních oborů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18636" y="1064590"/>
            <a:ext cx="83529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 smtClean="0"/>
              <a:t>Naučné slovníky</a:t>
            </a:r>
            <a:r>
              <a:rPr lang="cs-CZ" dirty="0" smtClean="0"/>
              <a:t>:</a:t>
            </a:r>
          </a:p>
          <a:p>
            <a:endParaRPr lang="cs-CZ" dirty="0" smtClean="0"/>
          </a:p>
          <a:p>
            <a:r>
              <a:rPr lang="cs-CZ" b="1" dirty="0" smtClean="0"/>
              <a:t> 1. Jednooborové</a:t>
            </a:r>
            <a:r>
              <a:rPr lang="cs-CZ" dirty="0" smtClean="0"/>
              <a:t> </a:t>
            </a:r>
          </a:p>
          <a:p>
            <a:r>
              <a:rPr lang="cs-CZ" dirty="0"/>
              <a:t> </a:t>
            </a:r>
            <a:r>
              <a:rPr lang="cs-CZ" dirty="0" smtClean="0"/>
              <a:t>     –např. Technický slovník naučný( 17 dílů)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Pedagogický slovník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Filozofický slovník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Kdo byl kdo</a:t>
            </a:r>
          </a:p>
          <a:p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/>
              <a:t>2. </a:t>
            </a:r>
            <a:r>
              <a:rPr lang="cs-CZ" b="1" dirty="0"/>
              <a:t>Víceoborové – encyklopedie</a:t>
            </a:r>
          </a:p>
          <a:p>
            <a:r>
              <a:rPr lang="cs-CZ" b="1" dirty="0"/>
              <a:t>     </a:t>
            </a:r>
            <a:r>
              <a:rPr lang="cs-CZ" dirty="0"/>
              <a:t>souhrnné, často vícesvazkové zpracování informací - nejsou jazykové, nepoučují </a:t>
            </a:r>
          </a:p>
          <a:p>
            <a:r>
              <a:rPr lang="cs-CZ" dirty="0"/>
              <a:t>     o zásobě slov,  nýbrž přinášejí  informace  z nejrůznějších </a:t>
            </a:r>
            <a:r>
              <a:rPr lang="cs-CZ" dirty="0" smtClean="0"/>
              <a:t>oborů lidských znalostí  </a:t>
            </a:r>
          </a:p>
          <a:p>
            <a:r>
              <a:rPr lang="cs-CZ" dirty="0" smtClean="0"/>
              <a:t>     - </a:t>
            </a:r>
            <a:r>
              <a:rPr lang="cs-CZ" dirty="0"/>
              <a:t>např. obrazová encyklopedie živočichů, </a:t>
            </a:r>
          </a:p>
          <a:p>
            <a:r>
              <a:rPr lang="cs-CZ" dirty="0"/>
              <a:t>   </a:t>
            </a:r>
            <a:r>
              <a:rPr lang="cs-CZ" dirty="0" smtClean="0"/>
              <a:t>   </a:t>
            </a:r>
            <a:r>
              <a:rPr lang="cs-CZ" dirty="0"/>
              <a:t>Encyklopedie lékařství</a:t>
            </a:r>
          </a:p>
          <a:p>
            <a:r>
              <a:rPr lang="cs-CZ" dirty="0"/>
              <a:t>    </a:t>
            </a:r>
            <a:r>
              <a:rPr lang="cs-CZ" dirty="0" smtClean="0"/>
              <a:t>  Malá </a:t>
            </a:r>
            <a:r>
              <a:rPr lang="cs-CZ" dirty="0"/>
              <a:t>encyklopedie  Evropské unie</a:t>
            </a:r>
          </a:p>
          <a:p>
            <a:r>
              <a:rPr lang="cs-CZ" dirty="0" smtClean="0"/>
              <a:t>      Mezi  </a:t>
            </a:r>
            <a:r>
              <a:rPr lang="cs-CZ" dirty="0"/>
              <a:t>historicky první patří  </a:t>
            </a:r>
            <a:r>
              <a:rPr lang="cs-CZ" b="1" dirty="0"/>
              <a:t>Encyklopedie – naučný slovník věd, řemesel a umění</a:t>
            </a:r>
          </a:p>
          <a:p>
            <a:r>
              <a:rPr lang="cs-CZ" dirty="0"/>
              <a:t>    </a:t>
            </a:r>
            <a:r>
              <a:rPr lang="cs-CZ" dirty="0" smtClean="0"/>
              <a:t>  z </a:t>
            </a:r>
            <a:r>
              <a:rPr lang="cs-CZ" dirty="0"/>
              <a:t>let 1751 – 1780  ( sepsalo ji 28 autorů , většinou Francouzů - redakce  </a:t>
            </a:r>
          </a:p>
          <a:p>
            <a:r>
              <a:rPr lang="cs-CZ" dirty="0"/>
              <a:t>    </a:t>
            </a:r>
            <a:r>
              <a:rPr lang="cs-CZ" dirty="0" smtClean="0"/>
              <a:t>  </a:t>
            </a:r>
            <a:r>
              <a:rPr lang="cs-CZ" b="1" dirty="0" smtClean="0"/>
              <a:t>Denis</a:t>
            </a:r>
            <a:r>
              <a:rPr lang="cs-CZ" dirty="0" smtClean="0"/>
              <a:t> </a:t>
            </a:r>
            <a:r>
              <a:rPr lang="cs-CZ" b="1" dirty="0"/>
              <a:t>Diderot</a:t>
            </a:r>
            <a:r>
              <a:rPr lang="cs-CZ" dirty="0"/>
              <a:t>(1713- 1784).  Encyklopedie má 50 svazků. 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b="1" dirty="0" smtClean="0"/>
              <a:t>V moderní době se vyskytují často v elektronické podobě. </a:t>
            </a:r>
            <a:endParaRPr lang="cs-CZ" b="1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1619672" y="141277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335251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Největší  český naučný slovník –</a:t>
            </a:r>
            <a:r>
              <a:rPr lang="cs-CZ" b="1" dirty="0" smtClean="0"/>
              <a:t> Ottův naučný slovník </a:t>
            </a:r>
            <a:r>
              <a:rPr lang="cs-CZ" dirty="0" smtClean="0"/>
              <a:t>- z počátků 20. století, </a:t>
            </a:r>
          </a:p>
          <a:p>
            <a:r>
              <a:rPr lang="cs-CZ" dirty="0" smtClean="0"/>
              <a:t>původně obsahoval 28 svazků, později doplněn o dalších 12 svazků.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123728" y="2276872"/>
            <a:ext cx="525658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Slovníky  jazykové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11560" y="3356992"/>
            <a:ext cx="17281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překladové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831168" y="3356992"/>
            <a:ext cx="152480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diferenční 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4729270" y="3320391"/>
            <a:ext cx="136815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výkladové 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6516216" y="3356992"/>
            <a:ext cx="15841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Speciální </a:t>
            </a:r>
            <a:endParaRPr lang="cs-CZ" dirty="0"/>
          </a:p>
        </p:txBody>
      </p:sp>
      <p:cxnSp>
        <p:nvCxnSpPr>
          <p:cNvPr id="25" name="Přímá spojnice se šipkou 24"/>
          <p:cNvCxnSpPr>
            <a:stCxn id="6" idx="2"/>
          </p:cNvCxnSpPr>
          <p:nvPr/>
        </p:nvCxnSpPr>
        <p:spPr>
          <a:xfrm flipH="1">
            <a:off x="1907704" y="3140968"/>
            <a:ext cx="2844316" cy="1794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stCxn id="6" idx="2"/>
          </p:cNvCxnSpPr>
          <p:nvPr/>
        </p:nvCxnSpPr>
        <p:spPr>
          <a:xfrm flipH="1">
            <a:off x="3995936" y="3140968"/>
            <a:ext cx="756084" cy="1794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>
            <a:stCxn id="6" idx="2"/>
          </p:cNvCxnSpPr>
          <p:nvPr/>
        </p:nvCxnSpPr>
        <p:spPr>
          <a:xfrm>
            <a:off x="4752020" y="3140968"/>
            <a:ext cx="468052" cy="1794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>
            <a:stCxn id="6" idx="2"/>
          </p:cNvCxnSpPr>
          <p:nvPr/>
        </p:nvCxnSpPr>
        <p:spPr>
          <a:xfrm>
            <a:off x="4752020" y="3140968"/>
            <a:ext cx="2268252" cy="1794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395536" y="4149080"/>
            <a:ext cx="8424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dvojjazyčné                       rozdílných slov        vykládají význam       obsahují speciální</a:t>
            </a:r>
          </a:p>
          <a:p>
            <a:r>
              <a:rPr lang="cs-CZ" dirty="0" smtClean="0"/>
              <a:t>vícejazyčné                       příbuzných jazyků   daného slova             slovní  zásobu </a:t>
            </a:r>
          </a:p>
          <a:p>
            <a:endParaRPr lang="cs-CZ" dirty="0"/>
          </a:p>
          <a:p>
            <a:r>
              <a:rPr lang="cs-CZ" dirty="0" smtClean="0"/>
              <a:t>Rusko- český                  Česko- slovenský        Příruční slovník          Staročeský  slovník </a:t>
            </a:r>
          </a:p>
          <a:p>
            <a:r>
              <a:rPr lang="cs-CZ" dirty="0" smtClean="0"/>
              <a:t>Česko- anglický             slovník rozdílných       jazyka českého           Malý slovník českých</a:t>
            </a:r>
          </a:p>
          <a:p>
            <a:r>
              <a:rPr lang="cs-CZ" dirty="0" smtClean="0"/>
              <a:t>Slovensko- český           výrazů                                                                slangů </a:t>
            </a:r>
          </a:p>
        </p:txBody>
      </p:sp>
    </p:spTree>
    <p:extLst>
      <p:ext uri="{BB962C8B-B14F-4D97-AF65-F5344CB8AC3E}">
        <p14:creationId xmlns:p14="http://schemas.microsoft.com/office/powerpoint/2010/main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06557" y="1052736"/>
            <a:ext cx="813690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</a:t>
            </a:r>
            <a:r>
              <a:rPr lang="cs-CZ" b="1" u="sng" dirty="0" smtClean="0"/>
              <a:t>Způsoby řazení hesel ve slovníku</a:t>
            </a:r>
            <a:r>
              <a:rPr lang="cs-CZ" b="1" dirty="0" smtClean="0"/>
              <a:t>: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</a:t>
            </a:r>
            <a:r>
              <a:rPr lang="cs-CZ" dirty="0" smtClean="0"/>
              <a:t>a)  abecední řazení  hesel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b)  věcné řazení (např. Český slovník věcný a synonymický)</a:t>
            </a:r>
          </a:p>
          <a:p>
            <a:r>
              <a:rPr lang="cs-CZ" dirty="0" smtClean="0"/>
              <a:t>                                              </a:t>
            </a:r>
            <a:r>
              <a:rPr lang="cs-CZ" sz="1200" dirty="0" smtClean="0"/>
              <a:t>hesla jsou seskupena podle  základních okruhů : vesmír – zemské ovzduší- země – rostliny</a:t>
            </a:r>
          </a:p>
          <a:p>
            <a:r>
              <a:rPr lang="cs-CZ" sz="1200" dirty="0"/>
              <a:t> </a:t>
            </a:r>
            <a:r>
              <a:rPr lang="cs-CZ" sz="1200" dirty="0" smtClean="0"/>
              <a:t>                                                                    živočichové –člověk. Východiskem pro slovníky tohoto typu je slavné dílo </a:t>
            </a:r>
          </a:p>
          <a:p>
            <a:r>
              <a:rPr lang="cs-CZ" sz="1200" dirty="0"/>
              <a:t> </a:t>
            </a:r>
            <a:r>
              <a:rPr lang="cs-CZ" sz="1200" dirty="0" smtClean="0"/>
              <a:t>                                                                    J. A. Komenského – Orbis pictus.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c)   retrográdní řazení hesel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</a:t>
            </a:r>
            <a:r>
              <a:rPr lang="cs-CZ" sz="1400" dirty="0" smtClean="0"/>
              <a:t>1. Seřaďte tato slova přesně podle abecedního pořadí:  </a:t>
            </a:r>
          </a:p>
          <a:p>
            <a:r>
              <a:rPr lang="cs-CZ" sz="1400" dirty="0" smtClean="0"/>
              <a:t>      vyrábět- vytušit- vymezit – vyřadit – výměna- vyťukávat- vyřádit se-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vymetat- výrobek</a:t>
            </a:r>
          </a:p>
          <a:p>
            <a:endParaRPr lang="cs-CZ" sz="1400" dirty="0"/>
          </a:p>
          <a:p>
            <a:r>
              <a:rPr lang="cs-CZ" sz="1400" dirty="0" smtClean="0"/>
              <a:t>  2. Která slova z následujícího výčtu  jsou podle abecedy chybně zařazena? Opravte.   </a:t>
            </a:r>
            <a:endParaRPr lang="cs-CZ" sz="1400" dirty="0"/>
          </a:p>
          <a:p>
            <a:r>
              <a:rPr lang="cs-CZ" sz="1400" dirty="0" smtClean="0"/>
              <a:t>       nečekaný- </a:t>
            </a:r>
            <a:r>
              <a:rPr lang="cs-CZ" sz="1400" dirty="0" err="1" smtClean="0"/>
              <a:t>nečesanec</a:t>
            </a:r>
            <a:r>
              <a:rPr lang="cs-CZ" sz="1400" dirty="0" smtClean="0"/>
              <a:t>- nečestný- něčí – nečinný- nečinnost- necitelný- nečitelný-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ňouma- nouze- nuceně.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3.  Který způsob řazení hesel je využit ve Slovníku českých synonym,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ve Slovníku cizích slov,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ve Slovníkové části Pravidel českého pravopisu?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Pěticípá hvězda 9"/>
          <p:cNvSpPr/>
          <p:nvPr/>
        </p:nvSpPr>
        <p:spPr>
          <a:xfrm>
            <a:off x="7308304" y="234888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40341" y="1340768"/>
            <a:ext cx="809209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Způsoby zpracování  hesel </a:t>
            </a:r>
            <a:r>
              <a:rPr lang="cs-CZ" dirty="0" smtClean="0"/>
              <a:t>ve slovníku:</a:t>
            </a:r>
          </a:p>
          <a:p>
            <a:r>
              <a:rPr lang="cs-CZ" dirty="0"/>
              <a:t> </a:t>
            </a:r>
            <a:r>
              <a:rPr lang="cs-CZ" dirty="0" smtClean="0"/>
              <a:t>             </a:t>
            </a:r>
            <a:r>
              <a:rPr lang="cs-CZ" b="1" dirty="0" smtClean="0"/>
              <a:t>1</a:t>
            </a:r>
            <a:r>
              <a:rPr lang="cs-CZ" dirty="0" smtClean="0"/>
              <a:t>.  </a:t>
            </a:r>
            <a:r>
              <a:rPr lang="cs-CZ" b="1" dirty="0" smtClean="0"/>
              <a:t>Slovníky překladové  a diferenční: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např. Německo – český slovník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heslo v němčině  - přiřazen český ekvivalent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</a:t>
            </a:r>
            <a:r>
              <a:rPr lang="cs-CZ" dirty="0" err="1" smtClean="0"/>
              <a:t>das</a:t>
            </a:r>
            <a:r>
              <a:rPr lang="cs-CZ" dirty="0" smtClean="0"/>
              <a:t>  </a:t>
            </a:r>
            <a:r>
              <a:rPr lang="cs-CZ" dirty="0" err="1" smtClean="0"/>
              <a:t>Kleid</a:t>
            </a:r>
            <a:r>
              <a:rPr lang="cs-CZ" dirty="0" smtClean="0"/>
              <a:t>                          šaty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</a:t>
            </a:r>
            <a:r>
              <a:rPr lang="cs-CZ" dirty="0" err="1" smtClean="0"/>
              <a:t>erst</a:t>
            </a:r>
            <a:r>
              <a:rPr lang="cs-CZ" dirty="0" smtClean="0"/>
              <a:t>                                    1. nejprve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2. teprve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Česko – německý slovník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heslo v češtině  - přiřazen německý ekvivalent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směr                              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Trasse</a:t>
            </a:r>
            <a:r>
              <a:rPr lang="cs-CZ" dirty="0" smtClean="0"/>
              <a:t>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opít (se)                        (</a:t>
            </a:r>
            <a:r>
              <a:rPr lang="cs-CZ" dirty="0" err="1" smtClean="0"/>
              <a:t>sich</a:t>
            </a:r>
            <a:r>
              <a:rPr lang="cs-CZ" dirty="0" smtClean="0"/>
              <a:t>) </a:t>
            </a:r>
            <a:r>
              <a:rPr lang="cs-CZ" dirty="0" err="1" smtClean="0"/>
              <a:t>betrinken</a:t>
            </a:r>
            <a:endParaRPr lang="cs-CZ" dirty="0" smtClean="0"/>
          </a:p>
          <a:p>
            <a:endParaRPr lang="cs-CZ" sz="1400" dirty="0"/>
          </a:p>
          <a:p>
            <a:r>
              <a:rPr lang="cs-CZ" sz="1400" b="1" dirty="0" smtClean="0"/>
              <a:t>                      Proč  je pro Čecha výhodný  Slovník  česko- slovenský rozdílných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výrazů, příp. Slovník slovensko- českých rozdílných výrazů ?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</a:t>
            </a:r>
            <a:r>
              <a:rPr lang="cs-CZ" sz="1400" dirty="0" smtClean="0"/>
              <a:t>Použij tyto slovníky  a přiřaď  příslušná slovenská slova k uvedeným    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slovům českým : svačina, sklep, bedna, cihla, kopřiva, divný,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</a:t>
            </a:r>
            <a:r>
              <a:rPr lang="cs-CZ" sz="1400" dirty="0" err="1" smtClean="0"/>
              <a:t>čudný</a:t>
            </a:r>
            <a:r>
              <a:rPr lang="cs-CZ" sz="1400" dirty="0" smtClean="0"/>
              <a:t>, </a:t>
            </a:r>
            <a:r>
              <a:rPr lang="cs-CZ" sz="1400" dirty="0" err="1" smtClean="0"/>
              <a:t>pivnica</a:t>
            </a:r>
            <a:r>
              <a:rPr lang="cs-CZ" sz="1400" dirty="0" smtClean="0"/>
              <a:t>, olovrant, </a:t>
            </a:r>
            <a:r>
              <a:rPr lang="cs-CZ" sz="1400" dirty="0" err="1" smtClean="0"/>
              <a:t>tehla</a:t>
            </a:r>
            <a:r>
              <a:rPr lang="cs-CZ" sz="1400" dirty="0" smtClean="0"/>
              <a:t>, </a:t>
            </a:r>
            <a:r>
              <a:rPr lang="cs-CZ" sz="1400" dirty="0" err="1" smtClean="0"/>
              <a:t>debna</a:t>
            </a:r>
            <a:r>
              <a:rPr lang="cs-CZ" sz="1400" dirty="0" smtClean="0"/>
              <a:t>, </a:t>
            </a:r>
            <a:r>
              <a:rPr lang="cs-CZ" sz="1400" dirty="0" err="1" smtClean="0"/>
              <a:t>žihľava</a:t>
            </a:r>
            <a:r>
              <a:rPr lang="cs-CZ" sz="1400" dirty="0" smtClean="0"/>
              <a:t>,   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          </a:t>
            </a:r>
            <a:endParaRPr lang="cs-CZ" dirty="0"/>
          </a:p>
          <a:p>
            <a:r>
              <a:rPr lang="cs-CZ" b="1" dirty="0" smtClean="0"/>
              <a:t> </a:t>
            </a:r>
            <a:endParaRPr lang="cs-CZ" b="1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427984" y="2636912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427984" y="2924944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4067944" y="4005064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4067944" y="4293096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ěticípá hvězda 17"/>
          <p:cNvSpPr/>
          <p:nvPr/>
        </p:nvSpPr>
        <p:spPr>
          <a:xfrm>
            <a:off x="1168872" y="4221088"/>
            <a:ext cx="432048" cy="36004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83568" y="1268759"/>
            <a:ext cx="846043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b="1" u="sng" dirty="0" smtClean="0"/>
              <a:t>2. Slovníky výkladové</a:t>
            </a:r>
            <a:r>
              <a:rPr lang="cs-CZ" b="1" dirty="0" smtClean="0"/>
              <a:t>: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- většinou popisují spisovnou slovní zásobu,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- příklady některých : Příruční slovník jazyka českého (PS) </a:t>
            </a:r>
            <a:r>
              <a:rPr lang="cs-CZ" dirty="0" smtClean="0"/>
              <a:t>– rozsáhlý, 8 sv. </a:t>
            </a:r>
            <a:endParaRPr lang="cs-CZ" dirty="0"/>
          </a:p>
          <a:p>
            <a:r>
              <a:rPr lang="cs-CZ" dirty="0" smtClean="0"/>
              <a:t>                                                          250 000 slov, výběrově obsahuje i slova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nářeční, archaická, slangová</a:t>
            </a:r>
            <a:endParaRPr lang="cs-CZ" dirty="0"/>
          </a:p>
          <a:p>
            <a:r>
              <a:rPr lang="cs-CZ" dirty="0" smtClean="0"/>
              <a:t>                                           </a:t>
            </a:r>
            <a:r>
              <a:rPr lang="cs-CZ" b="1" dirty="0" smtClean="0"/>
              <a:t>Slovník spisovného jazyka českého (SSJČ) </a:t>
            </a:r>
            <a:r>
              <a:rPr lang="cs-CZ" dirty="0" smtClean="0"/>
              <a:t>, původně 4 sv.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</a:t>
            </a:r>
            <a:r>
              <a:rPr lang="cs-CZ" b="1" u="sng" dirty="0" smtClean="0"/>
              <a:t>Slovník spisovné češtiny pro školu a veřejnost </a:t>
            </a:r>
            <a:r>
              <a:rPr lang="cs-CZ" b="1" dirty="0" smtClean="0"/>
              <a:t>(SSČ)</a:t>
            </a:r>
            <a:r>
              <a:rPr lang="cs-CZ" dirty="0" smtClean="0"/>
              <a:t>-  z r. 2005,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obsahuje 48 000 slov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</a:t>
            </a:r>
            <a:r>
              <a:rPr lang="cs-CZ" b="1" u="sng" dirty="0" smtClean="0"/>
              <a:t> Slovník současné češtiny  z r. 2011</a:t>
            </a:r>
          </a:p>
          <a:p>
            <a:r>
              <a:rPr lang="cs-CZ" b="1" u="sng" dirty="0" smtClean="0"/>
              <a:t>               </a:t>
            </a:r>
          </a:p>
          <a:p>
            <a:r>
              <a:rPr lang="en-US" sz="1200" dirty="0" smtClean="0"/>
              <a:t>                    </a:t>
            </a:r>
            <a:r>
              <a:rPr lang="cs-CZ" sz="1200" dirty="0" smtClean="0"/>
              <a:t>České slovníkářství má velice starou tradici. O sestavení slovníku, který by obsahoval veškerou  slovní zásobu českého</a:t>
            </a:r>
          </a:p>
          <a:p>
            <a:r>
              <a:rPr lang="cs-CZ" sz="1200" dirty="0"/>
              <a:t> </a:t>
            </a:r>
            <a:r>
              <a:rPr lang="cs-CZ" sz="1200" dirty="0" smtClean="0"/>
              <a:t>                   jazyka ( tzv</a:t>
            </a:r>
            <a:r>
              <a:rPr lang="cs-CZ" sz="1200" b="1" dirty="0" smtClean="0"/>
              <a:t>. tezaurus</a:t>
            </a:r>
            <a:r>
              <a:rPr lang="cs-CZ" sz="1200" dirty="0" smtClean="0"/>
              <a:t>) se pokusil  J. </a:t>
            </a:r>
            <a:r>
              <a:rPr lang="en-US" sz="1200" dirty="0" smtClean="0"/>
              <a:t>A. </a:t>
            </a:r>
            <a:r>
              <a:rPr lang="en-US" sz="1200" dirty="0" err="1" smtClean="0"/>
              <a:t>Komensk</a:t>
            </a:r>
            <a:r>
              <a:rPr lang="cs-CZ" sz="1200" dirty="0" smtClean="0"/>
              <a:t>ý.  Materiál však shořel při požáru v Lešně. Od té doby dosud takový typ </a:t>
            </a:r>
          </a:p>
          <a:p>
            <a:r>
              <a:rPr lang="cs-CZ" sz="1200" dirty="0"/>
              <a:t> </a:t>
            </a:r>
            <a:r>
              <a:rPr lang="cs-CZ" sz="1200" dirty="0" smtClean="0"/>
              <a:t>                   slovníku pro češtinu nebyl  vytvořen. </a:t>
            </a:r>
          </a:p>
          <a:p>
            <a:r>
              <a:rPr lang="cs-CZ" sz="1200" dirty="0"/>
              <a:t> </a:t>
            </a:r>
            <a:r>
              <a:rPr lang="cs-CZ" sz="1200" dirty="0" smtClean="0"/>
              <a:t>                   Vrcholem lexikografie doby národního obrození  je  </a:t>
            </a:r>
            <a:r>
              <a:rPr lang="cs-CZ" sz="1200" b="1" i="1" dirty="0" smtClean="0"/>
              <a:t>Slovník </a:t>
            </a:r>
            <a:r>
              <a:rPr lang="cs-CZ" sz="1200" b="1" i="1" dirty="0" err="1" smtClean="0"/>
              <a:t>česko</a:t>
            </a:r>
            <a:r>
              <a:rPr lang="cs-CZ" sz="1200" b="1" i="1" dirty="0" smtClean="0"/>
              <a:t> – německý Josefa Dobrovského.  </a:t>
            </a:r>
          </a:p>
          <a:p>
            <a:endParaRPr lang="cs-CZ" sz="1200" dirty="0"/>
          </a:p>
          <a:p>
            <a:r>
              <a:rPr lang="cs-CZ" sz="1200" dirty="0" smtClean="0"/>
              <a:t> </a:t>
            </a:r>
          </a:p>
          <a:p>
            <a:endParaRPr lang="cs-CZ" u="sng" dirty="0"/>
          </a:p>
          <a:p>
            <a:r>
              <a:rPr lang="cs-CZ" b="1" u="sng" dirty="0" smtClean="0"/>
              <a:t> </a:t>
            </a:r>
            <a:endParaRPr lang="cs-CZ" b="1" u="sng" dirty="0"/>
          </a:p>
        </p:txBody>
      </p:sp>
      <p:sp>
        <p:nvSpPr>
          <p:cNvPr id="6" name="Pěticípá hvězda 5"/>
          <p:cNvSpPr/>
          <p:nvPr/>
        </p:nvSpPr>
        <p:spPr>
          <a:xfrm>
            <a:off x="919160" y="4221088"/>
            <a:ext cx="576064" cy="43204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1124744"/>
            <a:ext cx="835292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Úkol: 1.  Pročtěte si  heslo „oko“ a heslo „vzít“ ve Slovníku současné češtiny a uveďte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o čem všem nás slovník poučuje. </a:t>
            </a:r>
          </a:p>
          <a:p>
            <a:endParaRPr lang="cs-CZ" dirty="0" smtClean="0"/>
          </a:p>
          <a:p>
            <a:r>
              <a:rPr lang="cs-CZ" dirty="0" smtClean="0"/>
              <a:t>          2.  Jakým způsobem je ve  Slovníku objasňován věcný význam daného hesla?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Najdi příklady těchto objasnění :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- vyložení věcného významu daného hesla  </a:t>
            </a:r>
            <a:r>
              <a:rPr lang="cs-CZ" b="1" dirty="0" smtClean="0"/>
              <a:t>definicí,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                              přirovnáním k jinému,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                              synonymním výrazem,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                              pomocí antonyma. </a:t>
            </a:r>
          </a:p>
          <a:p>
            <a:endParaRPr lang="cs-CZ" b="1" dirty="0" smtClean="0"/>
          </a:p>
          <a:p>
            <a:r>
              <a:rPr lang="cs-CZ" b="1" dirty="0"/>
              <a:t> </a:t>
            </a:r>
            <a:r>
              <a:rPr lang="cs-CZ" b="1" dirty="0" smtClean="0"/>
              <a:t>         </a:t>
            </a:r>
            <a:r>
              <a:rPr lang="cs-CZ" dirty="0" smtClean="0"/>
              <a:t>3</a:t>
            </a:r>
            <a:r>
              <a:rPr lang="cs-CZ" b="1" dirty="0" smtClean="0"/>
              <a:t>.  </a:t>
            </a:r>
            <a:r>
              <a:rPr lang="cs-CZ" dirty="0" smtClean="0"/>
              <a:t>Porovnejte dva slovníky výkladové  a  využijte srovnání hesel , např. atom,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číslice, dynamo, dělník. Jak se liší výklady?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4.   Uveďte české ekvivalenty k následujícím slovům z angličtiny(pokud existují).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byznys-                 </a:t>
            </a:r>
            <a:r>
              <a:rPr lang="cs-CZ" dirty="0" err="1" smtClean="0"/>
              <a:t>star</a:t>
            </a:r>
            <a:r>
              <a:rPr lang="cs-CZ" dirty="0" smtClean="0"/>
              <a:t> -                         blues-</a:t>
            </a:r>
          </a:p>
          <a:p>
            <a:r>
              <a:rPr lang="cs-CZ" dirty="0" smtClean="0"/>
              <a:t>               party-                    </a:t>
            </a:r>
            <a:r>
              <a:rPr lang="cs-CZ" dirty="0" err="1" smtClean="0"/>
              <a:t>computer</a:t>
            </a:r>
            <a:r>
              <a:rPr lang="cs-CZ" dirty="0" smtClean="0"/>
              <a:t> - </a:t>
            </a:r>
            <a:endParaRPr lang="cs-CZ" dirty="0"/>
          </a:p>
          <a:p>
            <a:r>
              <a:rPr lang="cs-CZ" dirty="0" smtClean="0"/>
              <a:t>               mítink -                 rock –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340768"/>
            <a:ext cx="770485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 Ve kterém slovníku bychom mohli vyhledat věcný význam následujících slov? </a:t>
            </a:r>
          </a:p>
          <a:p>
            <a:r>
              <a:rPr lang="cs-CZ" dirty="0"/>
              <a:t> </a:t>
            </a:r>
            <a:r>
              <a:rPr lang="cs-CZ" dirty="0" smtClean="0"/>
              <a:t>    erotika, sexualita, psychologie, psychiatrie, puberta, </a:t>
            </a:r>
            <a:r>
              <a:rPr lang="cs-CZ" dirty="0" err="1" smtClean="0"/>
              <a:t>erotománie</a:t>
            </a:r>
            <a:r>
              <a:rPr lang="cs-CZ" dirty="0" smtClean="0"/>
              <a:t>, individualita,</a:t>
            </a:r>
          </a:p>
          <a:p>
            <a:r>
              <a:rPr lang="cs-CZ" dirty="0"/>
              <a:t> </a:t>
            </a:r>
            <a:r>
              <a:rPr lang="cs-CZ" dirty="0" smtClean="0"/>
              <a:t>    homosexualita, heterosexualita, identita, narcismus,… </a:t>
            </a:r>
          </a:p>
          <a:p>
            <a:r>
              <a:rPr lang="cs-CZ" dirty="0"/>
              <a:t> </a:t>
            </a:r>
            <a:r>
              <a:rPr lang="cs-CZ" dirty="0" smtClean="0"/>
              <a:t>    Pokus se o vysvětlení těchto pojmů. Jak se tato slova správně vyslovují, příp. </a:t>
            </a:r>
          </a:p>
          <a:p>
            <a:r>
              <a:rPr lang="cs-CZ" dirty="0"/>
              <a:t> </a:t>
            </a:r>
            <a:r>
              <a:rPr lang="cs-CZ" dirty="0" smtClean="0"/>
              <a:t>    jak se skloňují?</a:t>
            </a:r>
          </a:p>
          <a:p>
            <a:endParaRPr lang="cs-CZ" dirty="0"/>
          </a:p>
          <a:p>
            <a:r>
              <a:rPr lang="cs-CZ" dirty="0" smtClean="0"/>
              <a:t>6. Do které skupiny slovníků zařadíme slovník s názvem Čteme je správně?-</a:t>
            </a:r>
          </a:p>
          <a:p>
            <a:r>
              <a:rPr lang="cs-CZ" dirty="0"/>
              <a:t> </a:t>
            </a:r>
            <a:r>
              <a:rPr lang="cs-CZ" dirty="0" smtClean="0"/>
              <a:t>    podtitul : Slovníček výslovnosti cizích jmen .</a:t>
            </a:r>
          </a:p>
          <a:p>
            <a:r>
              <a:rPr lang="cs-CZ" dirty="0" smtClean="0"/>
              <a:t>7. Do které skupiny bude patřit Malý slovník českých slangů od J. Hubáčka ? </a:t>
            </a:r>
          </a:p>
          <a:p>
            <a:r>
              <a:rPr lang="cs-CZ" dirty="0"/>
              <a:t> </a:t>
            </a:r>
            <a:r>
              <a:rPr lang="cs-CZ" dirty="0" smtClean="0"/>
              <a:t>   Co je slang? </a:t>
            </a:r>
          </a:p>
          <a:p>
            <a:r>
              <a:rPr lang="cs-CZ" dirty="0" smtClean="0"/>
              <a:t>8. V  díle J. Suka : „ Několik slangových slovníků „ z r. 1991 jsou mimo jiné </a:t>
            </a:r>
          </a:p>
          <a:p>
            <a:r>
              <a:rPr lang="cs-CZ" dirty="0" smtClean="0"/>
              <a:t>     výrazy z vojenského slangu.</a:t>
            </a:r>
          </a:p>
          <a:p>
            <a:r>
              <a:rPr lang="cs-CZ" dirty="0"/>
              <a:t> </a:t>
            </a:r>
            <a:r>
              <a:rPr lang="cs-CZ" dirty="0" smtClean="0"/>
              <a:t>    Ve větě „ V tomhle pitomým balíku mám </a:t>
            </a:r>
            <a:r>
              <a:rPr lang="cs-CZ" dirty="0" err="1" smtClean="0"/>
              <a:t>bejt</a:t>
            </a:r>
            <a:r>
              <a:rPr lang="cs-CZ" dirty="0" smtClean="0"/>
              <a:t>  ještě osm metrů!“ vyhledej </a:t>
            </a:r>
          </a:p>
          <a:p>
            <a:r>
              <a:rPr lang="cs-CZ" dirty="0"/>
              <a:t> </a:t>
            </a:r>
            <a:r>
              <a:rPr lang="cs-CZ" dirty="0" smtClean="0"/>
              <a:t>    slangová slova a pokus se o jejich opravu.</a:t>
            </a:r>
          </a:p>
          <a:p>
            <a:r>
              <a:rPr lang="cs-CZ" dirty="0" smtClean="0"/>
              <a:t>     	</a:t>
            </a:r>
          </a:p>
        </p:txBody>
      </p:sp>
    </p:spTree>
    <p:extLst>
      <p:ext uri="{BB962C8B-B14F-4D97-AF65-F5344CB8AC3E}">
        <p14:creationId xmlns:p14="http://schemas.microsoft.com/office/powerpoint/2010/main" val="27168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-108520" y="1052736"/>
            <a:ext cx="8496944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9.  Na které lexikální jednotky se zaměřují slovníky frazeologické?  Co jsou fráze? </a:t>
            </a:r>
          </a:p>
          <a:p>
            <a:r>
              <a:rPr lang="cs-CZ" dirty="0"/>
              <a:t> </a:t>
            </a:r>
            <a:r>
              <a:rPr lang="cs-CZ" dirty="0" smtClean="0"/>
              <a:t>        Do které skupiny jazykových slovníků zařadíme čtyřdílný  Slovník české frazeologie</a:t>
            </a:r>
          </a:p>
          <a:p>
            <a:r>
              <a:rPr lang="cs-CZ" dirty="0"/>
              <a:t> </a:t>
            </a:r>
            <a:r>
              <a:rPr lang="cs-CZ" dirty="0" smtClean="0"/>
              <a:t>        a idiomatiky.(1. díl 1983)? </a:t>
            </a:r>
          </a:p>
          <a:p>
            <a:r>
              <a:rPr lang="cs-CZ" dirty="0"/>
              <a:t> </a:t>
            </a:r>
            <a:r>
              <a:rPr lang="cs-CZ" dirty="0" smtClean="0"/>
              <a:t>        Objasni ustálené spojení „ mít máslo na hlavě“.</a:t>
            </a:r>
          </a:p>
          <a:p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dirty="0"/>
              <a:t> </a:t>
            </a:r>
            <a:r>
              <a:rPr lang="cs-CZ" b="1" dirty="0"/>
              <a:t>Příklad zpracování hesla ve slovníku</a:t>
            </a:r>
          </a:p>
          <a:p>
            <a:r>
              <a:rPr lang="cs-CZ" dirty="0"/>
              <a:t>         </a:t>
            </a:r>
            <a:r>
              <a:rPr lang="cs-CZ" b="1" dirty="0"/>
              <a:t>+ idiom </a:t>
            </a:r>
            <a:r>
              <a:rPr lang="en-US" dirty="0"/>
              <a:t>[</a:t>
            </a:r>
            <a:r>
              <a:rPr lang="cs-CZ" dirty="0"/>
              <a:t>-</a:t>
            </a:r>
            <a:r>
              <a:rPr lang="cs-CZ" dirty="0" err="1"/>
              <a:t>dy</a:t>
            </a:r>
            <a:r>
              <a:rPr lang="cs-CZ" dirty="0"/>
              <a:t>-</a:t>
            </a:r>
            <a:r>
              <a:rPr lang="en-US" dirty="0"/>
              <a:t>]</a:t>
            </a:r>
            <a:r>
              <a:rPr lang="cs-CZ" dirty="0"/>
              <a:t> – u –m. ( 6. j. – u) </a:t>
            </a:r>
            <a:r>
              <a:rPr lang="cs-CZ" dirty="0" err="1"/>
              <a:t>ling</a:t>
            </a:r>
            <a:r>
              <a:rPr lang="cs-CZ" dirty="0"/>
              <a:t>.</a:t>
            </a:r>
          </a:p>
          <a:p>
            <a:r>
              <a:rPr lang="cs-CZ" dirty="0"/>
              <a:t>         ustálené spojení slov, jehož význam jako celku je zcela jiný než význam složek,</a:t>
            </a:r>
          </a:p>
          <a:p>
            <a:r>
              <a:rPr lang="cs-CZ" dirty="0"/>
              <a:t>         z kterých  sestává </a:t>
            </a:r>
            <a:r>
              <a:rPr lang="en-US" dirty="0"/>
              <a:t> </a:t>
            </a:r>
            <a:r>
              <a:rPr lang="cs-CZ" dirty="0"/>
              <a:t>slovník anglických idiomů – </a:t>
            </a:r>
            <a:r>
              <a:rPr lang="cs-CZ" b="1" dirty="0"/>
              <a:t>idiomatický </a:t>
            </a:r>
            <a:r>
              <a:rPr lang="cs-CZ" dirty="0"/>
              <a:t>– přídavné </a:t>
            </a:r>
            <a:r>
              <a:rPr lang="cs-CZ" dirty="0" smtClean="0"/>
              <a:t>jméno</a:t>
            </a:r>
          </a:p>
          <a:p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/>
              <a:t>         </a:t>
            </a:r>
            <a:r>
              <a:rPr lang="cs-CZ" b="1" dirty="0" smtClean="0"/>
              <a:t>+ polehoučku – polehounku </a:t>
            </a:r>
            <a:r>
              <a:rPr lang="cs-CZ" dirty="0" smtClean="0"/>
              <a:t>přísl. </a:t>
            </a:r>
            <a:r>
              <a:rPr lang="cs-CZ" dirty="0" err="1" smtClean="0"/>
              <a:t>expr</a:t>
            </a:r>
            <a:r>
              <a:rPr lang="cs-CZ" dirty="0" smtClean="0"/>
              <a:t>. velmi lehce,</a:t>
            </a:r>
          </a:p>
          <a:p>
            <a:r>
              <a:rPr lang="cs-CZ" dirty="0"/>
              <a:t> </a:t>
            </a:r>
            <a:r>
              <a:rPr lang="cs-CZ" dirty="0" smtClean="0"/>
              <a:t>           lehko, zlehka, př. otevřít dveře </a:t>
            </a:r>
          </a:p>
          <a:p>
            <a:endParaRPr lang="cs-CZ" b="1" dirty="0"/>
          </a:p>
          <a:p>
            <a:r>
              <a:rPr lang="cs-CZ" b="1" dirty="0" smtClean="0"/>
              <a:t>         + polechtat – </a:t>
            </a:r>
            <a:r>
              <a:rPr lang="cs-CZ" dirty="0" smtClean="0"/>
              <a:t>dok.</a:t>
            </a:r>
            <a:r>
              <a:rPr lang="cs-CZ" b="1" dirty="0"/>
              <a:t> </a:t>
            </a:r>
            <a:r>
              <a:rPr lang="cs-CZ" b="1" dirty="0" smtClean="0"/>
              <a:t> </a:t>
            </a:r>
            <a:r>
              <a:rPr lang="cs-CZ" dirty="0" smtClean="0"/>
              <a:t>trochu lechtat , př. dítě na noze</a:t>
            </a:r>
          </a:p>
          <a:p>
            <a:endParaRPr lang="cs-CZ" dirty="0"/>
          </a:p>
          <a:p>
            <a:r>
              <a:rPr lang="cs-CZ" dirty="0" smtClean="0"/>
              <a:t>        </a:t>
            </a:r>
            <a:r>
              <a:rPr lang="cs-CZ" b="1" dirty="0" smtClean="0"/>
              <a:t>+  </a:t>
            </a:r>
            <a:r>
              <a:rPr lang="cs-CZ" b="1" dirty="0" err="1" smtClean="0"/>
              <a:t>polekan</a:t>
            </a:r>
            <a:r>
              <a:rPr lang="cs-CZ" b="1" dirty="0" smtClean="0"/>
              <a:t>(ý</a:t>
            </a:r>
            <a:r>
              <a:rPr lang="cs-CZ" dirty="0" smtClean="0"/>
              <a:t>) příd. </a:t>
            </a:r>
            <a:r>
              <a:rPr lang="cs-CZ" b="1" dirty="0" smtClean="0"/>
              <a:t>1</a:t>
            </a:r>
            <a:r>
              <a:rPr lang="cs-CZ" dirty="0" smtClean="0"/>
              <a:t>. </a:t>
            </a:r>
            <a:r>
              <a:rPr lang="cs-CZ" dirty="0" err="1" smtClean="0"/>
              <a:t>kt</a:t>
            </a:r>
            <a:r>
              <a:rPr lang="cs-CZ" dirty="0" smtClean="0"/>
              <a:t>. se polekal, postrašený : p –é  dítě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2. jevící leknutí, vystrašený : p. pohled </a:t>
            </a:r>
          </a:p>
          <a:p>
            <a:r>
              <a:rPr lang="cs-CZ" dirty="0"/>
              <a:t> </a:t>
            </a:r>
            <a:r>
              <a:rPr lang="cs-CZ" dirty="0" smtClean="0"/>
              <a:t>           polekaně – přísl.</a:t>
            </a:r>
          </a:p>
          <a:p>
            <a:endParaRPr lang="cs-CZ" dirty="0" smtClean="0"/>
          </a:p>
          <a:p>
            <a:endParaRPr lang="cs-CZ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771800" y="2996952"/>
            <a:ext cx="1440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44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196752"/>
            <a:ext cx="7626960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 startAt="10"/>
            </a:pPr>
            <a:endParaRPr lang="cs-CZ" dirty="0" smtClean="0"/>
          </a:p>
          <a:p>
            <a:pPr marL="342900" indent="-342900">
              <a:buAutoNum type="arabicPeriod" startAt="10"/>
            </a:pPr>
            <a:r>
              <a:rPr lang="cs-CZ" dirty="0" smtClean="0"/>
              <a:t>Vysvětli výše uvedená hesla. Urči způsob výkladu jednotlivých hesel, objasni</a:t>
            </a:r>
          </a:p>
          <a:p>
            <a:r>
              <a:rPr lang="cs-CZ" dirty="0"/>
              <a:t> </a:t>
            </a:r>
            <a:r>
              <a:rPr lang="cs-CZ" dirty="0" smtClean="0"/>
              <a:t>      užité zkratky. </a:t>
            </a:r>
          </a:p>
          <a:p>
            <a:r>
              <a:rPr lang="cs-CZ" dirty="0" smtClean="0"/>
              <a:t>11</a:t>
            </a:r>
            <a:r>
              <a:rPr lang="cs-CZ" dirty="0"/>
              <a:t>. Zařaď následující slovníky do typů: </a:t>
            </a:r>
          </a:p>
          <a:p>
            <a:r>
              <a:rPr lang="cs-CZ" dirty="0"/>
              <a:t>                                      Slovník českých spisovatelů</a:t>
            </a:r>
          </a:p>
          <a:p>
            <a:r>
              <a:rPr lang="cs-CZ" dirty="0"/>
              <a:t>                                      Slovník českého románu</a:t>
            </a:r>
          </a:p>
          <a:p>
            <a:pPr marL="342900" indent="-342900">
              <a:buAutoNum type="arabicPeriod" startAt="10"/>
            </a:pPr>
            <a:endParaRPr lang="cs-CZ" dirty="0" smtClean="0"/>
          </a:p>
          <a:p>
            <a:pPr marL="342900" indent="-342900">
              <a:buAutoNum type="arabicPeriod" startAt="10"/>
            </a:pPr>
            <a:endParaRPr lang="cs-CZ" dirty="0"/>
          </a:p>
          <a:p>
            <a:pPr marL="342900" indent="-342900">
              <a:buAutoNum type="arabicPeriod" startAt="10"/>
            </a:pPr>
            <a:endParaRPr lang="cs-CZ" dirty="0" smtClean="0"/>
          </a:p>
          <a:p>
            <a:pPr marL="342900" indent="-342900">
              <a:buAutoNum type="arabicPeriod" startAt="10"/>
            </a:pPr>
            <a:endParaRPr lang="cs-CZ" dirty="0"/>
          </a:p>
          <a:p>
            <a:pPr marL="342900" indent="-342900">
              <a:buAutoNum type="arabicPeriod" startAt="10"/>
            </a:pPr>
            <a:endParaRPr lang="cs-CZ" dirty="0" smtClean="0"/>
          </a:p>
          <a:p>
            <a:pPr marL="342900" indent="-342900">
              <a:buAutoNum type="arabicPeriod" startAt="10"/>
            </a:pP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6022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03547" y="1052736"/>
            <a:ext cx="81369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555776" y="1340768"/>
            <a:ext cx="453650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899592" y="2276872"/>
            <a:ext cx="266429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Vlastní zdroje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283968" y="2276872"/>
            <a:ext cx="4104456" cy="1987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Český jazyk pro 1. – 4. ročník středních škol</a:t>
            </a:r>
          </a:p>
          <a:p>
            <a:pPr algn="ctr"/>
            <a:r>
              <a:rPr lang="cs-CZ" dirty="0" smtClean="0"/>
              <a:t>Zdeněk Hlavsa a kol.</a:t>
            </a:r>
          </a:p>
          <a:p>
            <a:pPr algn="ctr"/>
            <a:r>
              <a:rPr lang="cs-CZ" dirty="0" smtClean="0"/>
              <a:t>SPN Praha </a:t>
            </a:r>
          </a:p>
          <a:p>
            <a:pPr algn="ctr"/>
            <a:r>
              <a:rPr lang="cs-CZ" dirty="0" smtClean="0"/>
              <a:t>ISBN 80-85-937-04-2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4283968" y="4509120"/>
            <a:ext cx="4104456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Mluvnice – učebnice českého jazyka </a:t>
            </a:r>
          </a:p>
          <a:p>
            <a:pPr algn="ctr"/>
            <a:r>
              <a:rPr lang="cs-CZ" dirty="0" smtClean="0"/>
              <a:t>      pro střední školy</a:t>
            </a:r>
          </a:p>
          <a:p>
            <a:pPr algn="ctr"/>
            <a:r>
              <a:rPr lang="cs-CZ" dirty="0" smtClean="0"/>
              <a:t>Ivo Martinec  a kol. </a:t>
            </a:r>
          </a:p>
          <a:p>
            <a:pPr algn="ctr"/>
            <a:r>
              <a:rPr lang="cs-CZ" dirty="0" smtClean="0"/>
              <a:t>Fraus  Plzeň 2009</a:t>
            </a:r>
          </a:p>
          <a:p>
            <a:pPr algn="ctr"/>
            <a:r>
              <a:rPr lang="cs-CZ" dirty="0" smtClean="0"/>
              <a:t>ISBN 978-80-7238-779-3 </a:t>
            </a:r>
            <a:endParaRPr lang="cs-CZ" dirty="0"/>
          </a:p>
        </p:txBody>
      </p:sp>
      <p:cxnSp>
        <p:nvCxnSpPr>
          <p:cNvPr id="20" name="Přímá spojnice se šipkou 19"/>
          <p:cNvCxnSpPr>
            <a:stCxn id="10" idx="2"/>
          </p:cNvCxnSpPr>
          <p:nvPr/>
        </p:nvCxnSpPr>
        <p:spPr>
          <a:xfrm flipH="1">
            <a:off x="2771800" y="1916832"/>
            <a:ext cx="205222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>
            <a:stCxn id="10" idx="2"/>
          </p:cNvCxnSpPr>
          <p:nvPr/>
        </p:nvCxnSpPr>
        <p:spPr>
          <a:xfrm>
            <a:off x="4824028" y="1916832"/>
            <a:ext cx="82809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12" idx="2"/>
            <a:endCxn id="13" idx="0"/>
          </p:cNvCxnSpPr>
          <p:nvPr/>
        </p:nvCxnSpPr>
        <p:spPr>
          <a:xfrm>
            <a:off x="6336196" y="4264064"/>
            <a:ext cx="0" cy="245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535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1763</TotalTime>
  <Words>1421</Words>
  <Application>Microsoft Office PowerPoint</Application>
  <PresentationFormat>Předvádění na obrazovce (4:3)</PresentationFormat>
  <Paragraphs>281</Paragraphs>
  <Slides>12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122</cp:revision>
  <cp:lastPrinted>2014-02-27T14:33:01Z</cp:lastPrinted>
  <dcterms:created xsi:type="dcterms:W3CDTF">2010-11-01T23:40:31Z</dcterms:created>
  <dcterms:modified xsi:type="dcterms:W3CDTF">2014-02-27T19:23:15Z</dcterms:modified>
</cp:coreProperties>
</file>