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3"/>
  </p:notesMasterIdLst>
  <p:sldIdLst>
    <p:sldId id="257" r:id="rId6"/>
    <p:sldId id="259" r:id="rId7"/>
    <p:sldId id="270" r:id="rId8"/>
    <p:sldId id="262" r:id="rId9"/>
    <p:sldId id="264" r:id="rId10"/>
    <p:sldId id="268" r:id="rId11"/>
    <p:sldId id="269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432" y="-2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8933804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Hrdlové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spoje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Hrdlo, kamenina, spoj, tvarovka,  tmel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Hrdlové spoje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VY_32_INOVACE_16_317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24242"/>
            <a:ext cx="9023420" cy="358046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Hrdlo </a:t>
            </a:r>
            <a:r>
              <a:rPr lang="cs-CZ" sz="2000" dirty="0">
                <a:latin typeface="+mn-lt"/>
              </a:rPr>
              <a:t>tvoří rozšířený konec trouby, do kterého se zasune hladký konec připojované </a:t>
            </a:r>
            <a:r>
              <a:rPr lang="cs-CZ" sz="2000" dirty="0" smtClean="0">
                <a:latin typeface="+mn-lt"/>
              </a:rPr>
              <a:t>trouby (prostor </a:t>
            </a:r>
            <a:r>
              <a:rPr lang="cs-CZ" sz="2000" dirty="0">
                <a:latin typeface="+mn-lt"/>
              </a:rPr>
              <a:t>mezi vnitřním povrchem hrdla a vnějším povrchem vsunuté trouby se pak </a:t>
            </a:r>
            <a:r>
              <a:rPr lang="cs-CZ" sz="2000" dirty="0" smtClean="0">
                <a:latin typeface="+mn-lt"/>
              </a:rPr>
              <a:t>utěsní). 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Vlastní </a:t>
            </a:r>
            <a:r>
              <a:rPr lang="cs-CZ" sz="2000" dirty="0">
                <a:latin typeface="+mn-lt"/>
              </a:rPr>
              <a:t>provedení hrdlového spoje se liší podle materiálu potrubí a provozních podmínek.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Hrdlovým </a:t>
            </a:r>
            <a:r>
              <a:rPr lang="cs-CZ" sz="2000" dirty="0">
                <a:latin typeface="+mn-lt"/>
              </a:rPr>
              <a:t>spojem jsou spojovány odpadní trouby litinové, ocelové, kameninové, betonové a železobetonové, hrdlové trouby tlakové litinové a ocelové, spojovaly se jím i trouby azbestocementové.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Hrdlový </a:t>
            </a:r>
            <a:r>
              <a:rPr lang="cs-CZ" sz="2000" dirty="0">
                <a:latin typeface="+mn-lt"/>
              </a:rPr>
              <a:t>spoj se používá i u odpadních plastových potrubí.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Hrdlové spoje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2039060"/>
            <a:ext cx="914959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Nejčastější</a:t>
            </a:r>
          </a:p>
          <a:p>
            <a:pPr marL="285750" indent="-285750">
              <a:buFontTx/>
              <a:buChar char="-"/>
            </a:pPr>
            <a:r>
              <a:rPr lang="cs-CZ" i="1" dirty="0" smtClean="0"/>
              <a:t>Kameninové</a:t>
            </a:r>
            <a:r>
              <a:rPr lang="cs-CZ" dirty="0" smtClean="0"/>
              <a:t> </a:t>
            </a:r>
            <a:r>
              <a:rPr lang="cs-CZ" dirty="0"/>
              <a:t>trouby se spojují a těsní dvěma způsoby</a:t>
            </a:r>
            <a:r>
              <a:rPr lang="cs-CZ" dirty="0" smtClean="0"/>
              <a:t>:</a:t>
            </a: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konopným </a:t>
            </a:r>
            <a:r>
              <a:rPr lang="cs-CZ" dirty="0"/>
              <a:t>asfaltovým nebo dehtovaným provazcem a asfaltovým tmelem</a:t>
            </a:r>
            <a:r>
              <a:rPr lang="cs-CZ" dirty="0" smtClean="0"/>
              <a:t>,</a:t>
            </a:r>
          </a:p>
          <a:p>
            <a:pPr marL="342900" indent="-342900">
              <a:buAutoNum type="alphaLcParenR"/>
            </a:pPr>
            <a:r>
              <a:rPr lang="cs-CZ" dirty="0" smtClean="0"/>
              <a:t>těsnicím </a:t>
            </a:r>
            <a:r>
              <a:rPr lang="cs-CZ" dirty="0"/>
              <a:t>pryžovým </a:t>
            </a:r>
            <a:r>
              <a:rPr lang="cs-CZ" dirty="0" smtClean="0"/>
              <a:t>kroužkem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 </a:t>
            </a:r>
            <a:r>
              <a:rPr lang="cs-CZ" b="1" i="1" dirty="0"/>
              <a:t>prvního způsobu</a:t>
            </a:r>
            <a:r>
              <a:rPr lang="cs-CZ" b="1" dirty="0"/>
              <a:t> </a:t>
            </a:r>
            <a:r>
              <a:rPr lang="cs-CZ" dirty="0"/>
              <a:t>spojování provazec vystřeďuje trouby, utěsňuje spoj a zabraňuje vtečení asfaltu do potrubí.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Pro </a:t>
            </a:r>
            <a:r>
              <a:rPr lang="cs-CZ" dirty="0"/>
              <a:t>menší průměry potrubí se používá 14pramenný </a:t>
            </a:r>
            <a:r>
              <a:rPr lang="cs-CZ" i="1" dirty="0"/>
              <a:t>provazec</a:t>
            </a:r>
            <a:r>
              <a:rPr lang="cs-CZ" dirty="0"/>
              <a:t>, pro větší průměry 18pramenný nebo </a:t>
            </a:r>
            <a:r>
              <a:rPr lang="cs-CZ" dirty="0" smtClean="0"/>
              <a:t>22pramenný (provazec </a:t>
            </a:r>
            <a:r>
              <a:rPr lang="cs-CZ" dirty="0"/>
              <a:t>musí být pevně stočený a musí těsně doléhat na stěny </a:t>
            </a:r>
            <a:r>
              <a:rPr lang="cs-CZ" dirty="0" smtClean="0"/>
              <a:t>hrdla).</a:t>
            </a: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Asfaltová </a:t>
            </a:r>
            <a:r>
              <a:rPr lang="cs-CZ" dirty="0"/>
              <a:t>zálivka je tmel ze směsi asfaltu, parafínových olejů a moučky z křemičitého </a:t>
            </a:r>
            <a:r>
              <a:rPr lang="cs-CZ" dirty="0" smtClean="0"/>
              <a:t>písku. (asfalt </a:t>
            </a:r>
            <a:r>
              <a:rPr lang="cs-CZ" dirty="0"/>
              <a:t>měkne při 60 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dirty="0"/>
              <a:t>C a taví se při teplotě asi 200 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dirty="0" smtClean="0"/>
              <a:t>C)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Hrdlové spoje kameninových trub</a:t>
            </a:r>
            <a:endParaRPr lang="cs-CZ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44580" y="103124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Při spojování se postupuje tak, že se na rovný konec trouby jednou nebo dvakrát ovine provazec a zasune se do hrdla.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K</a:t>
            </a:r>
            <a:r>
              <a:rPr lang="cs-CZ" dirty="0"/>
              <a:t> základnímu ovinutí se s citem zatlačí provazníkem tolik provazce, aby se vyplnila asi 1/2 délky </a:t>
            </a:r>
            <a:r>
              <a:rPr lang="cs-CZ" dirty="0" smtClean="0"/>
              <a:t>hrdla.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Takto </a:t>
            </a:r>
            <a:r>
              <a:rPr lang="cs-CZ" dirty="0"/>
              <a:t>se spojí postupně několik trub a pak se najednou zalévají asfaltem.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Aby </a:t>
            </a:r>
            <a:r>
              <a:rPr lang="cs-CZ" dirty="0"/>
              <a:t>asfalt zatekl rovnoměrně do hrdla, je třeba použít pryžovou manžetu (např. kolem trubky před hrdlem ovinout pryžovou hadici), která se po zatvrdnutí asfaltu odstraní.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Dříve </a:t>
            </a:r>
            <a:r>
              <a:rPr lang="cs-CZ" dirty="0"/>
              <a:t>používaný způsob vytváření formy z jílu je velice pracný a neefektivní.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Roztavený </a:t>
            </a:r>
            <a:r>
              <a:rPr lang="cs-CZ" dirty="0"/>
              <a:t>asfalt se lije tenkým proudem buď z pánve, ze lžíce, nebo z konve, aby mohl unikat vzduch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V případě, že se přechází z jednoho druhu materiálu na jiný, použijí se přechody. Rozumí se tím tvarovky, které umožňují přejít z trub litinových na kameninové, z trub kameninových na litinové nebo z betonových na kameninové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969250"/>
            <a:ext cx="9023420" cy="1627112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 hangingPunct="1">
              <a:lnSpc>
                <a:spcPct val="90000"/>
              </a:lnSpc>
              <a:buNone/>
            </a:pPr>
            <a:r>
              <a:rPr lang="cs-CZ" sz="1600" b="1" i="1" dirty="0" smtClean="0">
                <a:latin typeface="+mn-lt"/>
              </a:rPr>
              <a:t>Druhý </a:t>
            </a:r>
            <a:r>
              <a:rPr lang="cs-CZ" sz="1600" b="1" i="1" dirty="0">
                <a:latin typeface="+mn-lt"/>
              </a:rPr>
              <a:t>způsob</a:t>
            </a:r>
            <a:r>
              <a:rPr lang="cs-CZ" sz="1600" dirty="0">
                <a:latin typeface="+mn-lt"/>
              </a:rPr>
              <a:t>, tj. spojování a těsnění kameninových trub pomocí pryžového kroužku, je méně pracný, než spojování provazcem a asfaltem. </a:t>
            </a:r>
            <a:endParaRPr lang="cs-CZ" sz="1600" dirty="0" smtClean="0">
              <a:latin typeface="+mn-lt"/>
            </a:endParaRP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1600" dirty="0" smtClean="0">
                <a:latin typeface="+mn-lt"/>
              </a:rPr>
              <a:t>Do </a:t>
            </a:r>
            <a:r>
              <a:rPr lang="cs-CZ" sz="1600" dirty="0">
                <a:latin typeface="+mn-lt"/>
              </a:rPr>
              <a:t>hrdla kameninové trouby nasadíme </a:t>
            </a:r>
            <a:r>
              <a:rPr lang="cs-CZ" sz="1600" i="1" dirty="0">
                <a:latin typeface="+mn-lt"/>
              </a:rPr>
              <a:t>pryžový prstenec</a:t>
            </a:r>
            <a:r>
              <a:rPr lang="cs-CZ" sz="1600" dirty="0">
                <a:latin typeface="+mn-lt"/>
              </a:rPr>
              <a:t>, který je opatřen ocelovým </a:t>
            </a:r>
            <a:r>
              <a:rPr lang="cs-CZ" sz="1600" dirty="0" smtClean="0">
                <a:latin typeface="+mn-lt"/>
              </a:rPr>
              <a:t>kroužkem (ocelový </a:t>
            </a:r>
            <a:r>
              <a:rPr lang="cs-CZ" sz="1600" dirty="0">
                <a:latin typeface="+mn-lt"/>
              </a:rPr>
              <a:t>kroužek drží těsnění v hrdle </a:t>
            </a:r>
            <a:r>
              <a:rPr lang="cs-CZ" sz="1600" dirty="0" smtClean="0">
                <a:latin typeface="+mn-lt"/>
              </a:rPr>
              <a:t>trouby). 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1600" dirty="0" smtClean="0">
                <a:latin typeface="+mn-lt"/>
              </a:rPr>
              <a:t>Do </a:t>
            </a:r>
            <a:r>
              <a:rPr lang="cs-CZ" sz="1600" dirty="0">
                <a:latin typeface="+mn-lt"/>
              </a:rPr>
              <a:t>takto připraveného hrdla zasuneme rovnou část druhé trouby, čímž dojde k zatlačení těsnicích výstupků proti směru tlaku dopravované kapaliny, a tím k pevnému </a:t>
            </a:r>
            <a:r>
              <a:rPr lang="cs-CZ" sz="1600" dirty="0" smtClean="0">
                <a:latin typeface="+mn-lt"/>
              </a:rPr>
              <a:t>utěsnění.</a:t>
            </a:r>
            <a:endParaRPr lang="cs-CZ" sz="16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3099" y="3011649"/>
            <a:ext cx="6285801" cy="217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Jakým </a:t>
            </a:r>
            <a:r>
              <a:rPr lang="cs-CZ" sz="2000" dirty="0"/>
              <a:t>způsobem spojujeme kameninové trouby</a:t>
            </a:r>
            <a:r>
              <a:rPr lang="cs-CZ" sz="2000" dirty="0" smtClean="0"/>
              <a:t>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Jakým způsobem spojujeme ocelové hrdlové trubky/tvarovky?</a:t>
            </a:r>
          </a:p>
          <a:p>
            <a:pPr marL="457200" indent="-457200"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Vlastní zdroje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524000" y="2551837"/>
            <a:ext cx="9306910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Ing. MIROSLAVA TRNKOVÁ, </a:t>
            </a:r>
            <a:r>
              <a:rPr lang="cs-CZ" sz="1600" b="1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Instalace vody a kanalizace I</a:t>
            </a: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cs-CZ" dirty="0" smtClean="0">
              <a:latin typeface="Times New Roman" panose="02020603050405020304" pitchFamily="18" charset="0"/>
              <a:ea typeface="Arial Unicode MS" panose="020B0604020202020204" pitchFamily="34" charset="-128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/>
              <a:t>www.informatorium.cz</a:t>
            </a:r>
            <a:endParaRPr lang="cs-CZ" sz="1600" dirty="0"/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cs-CZ" dirty="0">
              <a:effectLst/>
              <a:latin typeface="Times New Roman" panose="02020603050405020304" pitchFamily="18" charset="0"/>
              <a:ea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404</Words>
  <Application>Microsoft Office PowerPoint</Application>
  <PresentationFormat>Vlastní</PresentationFormat>
  <Paragraphs>88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Karel Filas, Ing.</cp:lastModifiedBy>
  <cp:revision>21</cp:revision>
  <dcterms:created xsi:type="dcterms:W3CDTF">2014-01-26T14:01:30Z</dcterms:created>
  <dcterms:modified xsi:type="dcterms:W3CDTF">2014-02-27T19:27:52Z</dcterms:modified>
</cp:coreProperties>
</file>