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4"/>
  </p:notesMasterIdLst>
  <p:sldIdLst>
    <p:sldId id="257" r:id="rId6"/>
    <p:sldId id="259" r:id="rId7"/>
    <p:sldId id="270" r:id="rId8"/>
    <p:sldId id="262" r:id="rId9"/>
    <p:sldId id="264" r:id="rId10"/>
    <p:sldId id="271" r:id="rId11"/>
    <p:sldId id="268" r:id="rId12"/>
    <p:sldId id="269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15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155655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Pájené spoje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Spoj, pájka,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smáčivost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vzlínavost, tavidla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Pájené spoje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VY_32_INOVACE_16_318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901847"/>
            <a:ext cx="6134676" cy="3831818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b="1" dirty="0" smtClean="0">
                <a:latin typeface="+mn-lt"/>
              </a:rPr>
              <a:t>Pájení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je </a:t>
            </a:r>
            <a:r>
              <a:rPr lang="cs-CZ" sz="1800" dirty="0" smtClean="0">
                <a:latin typeface="+mn-lt"/>
              </a:rPr>
              <a:t>nerozebíratelné </a:t>
            </a:r>
            <a:r>
              <a:rPr lang="cs-CZ" sz="1800" dirty="0">
                <a:latin typeface="+mn-lt"/>
              </a:rPr>
              <a:t>spojení dvou kovových částí v pevném stavu pomocí </a:t>
            </a:r>
            <a:r>
              <a:rPr lang="cs-CZ" sz="1800" b="1" dirty="0">
                <a:latin typeface="+mn-lt"/>
              </a:rPr>
              <a:t>pájky</a:t>
            </a:r>
            <a:r>
              <a:rPr lang="cs-CZ" sz="1800" dirty="0">
                <a:latin typeface="+mn-lt"/>
              </a:rPr>
              <a:t>, která je v tekutém stavu.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Pájka </a:t>
            </a:r>
            <a:r>
              <a:rPr lang="cs-CZ" sz="1800" dirty="0">
                <a:latin typeface="+mn-lt"/>
              </a:rPr>
              <a:t>je slitina kovů, která má nižší bod tavení než spojované kovy.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Pájky </a:t>
            </a:r>
            <a:r>
              <a:rPr lang="cs-CZ" sz="1800" dirty="0">
                <a:latin typeface="+mn-lt"/>
              </a:rPr>
              <a:t>jsou ve tvaru tyčí, drátů, fólií, pásů, trubiček a </a:t>
            </a:r>
            <a:r>
              <a:rPr lang="cs-CZ" sz="1800" dirty="0" smtClean="0">
                <a:latin typeface="+mn-lt"/>
              </a:rPr>
              <a:t>past.</a:t>
            </a: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Nejdůležitější </a:t>
            </a:r>
            <a:r>
              <a:rPr lang="cs-CZ" sz="1800" dirty="0">
                <a:latin typeface="+mn-lt"/>
              </a:rPr>
              <a:t>vlastnosti </a:t>
            </a:r>
            <a:r>
              <a:rPr lang="cs-CZ" sz="1800" dirty="0" smtClean="0">
                <a:latin typeface="+mn-lt"/>
              </a:rPr>
              <a:t>pájek:</a:t>
            </a:r>
          </a:p>
          <a:p>
            <a:pPr lvl="1">
              <a:buFontTx/>
              <a:buChar char="-"/>
            </a:pPr>
            <a:r>
              <a:rPr lang="cs-CZ" sz="1800" b="1" dirty="0" err="1" smtClean="0">
                <a:latin typeface="+mn-lt"/>
              </a:rPr>
              <a:t>smáčivost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(schopnost pájky přilnout k základnímu materiálu</a:t>
            </a:r>
            <a:r>
              <a:rPr lang="cs-CZ" sz="1800" dirty="0" smtClean="0">
                <a:latin typeface="+mn-lt"/>
              </a:rPr>
              <a:t>),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vzlínavost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(schopnost pájky zatékat do úzkých spár</a:t>
            </a:r>
            <a:r>
              <a:rPr lang="cs-CZ" sz="1800" dirty="0" smtClean="0">
                <a:latin typeface="+mn-lt"/>
              </a:rPr>
              <a:t>).</a:t>
            </a: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Pájené spoje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9256" y="1901847"/>
            <a:ext cx="2888744" cy="204619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9256" y="3974376"/>
            <a:ext cx="2888744" cy="2046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7" y="1032381"/>
            <a:ext cx="914959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 smtClean="0"/>
              <a:t>Podstatou </a:t>
            </a:r>
            <a:r>
              <a:rPr lang="cs-CZ" dirty="0"/>
              <a:t>pájení je vlastně difúze (prolínání molekul) pájky do spojovaných částí, proto musí být spojované části čisté a ohřáté na určitou teplotu. </a:t>
            </a:r>
            <a:endParaRPr lang="cs-CZ" dirty="0" smtClean="0"/>
          </a:p>
          <a:p>
            <a:pPr marL="342900" indent="-342900">
              <a:buFontTx/>
              <a:buChar char="-"/>
            </a:pP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Pájku </a:t>
            </a:r>
            <a:r>
              <a:rPr lang="cs-CZ" dirty="0"/>
              <a:t>i povrch spojovaných částí chráníme před oxidací </a:t>
            </a:r>
            <a:r>
              <a:rPr lang="cs-CZ" b="1" dirty="0"/>
              <a:t>tavidly</a:t>
            </a:r>
            <a:r>
              <a:rPr lang="cs-CZ" dirty="0"/>
              <a:t>. </a:t>
            </a:r>
            <a:endParaRPr lang="cs-CZ" dirty="0" smtClean="0"/>
          </a:p>
          <a:p>
            <a:pPr marL="800100" lvl="1" indent="-342900">
              <a:buFontTx/>
              <a:buChar char="-"/>
            </a:pPr>
            <a:r>
              <a:rPr lang="cs-CZ" dirty="0" smtClean="0"/>
              <a:t>Tavidla </a:t>
            </a:r>
            <a:r>
              <a:rPr lang="cs-CZ" dirty="0"/>
              <a:t>jsou buď ve formě prášku, pasty, nebo roztoku. </a:t>
            </a:r>
            <a:endParaRPr lang="cs-CZ" dirty="0" smtClean="0"/>
          </a:p>
          <a:p>
            <a:pPr marL="800100" lvl="1" indent="-342900">
              <a:buFontTx/>
              <a:buChar char="-"/>
            </a:pPr>
            <a:r>
              <a:rPr lang="cs-CZ" dirty="0" smtClean="0"/>
              <a:t>Tavidla </a:t>
            </a:r>
            <a:r>
              <a:rPr lang="cs-CZ" dirty="0"/>
              <a:t>zabraňují přístupu kyslíku ke spoji a odstraňují zbytky nečistot</a:t>
            </a:r>
            <a:r>
              <a:rPr lang="cs-CZ" dirty="0" smtClean="0"/>
              <a:t>.</a:t>
            </a:r>
          </a:p>
          <a:p>
            <a:pPr marL="800100" lvl="1" indent="-342900">
              <a:buFontTx/>
              <a:buChar char="-"/>
            </a:pPr>
            <a:endParaRPr lang="cs-CZ" dirty="0"/>
          </a:p>
          <a:p>
            <a:pPr marL="342900" indent="-342900">
              <a:buFontTx/>
              <a:buChar char="-"/>
            </a:pPr>
            <a:r>
              <a:rPr lang="cs-CZ" dirty="0" smtClean="0"/>
              <a:t>Nástrojem </a:t>
            </a:r>
            <a:r>
              <a:rPr lang="cs-CZ" dirty="0"/>
              <a:t>pro pájení je </a:t>
            </a:r>
            <a:r>
              <a:rPr lang="cs-CZ" b="1" dirty="0"/>
              <a:t>pájedlo</a:t>
            </a:r>
            <a:r>
              <a:rPr lang="cs-CZ" dirty="0"/>
              <a:t> – měděný hranolek, který ohříváme a roztíráme jím pájku. </a:t>
            </a:r>
            <a:endParaRPr lang="cs-CZ" dirty="0" smtClean="0"/>
          </a:p>
          <a:p>
            <a:pPr marL="342900" indent="-342900">
              <a:buFontTx/>
              <a:buChar char="-"/>
            </a:pPr>
            <a:endParaRPr lang="cs-CZ" dirty="0" smtClean="0"/>
          </a:p>
          <a:p>
            <a:pPr marL="342900" indent="-34290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minulosti bylo pájedlo opatřeno držákem a ohříváno např. v kovářské výhni, dnes se používají </a:t>
            </a:r>
            <a:r>
              <a:rPr lang="cs-CZ" b="1" dirty="0"/>
              <a:t>páječky</a:t>
            </a:r>
            <a:r>
              <a:rPr lang="cs-CZ" dirty="0"/>
              <a:t>, tedy pájedla s vlastním zdrojem tepla (elektrické, plynové nebo benzinové páječky).</a:t>
            </a: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854271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/>
              <a:t>Postup při </a:t>
            </a:r>
            <a:r>
              <a:rPr lang="cs-CZ" sz="1600" b="1" dirty="0" smtClean="0"/>
              <a:t>pájení:</a:t>
            </a:r>
            <a:endParaRPr lang="cs-CZ" sz="1600" dirty="0"/>
          </a:p>
          <a:p>
            <a:pPr marL="342900" indent="-342900">
              <a:buAutoNum type="arabicPeriod"/>
            </a:pPr>
            <a:r>
              <a:rPr lang="cs-CZ" sz="1600" b="1" i="1" dirty="0" smtClean="0"/>
              <a:t>Příprava spoje</a:t>
            </a:r>
            <a:r>
              <a:rPr lang="cs-CZ" sz="1600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sz="1600" dirty="0" smtClean="0"/>
              <a:t>Pájka </a:t>
            </a:r>
            <a:r>
              <a:rPr lang="cs-CZ" sz="1600" dirty="0"/>
              <a:t>drží jen na čistém povrchu, proto povrch očistíme pilníkem, škrabkou nebo drátěným kartáčem, pozinkované plechy potřeme ředěnou kyselinou solnou. </a:t>
            </a:r>
            <a:endParaRPr lang="cs-CZ" sz="1600" dirty="0" smtClean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Části</a:t>
            </a:r>
            <a:r>
              <a:rPr lang="cs-CZ" sz="1600" dirty="0"/>
              <a:t>, určené k pájení, k sobě přitiskneme ve svěráku, kleštěmi nebo svěrkami, aby byla spára co nejmenší</a:t>
            </a:r>
            <a:r>
              <a:rPr lang="cs-CZ" sz="1600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sz="1600" dirty="0"/>
          </a:p>
          <a:p>
            <a:r>
              <a:rPr lang="cs-CZ" sz="1600" dirty="0"/>
              <a:t>2. </a:t>
            </a:r>
            <a:r>
              <a:rPr lang="cs-CZ" sz="1600" b="1" i="1" dirty="0"/>
              <a:t>Natření tavidlem a </a:t>
            </a:r>
            <a:r>
              <a:rPr lang="cs-CZ" sz="1600" b="1" i="1" dirty="0" smtClean="0"/>
              <a:t>nahřátí</a:t>
            </a:r>
            <a:r>
              <a:rPr lang="cs-CZ" sz="1600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sz="1600" dirty="0" smtClean="0"/>
              <a:t>Před </a:t>
            </a:r>
            <a:r>
              <a:rPr lang="cs-CZ" sz="1600" dirty="0" err="1"/>
              <a:t>nahřátím</a:t>
            </a:r>
            <a:r>
              <a:rPr lang="cs-CZ" sz="1600" dirty="0"/>
              <a:t> naneseme na pájený spoj tavidlo a potom nahřejeme součásti na tavící teplotu pájky. </a:t>
            </a:r>
            <a:endParaRPr lang="cs-CZ" sz="1600" dirty="0" smtClean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Tuto </a:t>
            </a:r>
            <a:r>
              <a:rPr lang="cs-CZ" sz="1600" dirty="0"/>
              <a:t>teplotu udržujeme po celou dobu pájení</a:t>
            </a:r>
            <a:r>
              <a:rPr lang="cs-CZ" sz="1600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sz="1600" dirty="0"/>
          </a:p>
          <a:p>
            <a:r>
              <a:rPr lang="cs-CZ" sz="1600" dirty="0"/>
              <a:t>3. </a:t>
            </a:r>
            <a:r>
              <a:rPr lang="cs-CZ" sz="1600" b="1" i="1" dirty="0"/>
              <a:t>Nanesení pájky v potřebném </a:t>
            </a:r>
            <a:r>
              <a:rPr lang="cs-CZ" sz="1600" b="1" i="1" dirty="0" smtClean="0"/>
              <a:t>množství</a:t>
            </a:r>
            <a:endParaRPr lang="cs-CZ" sz="1600" i="1" dirty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Důležité </a:t>
            </a:r>
            <a:r>
              <a:rPr lang="cs-CZ" sz="1600" dirty="0"/>
              <a:t>je, aby pájka nebyla tavena plamenem, ale aby se zahřívala ohřátými spojovanými částmi</a:t>
            </a:r>
            <a:r>
              <a:rPr lang="cs-CZ" sz="1600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sz="1600" dirty="0" smtClean="0"/>
          </a:p>
          <a:p>
            <a:r>
              <a:rPr lang="cs-CZ" sz="1600" dirty="0" smtClean="0"/>
              <a:t>4</a:t>
            </a:r>
            <a:r>
              <a:rPr lang="cs-CZ" sz="1600" dirty="0"/>
              <a:t>. </a:t>
            </a:r>
            <a:r>
              <a:rPr lang="cs-CZ" sz="1600" b="1" i="1" dirty="0" smtClean="0"/>
              <a:t>Pájení</a:t>
            </a:r>
            <a:endParaRPr lang="cs-CZ" sz="1600" b="1" dirty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Po </a:t>
            </a:r>
            <a:r>
              <a:rPr lang="cs-CZ" sz="1600" dirty="0"/>
              <a:t>nanesení pájky dochází k zatékání roztavené pájky mezi součásti, dochází ke slévání kovů, kdy pájka částečně proniká do spojovaného materiálu a materiál do pájky (difúze). </a:t>
            </a:r>
            <a:endParaRPr lang="cs-CZ" sz="1600" dirty="0" smtClean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Pájka </a:t>
            </a:r>
            <a:r>
              <a:rPr lang="cs-CZ" sz="1600" dirty="0"/>
              <a:t>rovnoměrně pokryje spojované plochy a zcela vyplní spáru</a:t>
            </a:r>
            <a:r>
              <a:rPr lang="cs-CZ" sz="1600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sz="1600" dirty="0"/>
          </a:p>
          <a:p>
            <a:r>
              <a:rPr lang="cs-CZ" sz="1600" dirty="0"/>
              <a:t>5. </a:t>
            </a:r>
            <a:r>
              <a:rPr lang="cs-CZ" sz="1600" b="1" i="1" dirty="0"/>
              <a:t>Očištění pájeného </a:t>
            </a:r>
            <a:r>
              <a:rPr lang="cs-CZ" sz="1600" b="1" i="1" dirty="0" smtClean="0"/>
              <a:t>spoje</a:t>
            </a:r>
            <a:endParaRPr lang="cs-CZ" sz="1600" i="1" dirty="0"/>
          </a:p>
          <a:p>
            <a:pPr marL="285750" indent="-285750">
              <a:buFontTx/>
              <a:buChar char="-"/>
            </a:pPr>
            <a:r>
              <a:rPr lang="cs-CZ" sz="1600" dirty="0" smtClean="0"/>
              <a:t>Povrch </a:t>
            </a:r>
            <a:r>
              <a:rPr lang="cs-CZ" sz="1600" dirty="0"/>
              <a:t>pájených součástí očistíme od zbytků tavidel</a:t>
            </a:r>
            <a:r>
              <a:rPr lang="cs-CZ" sz="16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2124242"/>
            <a:ext cx="9144000" cy="226728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1800" b="1" dirty="0">
                <a:latin typeface="+mn-lt"/>
              </a:rPr>
              <a:t>Výhody</a:t>
            </a:r>
            <a:r>
              <a:rPr lang="cs-CZ" sz="1800" dirty="0">
                <a:latin typeface="+mn-lt"/>
              </a:rPr>
              <a:t> pájení: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pájením </a:t>
            </a:r>
            <a:r>
              <a:rPr lang="cs-CZ" sz="1800" dirty="0">
                <a:latin typeface="+mn-lt"/>
              </a:rPr>
              <a:t>můžeme spojovat všechny běžné </a:t>
            </a:r>
            <a:r>
              <a:rPr lang="cs-CZ" sz="1800" dirty="0" smtClean="0">
                <a:latin typeface="+mn-lt"/>
              </a:rPr>
              <a:t>kovy,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pájet </a:t>
            </a:r>
            <a:r>
              <a:rPr lang="cs-CZ" sz="1800" dirty="0">
                <a:latin typeface="+mn-lt"/>
              </a:rPr>
              <a:t>můžeme stejné, ale i různé kovy </a:t>
            </a:r>
            <a:r>
              <a:rPr lang="cs-CZ" sz="1800" dirty="0" smtClean="0">
                <a:latin typeface="+mn-lt"/>
              </a:rPr>
              <a:t>navzájem,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můžeme </a:t>
            </a:r>
            <a:r>
              <a:rPr lang="cs-CZ" sz="1800" dirty="0">
                <a:latin typeface="+mn-lt"/>
              </a:rPr>
              <a:t>spojovat součásti s velkými rozdíly síly </a:t>
            </a:r>
            <a:r>
              <a:rPr lang="cs-CZ" sz="1800" dirty="0" smtClean="0">
                <a:latin typeface="+mn-lt"/>
              </a:rPr>
              <a:t>stěn,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pájené </a:t>
            </a:r>
            <a:r>
              <a:rPr lang="cs-CZ" sz="1800" dirty="0">
                <a:latin typeface="+mn-lt"/>
              </a:rPr>
              <a:t>součásti jsou vodotěsné, a elektricky i tepelně </a:t>
            </a:r>
            <a:r>
              <a:rPr lang="cs-CZ" sz="1800" dirty="0" smtClean="0">
                <a:latin typeface="+mn-lt"/>
              </a:rPr>
              <a:t>vodivé,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teploty </a:t>
            </a:r>
            <a:r>
              <a:rPr lang="cs-CZ" sz="1800" dirty="0">
                <a:latin typeface="+mn-lt"/>
              </a:rPr>
              <a:t>při pájení jsou značně nižší než při svařování, takže vzniká menší pnutí</a:t>
            </a:r>
            <a:r>
              <a:rPr lang="cs-CZ" sz="1800" dirty="0" smtClean="0">
                <a:latin typeface="+mn-lt"/>
              </a:rPr>
              <a:t>.</a:t>
            </a: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Výhody 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13399"/>
            <a:ext cx="9023420" cy="2410916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n-lt"/>
              </a:rPr>
              <a:t>Nevýhody</a:t>
            </a:r>
            <a:r>
              <a:rPr lang="cs-CZ" sz="1800" dirty="0" smtClean="0">
                <a:latin typeface="+mn-lt"/>
              </a:rPr>
              <a:t> pájení: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pájené spoje korodují vzhledem k rozdílným materiálům pájky a spojovaných součástí,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spoje jsou méně pevné, zejména při měkkém pájení,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pájené spoje nesnesou vyšší teploty,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cs-CZ" sz="1800" dirty="0" smtClean="0">
                <a:latin typeface="+mn-lt"/>
              </a:rPr>
              <a:t>je nutné používat tavidlo</a:t>
            </a:r>
          </a:p>
          <a:p>
            <a:pPr>
              <a:buFontTx/>
              <a:buChar char="-"/>
            </a:pP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Nevýhody pájení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7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1. Vysvětlete princip pájení.</a:t>
            </a:r>
          </a:p>
          <a:p>
            <a:r>
              <a:rPr lang="cs-CZ" sz="2000" dirty="0"/>
              <a:t>2. Jaké jsou důležité vlastnosti pájek?</a:t>
            </a:r>
          </a:p>
          <a:p>
            <a:r>
              <a:rPr lang="cs-CZ" sz="2000" dirty="0" smtClean="0"/>
              <a:t>3. </a:t>
            </a:r>
            <a:r>
              <a:rPr lang="cs-CZ" sz="2000" dirty="0"/>
              <a:t>Jaké jsou </a:t>
            </a:r>
            <a:r>
              <a:rPr lang="cs-CZ" sz="2000" dirty="0" smtClean="0"/>
              <a:t>výhody a nevýhody pájení?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98395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/>
              <a:t>Vlastní </a:t>
            </a:r>
            <a:r>
              <a:rPr lang="cs-CZ" sz="1600" dirty="0" smtClean="0"/>
              <a:t>zdroje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Ing. MIROSLAVA TRNKOVÁ, </a:t>
            </a:r>
            <a:r>
              <a:rPr lang="cs-CZ" sz="1600" b="1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Instalace vody a kanalizace I</a:t>
            </a:r>
            <a:r>
              <a:rPr lang="cs-CZ" sz="1600" dirty="0">
                <a:latin typeface="Times New Roman" panose="02020603050405020304" pitchFamily="18" charset="0"/>
                <a:ea typeface="Arial Unicode MS" panose="020B0604020202020204" pitchFamily="34" charset="-128"/>
              </a:rPr>
              <a:t>, nakladatelství INFORMATORIUM, Praha </a:t>
            </a:r>
            <a:endParaRPr lang="cs-CZ" sz="16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b="1" dirty="0" smtClean="0"/>
              <a:t>www.informatorium.cz</a:t>
            </a:r>
            <a:endParaRPr lang="cs-CZ" sz="16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340</Words>
  <Application>Microsoft Office PowerPoint</Application>
  <PresentationFormat>Vlastní</PresentationFormat>
  <Paragraphs>109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21</cp:revision>
  <dcterms:created xsi:type="dcterms:W3CDTF">2014-01-26T14:01:30Z</dcterms:created>
  <dcterms:modified xsi:type="dcterms:W3CDTF">2014-02-27T15:09:24Z</dcterms:modified>
</cp:coreProperties>
</file>