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6"/>
  </p:notesMasterIdLst>
  <p:sldIdLst>
    <p:sldId id="257" r:id="rId6"/>
    <p:sldId id="259" r:id="rId7"/>
    <p:sldId id="270" r:id="rId8"/>
    <p:sldId id="262" r:id="rId9"/>
    <p:sldId id="264" r:id="rId10"/>
    <p:sldId id="271" r:id="rId11"/>
    <p:sldId id="272" r:id="rId12"/>
    <p:sldId id="273" r:id="rId13"/>
    <p:sldId id="268" r:id="rId14"/>
    <p:sldId id="269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815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1978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600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500146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Pájení a jeho druhy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Pájení, tavidlo, pájecí voda, kapilára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spára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Pájení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VY_32_INOVACE_16_319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090369"/>
            <a:ext cx="9023420" cy="292387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1800" dirty="0">
                <a:latin typeface="+mn-lt"/>
              </a:rPr>
              <a:t>Podle velikosti </a:t>
            </a:r>
            <a:r>
              <a:rPr lang="cs-CZ" sz="1800" b="1" dirty="0">
                <a:latin typeface="+mn-lt"/>
              </a:rPr>
              <a:t>pracovní teploty</a:t>
            </a:r>
            <a:r>
              <a:rPr lang="cs-CZ" sz="1800" dirty="0">
                <a:latin typeface="+mn-lt"/>
              </a:rPr>
              <a:t> rozlišujeme</a:t>
            </a:r>
            <a:r>
              <a:rPr lang="cs-CZ" sz="1800" dirty="0" smtClean="0">
                <a:latin typeface="+mn-lt"/>
              </a:rPr>
              <a:t>:</a:t>
            </a:r>
          </a:p>
          <a:p>
            <a:pPr marL="0" indent="0">
              <a:buNone/>
            </a:pPr>
            <a:endParaRPr lang="cs-CZ" sz="1800" dirty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pájení </a:t>
            </a:r>
            <a:r>
              <a:rPr lang="cs-CZ" sz="1800" dirty="0">
                <a:latin typeface="+mn-lt"/>
              </a:rPr>
              <a:t>naměkko s </a:t>
            </a:r>
            <a:r>
              <a:rPr lang="cs-CZ" sz="1800" dirty="0" smtClean="0">
                <a:latin typeface="+mn-lt"/>
              </a:rPr>
              <a:t>tavidlem,</a:t>
            </a:r>
          </a:p>
          <a:p>
            <a:pPr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pájení </a:t>
            </a:r>
            <a:r>
              <a:rPr lang="cs-CZ" sz="1800" dirty="0">
                <a:latin typeface="+mn-lt"/>
              </a:rPr>
              <a:t>natvrdo s </a:t>
            </a:r>
            <a:r>
              <a:rPr lang="cs-CZ" sz="1800" dirty="0" smtClean="0">
                <a:latin typeface="+mn-lt"/>
              </a:rPr>
              <a:t>tavidlem,</a:t>
            </a:r>
          </a:p>
          <a:p>
            <a:pPr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vysokoteplotní </a:t>
            </a:r>
            <a:r>
              <a:rPr lang="cs-CZ" sz="1800" dirty="0">
                <a:latin typeface="+mn-lt"/>
              </a:rPr>
              <a:t>pájení v ochranném plynu nebo ve vakuu při teplotách nad 900 </a:t>
            </a:r>
            <a:r>
              <a:rPr lang="cs-CZ" sz="1800" dirty="0">
                <a:latin typeface="+mn-lt"/>
                <a:sym typeface="Symbol" panose="05050102010706020507" pitchFamily="18" charset="2"/>
              </a:rPr>
              <a:t></a:t>
            </a:r>
            <a:r>
              <a:rPr lang="cs-CZ" sz="1800" dirty="0">
                <a:latin typeface="+mn-lt"/>
              </a:rPr>
              <a:t>C (pájkou pro tento způsob pájení jsou např. slitiny stříbra).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Pájení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Pájení </a:t>
            </a:r>
            <a:r>
              <a:rPr lang="cs-CZ" dirty="0"/>
              <a:t>naměkko je nánosové pájení, kdy ohřátým pájedlem nanášíme pájku na nahřáté pájené místo.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Před </a:t>
            </a:r>
            <a:r>
              <a:rPr lang="cs-CZ" dirty="0"/>
              <a:t>pájením očistíme pájedlo na salmiakovém kameni, abychom odstranili oxidovanou vrstvu.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Používáme </a:t>
            </a:r>
            <a:r>
              <a:rPr lang="cs-CZ" b="1" dirty="0"/>
              <a:t>měkké pájky</a:t>
            </a:r>
            <a:r>
              <a:rPr lang="cs-CZ" dirty="0"/>
              <a:t>, jejichž hlavní složkou je cín, olovo, zinek, antimon a kadmium.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Jsou </a:t>
            </a:r>
            <a:r>
              <a:rPr lang="cs-CZ" dirty="0"/>
              <a:t>normalizovány, jejich teplota tavení je </a:t>
            </a:r>
            <a:r>
              <a:rPr lang="cs-CZ" b="1" dirty="0"/>
              <a:t>pod 500 </a:t>
            </a:r>
            <a:r>
              <a:rPr lang="cs-CZ" dirty="0">
                <a:sym typeface="Symbol" panose="05050102010706020507" pitchFamily="18" charset="2"/>
              </a:rPr>
              <a:t></a:t>
            </a:r>
            <a:r>
              <a:rPr lang="cs-CZ" b="1" dirty="0"/>
              <a:t>C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Příklad </a:t>
            </a:r>
            <a:r>
              <a:rPr lang="cs-CZ" dirty="0"/>
              <a:t>označení měkké pájky: L-PbSn20Sb (pájka s obsahem cínu 20 %).</a:t>
            </a:r>
          </a:p>
          <a:p>
            <a:endParaRPr lang="cs-CZ" b="1" dirty="0" smtClean="0"/>
          </a:p>
          <a:p>
            <a:r>
              <a:rPr lang="cs-CZ" b="1" dirty="0" smtClean="0"/>
              <a:t>Tavidla</a:t>
            </a:r>
            <a:r>
              <a:rPr lang="cs-CZ" dirty="0" smtClean="0"/>
              <a:t> </a:t>
            </a:r>
            <a:r>
              <a:rPr lang="cs-CZ" dirty="0"/>
              <a:t>pro měkké pájení:</a:t>
            </a:r>
          </a:p>
          <a:p>
            <a:pPr marL="342900" indent="-342900">
              <a:buAutoNum type="alphaLcParenR"/>
            </a:pPr>
            <a:r>
              <a:rPr lang="cs-CZ" b="1" i="1" dirty="0" smtClean="0"/>
              <a:t>Pájecí </a:t>
            </a:r>
            <a:r>
              <a:rPr lang="cs-CZ" b="1" i="1" dirty="0"/>
              <a:t>voda</a:t>
            </a:r>
            <a:r>
              <a:rPr lang="cs-CZ" b="1" dirty="0"/>
              <a:t> </a:t>
            </a:r>
            <a:r>
              <a:rPr lang="cs-CZ" dirty="0"/>
              <a:t>(chlorid </a:t>
            </a:r>
            <a:r>
              <a:rPr lang="cs-CZ" dirty="0" smtClean="0"/>
              <a:t>zinečnatý)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Vyrábí </a:t>
            </a:r>
            <a:r>
              <a:rPr lang="cs-CZ" dirty="0"/>
              <a:t>se ze zředěné kyseliny solné přidáním </a:t>
            </a:r>
            <a:r>
              <a:rPr lang="cs-CZ" dirty="0" smtClean="0"/>
              <a:t>zinku (při </a:t>
            </a:r>
            <a:r>
              <a:rPr lang="cs-CZ" dirty="0"/>
              <a:t>reakci vzniká </a:t>
            </a:r>
            <a:r>
              <a:rPr lang="cs-CZ" dirty="0" smtClean="0"/>
              <a:t>vodík).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Po </a:t>
            </a:r>
            <a:r>
              <a:rPr lang="cs-CZ" dirty="0"/>
              <a:t>dokončení pájení je třeba zbytky pájecí vody omýt teplou vodou.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Používá </a:t>
            </a:r>
            <a:r>
              <a:rPr lang="cs-CZ" dirty="0"/>
              <a:t>se na ocel, měď a slitiny mědi.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Měkké pájení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1072385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b) </a:t>
            </a:r>
            <a:r>
              <a:rPr lang="cs-CZ" b="1" i="1" dirty="0"/>
              <a:t>Pájecí </a:t>
            </a:r>
            <a:r>
              <a:rPr lang="cs-CZ" b="1" i="1" dirty="0" smtClean="0"/>
              <a:t>pasta</a:t>
            </a:r>
            <a:endParaRPr lang="cs-CZ" b="1" dirty="0"/>
          </a:p>
          <a:p>
            <a:pPr marL="285750" indent="-285750">
              <a:buFontTx/>
              <a:buChar char="-"/>
            </a:pPr>
            <a:r>
              <a:rPr lang="cs-CZ" dirty="0" smtClean="0"/>
              <a:t>Je </a:t>
            </a:r>
            <a:r>
              <a:rPr lang="cs-CZ" dirty="0"/>
              <a:t>směs </a:t>
            </a:r>
            <a:r>
              <a:rPr lang="cs-CZ" dirty="0" err="1"/>
              <a:t>zinkochloridu</a:t>
            </a:r>
            <a:r>
              <a:rPr lang="cs-CZ" dirty="0"/>
              <a:t> a chloridu amonného s organickými tuky.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 </a:t>
            </a:r>
            <a:r>
              <a:rPr lang="cs-CZ" dirty="0"/>
              <a:t>pájení je třeba ji odstranit ředidlem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r>
              <a:rPr lang="cs-CZ" b="1" i="1" dirty="0" smtClean="0"/>
              <a:t>c) Kalafuna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Organická </a:t>
            </a:r>
            <a:r>
              <a:rPr lang="cs-CZ" dirty="0"/>
              <a:t>pryskyřice, která se jako tavidlo používá převážně v elektrotechnice a elektronice.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Zbytky </a:t>
            </a:r>
            <a:r>
              <a:rPr lang="cs-CZ" dirty="0"/>
              <a:t>se nemusejí z pájeného místa odstraňovat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instalatérské praxi je pro ohřev používána benzinová lampa (tzv. letlampa).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Pájením </a:t>
            </a:r>
            <a:r>
              <a:rPr lang="cs-CZ" dirty="0"/>
              <a:t>naměkko spojujeme mosaz, ocel, litinu a barevné kovy.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Pevnost </a:t>
            </a:r>
            <a:r>
              <a:rPr lang="cs-CZ" dirty="0"/>
              <a:t>spoje je vždy nižší, než pevnost základního materiálu.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Tyto </a:t>
            </a:r>
            <a:r>
              <a:rPr lang="cs-CZ" dirty="0"/>
              <a:t>spoje nesnesou velká namáhání a nemohou se použít v horkých provozech, protože hrozí vytavení pájky.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1924537"/>
            <a:ext cx="9144000" cy="3844642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Pájky </a:t>
            </a:r>
            <a:r>
              <a:rPr lang="cs-CZ" sz="1800" dirty="0">
                <a:latin typeface="+mn-lt"/>
              </a:rPr>
              <a:t>pro pájení natvrdo mají jako hlavní složky měď, stříbro, zinek, hliník a </a:t>
            </a:r>
            <a:r>
              <a:rPr lang="cs-CZ" sz="1800" dirty="0" smtClean="0">
                <a:latin typeface="+mn-lt"/>
              </a:rPr>
              <a:t>další.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Podle </a:t>
            </a:r>
            <a:r>
              <a:rPr lang="cs-CZ" sz="1800" dirty="0">
                <a:latin typeface="+mn-lt"/>
              </a:rPr>
              <a:t>složení mají bod tavení 550 </a:t>
            </a:r>
            <a:r>
              <a:rPr lang="cs-CZ" sz="1800" dirty="0">
                <a:latin typeface="+mn-lt"/>
                <a:sym typeface="Symbol" panose="05050102010706020507" pitchFamily="18" charset="2"/>
              </a:rPr>
              <a:t></a:t>
            </a:r>
            <a:r>
              <a:rPr lang="cs-CZ" sz="1800" dirty="0">
                <a:latin typeface="+mn-lt"/>
              </a:rPr>
              <a:t>C až 1 000 </a:t>
            </a:r>
            <a:r>
              <a:rPr lang="cs-CZ" sz="1800" dirty="0">
                <a:latin typeface="+mn-lt"/>
                <a:sym typeface="Symbol" panose="05050102010706020507" pitchFamily="18" charset="2"/>
              </a:rPr>
              <a:t></a:t>
            </a:r>
            <a:r>
              <a:rPr lang="cs-CZ" sz="1800" dirty="0">
                <a:latin typeface="+mn-lt"/>
              </a:rPr>
              <a:t>C.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Tavidla </a:t>
            </a:r>
            <a:r>
              <a:rPr lang="cs-CZ" sz="1800" dirty="0">
                <a:latin typeface="+mn-lt"/>
              </a:rPr>
              <a:t>pro tvrdé pájení jsou sloučeniny bóru a různých příměsí, např. borax.</a:t>
            </a:r>
          </a:p>
          <a:p>
            <a:pPr marL="0" indent="0">
              <a:buNone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Postup </a:t>
            </a:r>
            <a:r>
              <a:rPr lang="cs-CZ" sz="1800" dirty="0">
                <a:latin typeface="+mn-lt"/>
              </a:rPr>
              <a:t>pájení je v podstatě stejný jako u měkkých pájek, jiný je pouze způsob ohřevu</a:t>
            </a:r>
            <a:r>
              <a:rPr lang="cs-CZ" sz="1800" dirty="0" smtClean="0">
                <a:latin typeface="+mn-lt"/>
              </a:rPr>
              <a:t>.</a:t>
            </a:r>
          </a:p>
          <a:p>
            <a:pPr lvl="1">
              <a:buFontTx/>
              <a:buChar char="-"/>
            </a:pPr>
            <a:r>
              <a:rPr lang="cs-CZ" sz="1600" dirty="0" smtClean="0">
                <a:latin typeface="+mn-lt"/>
              </a:rPr>
              <a:t>Protože </a:t>
            </a:r>
            <a:r>
              <a:rPr lang="cs-CZ" sz="1600" dirty="0">
                <a:latin typeface="+mn-lt"/>
              </a:rPr>
              <a:t>se pájí při vyšších teplotách, používá se buď ohřev autogenním hořákem, elektrickým obloukem, nebo vysokofrekvenční ohřev v pecích.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V</a:t>
            </a:r>
            <a:r>
              <a:rPr lang="cs-CZ" sz="1800" dirty="0">
                <a:latin typeface="+mn-lt"/>
              </a:rPr>
              <a:t> instalatérské praxi se používalo tvrdé pájení s mosazným drátem ke spojování měděných trubek.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Protože </a:t>
            </a:r>
            <a:r>
              <a:rPr lang="cs-CZ" sz="1800" dirty="0">
                <a:latin typeface="+mn-lt"/>
              </a:rPr>
              <a:t>se měděná potrubí na domovní rozvody, zejména u ústředního vytápění, začínají více používat, začala se používat také jiná technologie pájení, a to </a:t>
            </a:r>
            <a:r>
              <a:rPr lang="cs-CZ" sz="1800" b="1" dirty="0">
                <a:latin typeface="+mn-lt"/>
              </a:rPr>
              <a:t>kapilární pájení</a:t>
            </a:r>
            <a:r>
              <a:rPr lang="cs-CZ" sz="1800" dirty="0">
                <a:latin typeface="+mn-lt"/>
              </a:rPr>
              <a:t>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Tvrdé pájení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124242"/>
            <a:ext cx="9023420" cy="285975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+mn-lt"/>
              </a:rPr>
              <a:t>- Podle </a:t>
            </a:r>
            <a:r>
              <a:rPr lang="cs-CZ" sz="1800" dirty="0">
                <a:latin typeface="+mn-lt"/>
              </a:rPr>
              <a:t>způsobu nanášení pájky rozlišujeme pájení: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nánosové</a:t>
            </a:r>
            <a:r>
              <a:rPr lang="cs-CZ" sz="1800" dirty="0" smtClean="0">
                <a:latin typeface="+mn-lt"/>
              </a:rPr>
              <a:t>,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spárové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(široká spára</a:t>
            </a:r>
            <a:r>
              <a:rPr lang="cs-CZ" sz="1800" dirty="0" smtClean="0">
                <a:latin typeface="+mn-lt"/>
              </a:rPr>
              <a:t>),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kapilární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(úzká </a:t>
            </a:r>
            <a:r>
              <a:rPr lang="cs-CZ" sz="1800" dirty="0" smtClean="0">
                <a:latin typeface="+mn-lt"/>
              </a:rPr>
              <a:t>spára)</a:t>
            </a:r>
          </a:p>
          <a:p>
            <a:pPr lvl="1"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Zejména </a:t>
            </a:r>
            <a:r>
              <a:rPr lang="cs-CZ" sz="1800" dirty="0">
                <a:latin typeface="+mn-lt"/>
              </a:rPr>
              <a:t>pro spojování měděných trubek je výhodnější a jednodušší kapilární pájení, než pájení „na kalíšek“. </a:t>
            </a:r>
            <a:endParaRPr lang="cs-CZ" sz="18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U </a:t>
            </a:r>
            <a:r>
              <a:rPr lang="cs-CZ" sz="1800" dirty="0">
                <a:latin typeface="+mn-lt"/>
              </a:rPr>
              <a:t>kapilárního pájení se využívá efekt kapilárního vzlínání při </a:t>
            </a:r>
            <a:r>
              <a:rPr lang="cs-CZ" sz="1800" dirty="0" smtClean="0">
                <a:latin typeface="+mn-lt"/>
              </a:rPr>
              <a:t>pájení.</a:t>
            </a: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Kapilární pájení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75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1072385"/>
            <a:ext cx="91440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1700" dirty="0" smtClean="0"/>
              <a:t> První </a:t>
            </a:r>
            <a:r>
              <a:rPr lang="cs-CZ" sz="1700" dirty="0"/>
              <a:t>podmínkou kapilárního pájení je, že mezi trubkou a tvarovkou musí být pouze taková mezera, která odpovídá kapilární </a:t>
            </a:r>
            <a:r>
              <a:rPr lang="cs-CZ" sz="1700" dirty="0" smtClean="0"/>
              <a:t>spáře.</a:t>
            </a:r>
          </a:p>
          <a:p>
            <a:pPr>
              <a:buFontTx/>
              <a:buChar char="-"/>
            </a:pPr>
            <a:endParaRPr lang="cs-CZ" sz="1700" dirty="0"/>
          </a:p>
          <a:p>
            <a:pPr>
              <a:buFontTx/>
              <a:buChar char="-"/>
            </a:pPr>
            <a:r>
              <a:rPr lang="cs-CZ" sz="1700" dirty="0" smtClean="0"/>
              <a:t>V</a:t>
            </a:r>
            <a:r>
              <a:rPr lang="cs-CZ" sz="1700" dirty="0"/>
              <a:t> praxi to znamená, že rozdíl vnějšího průměru trubky </a:t>
            </a:r>
            <a:r>
              <a:rPr lang="cs-CZ" sz="1700" i="1" dirty="0"/>
              <a:t>d</a:t>
            </a:r>
            <a:r>
              <a:rPr lang="cs-CZ" sz="1700" i="1" baseline="-25000" dirty="0"/>
              <a:t>2</a:t>
            </a:r>
            <a:r>
              <a:rPr lang="cs-CZ" sz="1700" dirty="0"/>
              <a:t> a vnitřního průměru tvarovky </a:t>
            </a:r>
            <a:r>
              <a:rPr lang="cs-CZ" sz="1700" i="1" dirty="0"/>
              <a:t>d</a:t>
            </a:r>
            <a:r>
              <a:rPr lang="cs-CZ" sz="1700" i="1" baseline="-25000" dirty="0"/>
              <a:t>1</a:t>
            </a:r>
            <a:r>
              <a:rPr lang="cs-CZ" sz="1700" dirty="0"/>
              <a:t> musí být v </a:t>
            </a:r>
            <a:r>
              <a:rPr lang="cs-CZ" sz="1700" dirty="0" smtClean="0"/>
              <a:t>rozmezí:</a:t>
            </a:r>
          </a:p>
          <a:p>
            <a:pPr lvl="1">
              <a:buFontTx/>
              <a:buChar char="-"/>
            </a:pPr>
            <a:r>
              <a:rPr lang="pl-PL" sz="1700" dirty="0" smtClean="0"/>
              <a:t>d1 </a:t>
            </a:r>
            <a:r>
              <a:rPr lang="pl-PL" sz="1700" dirty="0"/>
              <a:t>– d2  = 0,02 až 0,3 mm u potrubí do průměru 54 </a:t>
            </a:r>
            <a:r>
              <a:rPr lang="pl-PL" sz="1700" dirty="0" smtClean="0"/>
              <a:t>mm,</a:t>
            </a:r>
          </a:p>
          <a:p>
            <a:pPr lvl="1">
              <a:buFontTx/>
              <a:buChar char="-"/>
            </a:pPr>
            <a:r>
              <a:rPr lang="pl-PL" sz="1700" dirty="0" smtClean="0"/>
              <a:t>d1 </a:t>
            </a:r>
            <a:r>
              <a:rPr lang="pl-PL" sz="1700" dirty="0"/>
              <a:t>– d2  = 0,02 až 0,4 mm u potrubí nad průměr 54 mm</a:t>
            </a:r>
            <a:r>
              <a:rPr lang="pl-PL" sz="1700" dirty="0" smtClean="0"/>
              <a:t>.</a:t>
            </a:r>
            <a:endParaRPr lang="cs-CZ" sz="1700" dirty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To </a:t>
            </a:r>
            <a:r>
              <a:rPr lang="cs-CZ" sz="1700" dirty="0"/>
              <a:t>vyžaduje přesnou výrobu a dodržení přesnosti rozměrů</a:t>
            </a:r>
            <a:r>
              <a:rPr lang="cs-CZ" sz="1700" dirty="0" smtClean="0"/>
              <a:t>.</a:t>
            </a:r>
          </a:p>
          <a:p>
            <a:pPr marL="285750" lvl="1" indent="-285750">
              <a:buFontTx/>
              <a:buChar char="-"/>
            </a:pPr>
            <a:endParaRPr lang="cs-CZ" sz="1700" dirty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Druhou </a:t>
            </a:r>
            <a:r>
              <a:rPr lang="cs-CZ" sz="1700" dirty="0"/>
              <a:t>podmínkou kapilárního pájení je, aby použitá pájka byla ve stavu </a:t>
            </a:r>
            <a:r>
              <a:rPr lang="cs-CZ" sz="1700" b="1" dirty="0"/>
              <a:t>dokonale </a:t>
            </a:r>
            <a:r>
              <a:rPr lang="cs-CZ" sz="1700" b="1" dirty="0" err="1"/>
              <a:t>smáčivé</a:t>
            </a:r>
            <a:r>
              <a:rPr lang="cs-CZ" sz="1700" b="1" dirty="0"/>
              <a:t> </a:t>
            </a:r>
            <a:r>
              <a:rPr lang="cs-CZ" sz="1700" dirty="0"/>
              <a:t>a </a:t>
            </a:r>
            <a:r>
              <a:rPr lang="cs-CZ" sz="1700" b="1" dirty="0"/>
              <a:t>vzlínavé kapaliny</a:t>
            </a:r>
            <a:r>
              <a:rPr lang="cs-CZ" sz="1700" dirty="0"/>
              <a:t>. </a:t>
            </a:r>
            <a:endParaRPr lang="cs-CZ" sz="1700" dirty="0" smtClean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Potom </a:t>
            </a:r>
            <a:r>
              <a:rPr lang="cs-CZ" sz="1700" dirty="0"/>
              <a:t>se působením kapilárních sil rozleje po celé ploše – po celém obvodu a vystoupá vzhůru či dolů. </a:t>
            </a:r>
            <a:endParaRPr lang="cs-CZ" sz="1700" dirty="0" smtClean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Při </a:t>
            </a:r>
            <a:r>
              <a:rPr lang="cs-CZ" sz="1700" dirty="0"/>
              <a:t>pájení se musí používat doporučená pájka a pájecí pasta nebo tavidlo. </a:t>
            </a:r>
            <a:endParaRPr lang="cs-CZ" sz="1700" dirty="0" smtClean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Při </a:t>
            </a:r>
            <a:r>
              <a:rPr lang="cs-CZ" sz="1700" dirty="0"/>
              <a:t>pájení musíme spojované části ohřát na pracovní teplotu použité pájky. </a:t>
            </a:r>
            <a:endParaRPr lang="cs-CZ" sz="1700" dirty="0" smtClean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Ohřátí </a:t>
            </a:r>
            <a:r>
              <a:rPr lang="cs-CZ" sz="1700" dirty="0"/>
              <a:t>se provádí buď plynovým hořákem, nebo elektrickými odporovými kleštěmi. </a:t>
            </a:r>
            <a:endParaRPr lang="cs-CZ" sz="1700" dirty="0" smtClean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Ty </a:t>
            </a:r>
            <a:r>
              <a:rPr lang="cs-CZ" sz="1700" dirty="0"/>
              <a:t>používáme při montáži v zařízeném bytě, abychom vyloučili vznik požáru. </a:t>
            </a:r>
            <a:endParaRPr lang="cs-CZ" sz="1700" dirty="0" smtClean="0"/>
          </a:p>
          <a:p>
            <a:pPr marL="285750" lvl="1" indent="-285750">
              <a:buFontTx/>
              <a:buChar char="-"/>
            </a:pPr>
            <a:r>
              <a:rPr lang="cs-CZ" sz="1700" dirty="0" smtClean="0"/>
              <a:t>Plynové </a:t>
            </a:r>
            <a:r>
              <a:rPr lang="cs-CZ" sz="1700" dirty="0"/>
              <a:t>hořáky jsou na spalování propan-butanu nebo acetylénu.</a:t>
            </a:r>
          </a:p>
          <a:p>
            <a:pPr marL="285750" lvl="1" indent="-285750">
              <a:buFontTx/>
              <a:buChar char="-"/>
            </a:pPr>
            <a:endParaRPr lang="cs-CZ" sz="1700" dirty="0"/>
          </a:p>
          <a:p>
            <a:pPr marL="285750" lvl="1" indent="-285750">
              <a:buFontTx/>
              <a:buChar char="-"/>
            </a:pP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3072824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969250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Postup při kapilárním </a:t>
            </a:r>
            <a:r>
              <a:rPr lang="cs-CZ" b="1" dirty="0" smtClean="0"/>
              <a:t>pájení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Trubku </a:t>
            </a:r>
            <a:r>
              <a:rPr lang="cs-CZ" dirty="0"/>
              <a:t>musíme uříznout kolmo k ose, nesmí mít vnitřní asi vnější </a:t>
            </a:r>
            <a:r>
              <a:rPr lang="cs-CZ" dirty="0" smtClean="0"/>
              <a:t>otřepy.</a:t>
            </a:r>
          </a:p>
          <a:p>
            <a:pPr marL="342900" indent="-342900">
              <a:buAutoNum type="arabicPeriod"/>
            </a:pPr>
            <a:r>
              <a:rPr lang="cs-CZ" dirty="0" smtClean="0"/>
              <a:t>Rounem </a:t>
            </a:r>
            <a:r>
              <a:rPr lang="cs-CZ" dirty="0"/>
              <a:t>odstraníme oxidy až do lesklého </a:t>
            </a:r>
            <a:r>
              <a:rPr lang="cs-CZ" dirty="0" smtClean="0"/>
              <a:t>povrchu.</a:t>
            </a:r>
          </a:p>
          <a:p>
            <a:pPr marL="342900" indent="-342900">
              <a:buAutoNum type="arabicPeriod"/>
            </a:pPr>
            <a:r>
              <a:rPr lang="cs-CZ" dirty="0" smtClean="0"/>
              <a:t>Konce </a:t>
            </a:r>
            <a:r>
              <a:rPr lang="cs-CZ" dirty="0"/>
              <a:t>měkkých trubek musíme pomocí trnu a </a:t>
            </a:r>
            <a:r>
              <a:rPr lang="cs-CZ" dirty="0" smtClean="0"/>
              <a:t>kalibrovacího </a:t>
            </a:r>
            <a:r>
              <a:rPr lang="cs-CZ" dirty="0"/>
              <a:t>kroužku kalibrovat, aby byla zaručena kapilární </a:t>
            </a:r>
            <a:r>
              <a:rPr lang="cs-CZ" dirty="0" smtClean="0"/>
              <a:t>štěrbina.</a:t>
            </a:r>
          </a:p>
          <a:p>
            <a:pPr marL="342900" indent="-342900">
              <a:buAutoNum type="arabicPeriod"/>
            </a:pPr>
            <a:r>
              <a:rPr lang="cs-CZ" dirty="0" smtClean="0"/>
              <a:t>Místo </a:t>
            </a:r>
            <a:r>
              <a:rPr lang="cs-CZ" dirty="0"/>
              <a:t>spoje na povrchu natřeme pájecí pastou nebo </a:t>
            </a:r>
            <a:r>
              <a:rPr lang="cs-CZ" dirty="0" smtClean="0"/>
              <a:t>tavidlem.</a:t>
            </a:r>
          </a:p>
          <a:p>
            <a:pPr marL="342900" indent="-342900">
              <a:buAutoNum type="arabicPeriod"/>
            </a:pPr>
            <a:r>
              <a:rPr lang="cs-CZ" dirty="0" smtClean="0"/>
              <a:t>Konec </a:t>
            </a:r>
            <a:r>
              <a:rPr lang="cs-CZ" dirty="0"/>
              <a:t>trubky zasuneme až na doraz do </a:t>
            </a:r>
            <a:r>
              <a:rPr lang="cs-CZ" dirty="0" smtClean="0"/>
              <a:t>tvarovky.</a:t>
            </a:r>
          </a:p>
          <a:p>
            <a:pPr marL="342900" indent="-342900">
              <a:buAutoNum type="arabicPeriod"/>
            </a:pPr>
            <a:r>
              <a:rPr lang="cs-CZ" dirty="0" smtClean="0"/>
              <a:t>Spojovanou </a:t>
            </a:r>
            <a:r>
              <a:rPr lang="cs-CZ" dirty="0"/>
              <a:t>část trubky a tvarovky ohřejeme na potřebnou teplotu. Plamen hořáku směřuje šikmo od trubky k tvarovce tak, aby se špička plamene dotýkala pájeného </a:t>
            </a:r>
            <a:r>
              <a:rPr lang="cs-CZ" dirty="0" smtClean="0"/>
              <a:t>hrdla.</a:t>
            </a:r>
          </a:p>
          <a:p>
            <a:pPr marL="342900" indent="-342900">
              <a:buAutoNum type="arabicPeriod"/>
            </a:pPr>
            <a:r>
              <a:rPr lang="cs-CZ" dirty="0" smtClean="0"/>
              <a:t>Oddálíme </a:t>
            </a:r>
            <a:r>
              <a:rPr lang="cs-CZ" dirty="0"/>
              <a:t>hořák a současně přiložíme pájku k okraji tvarovky. Necháme pájku roztavit bez přímého </a:t>
            </a:r>
            <a:r>
              <a:rPr lang="cs-CZ" dirty="0" smtClean="0"/>
              <a:t>plamene.</a:t>
            </a:r>
          </a:p>
          <a:p>
            <a:pPr marL="342900" indent="-342900">
              <a:buAutoNum type="arabicPeriod"/>
            </a:pPr>
            <a:r>
              <a:rPr lang="cs-CZ" dirty="0" smtClean="0"/>
              <a:t>Pájka </a:t>
            </a:r>
            <a:r>
              <a:rPr lang="cs-CZ" dirty="0"/>
              <a:t>se nasává do štěrbiny tak dlouho, dokud ji celou </a:t>
            </a:r>
            <a:r>
              <a:rPr lang="cs-CZ" dirty="0" smtClean="0"/>
              <a:t>nezaplní.</a:t>
            </a:r>
          </a:p>
          <a:p>
            <a:pPr marL="342900" indent="-342900">
              <a:buAutoNum type="arabicPeriod"/>
            </a:pPr>
            <a:r>
              <a:rPr lang="cs-CZ" dirty="0" smtClean="0"/>
              <a:t>Mokrým </a:t>
            </a:r>
            <a:r>
              <a:rPr lang="cs-CZ" dirty="0"/>
              <a:t>hadrem odstraníme přebytek pájky.</a:t>
            </a:r>
          </a:p>
          <a:p>
            <a:pPr marL="285750" lvl="1" indent="-285750">
              <a:buFontTx/>
              <a:buChar char="-"/>
            </a:pPr>
            <a:endParaRPr lang="cs-CZ" dirty="0"/>
          </a:p>
          <a:p>
            <a:pPr marL="285750" lvl="1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65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Rozlište </a:t>
            </a:r>
            <a:r>
              <a:rPr lang="cs-CZ" sz="2000" dirty="0"/>
              <a:t>pájení naměkko a pájení </a:t>
            </a:r>
            <a:r>
              <a:rPr lang="cs-CZ" sz="2000" dirty="0" smtClean="0"/>
              <a:t>natvrdo.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</a:t>
            </a:r>
            <a:r>
              <a:rPr lang="cs-CZ" sz="2000" dirty="0"/>
              <a:t> jakému účelu slouží tavidla? Jaká </a:t>
            </a:r>
            <a:r>
              <a:rPr lang="cs-CZ" sz="2000" dirty="0" smtClean="0"/>
              <a:t>znáte?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Popište </a:t>
            </a:r>
            <a:r>
              <a:rPr lang="cs-CZ" sz="2000" dirty="0"/>
              <a:t>princip a postup kapilárního pájení.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Vlastní </a:t>
            </a:r>
            <a:r>
              <a:rPr lang="cs-CZ" sz="1600" dirty="0" smtClean="0"/>
              <a:t>zdroje</a:t>
            </a:r>
            <a:endParaRPr lang="cs-CZ" sz="1600" dirty="0"/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sz="1600" dirty="0">
                <a:ea typeface="Arial Unicode MS" panose="020B0604020202020204" pitchFamily="34" charset="-128"/>
              </a:rPr>
              <a:t>Ing. MIROSLAVA TRNKOVÁ, </a:t>
            </a:r>
            <a:r>
              <a:rPr lang="cs-CZ" sz="1600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sz="1600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/>
              <a:t>www.informatorium.cz</a:t>
            </a:r>
            <a:endParaRPr lang="cs-CZ" sz="16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388</Words>
  <Application>Microsoft Office PowerPoint</Application>
  <PresentationFormat>Vlastní</PresentationFormat>
  <Paragraphs>138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22</cp:revision>
  <dcterms:created xsi:type="dcterms:W3CDTF">2014-01-26T14:01:30Z</dcterms:created>
  <dcterms:modified xsi:type="dcterms:W3CDTF">2014-02-27T15:10:25Z</dcterms:modified>
</cp:coreProperties>
</file>