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5"/>
  </p:notesMasterIdLst>
  <p:sldIdLst>
    <p:sldId id="257" r:id="rId6"/>
    <p:sldId id="259" r:id="rId7"/>
    <p:sldId id="270" r:id="rId8"/>
    <p:sldId id="262" r:id="rId9"/>
    <p:sldId id="264" r:id="rId10"/>
    <p:sldId id="271" r:id="rId11"/>
    <p:sldId id="272" r:id="rId12"/>
    <p:sldId id="268" r:id="rId13"/>
    <p:sldId id="269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Relationship Id="rId5" Type="http://schemas.openxmlformats.org/officeDocument/2006/relationships/hyperlink" Target="http://www.gascontrolplast.cz/" TargetMode="External"/><Relationship Id="rId4" Type="http://schemas.openxmlformats.org/officeDocument/2006/relationships/hyperlink" Target="http://www.informatori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054699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Potrubí z plastů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Potrubí, plast, termoplast, odolnost, termoset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Potrubí z plastů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>
                <a:solidFill>
                  <a:prstClr val="black"/>
                </a:solidFill>
              </a:rPr>
              <a:t>VY_32_INOVACE_16_320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124242"/>
            <a:ext cx="9023420" cy="3272691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Několik </a:t>
            </a:r>
            <a:r>
              <a:rPr lang="cs-CZ" sz="2000" dirty="0">
                <a:latin typeface="+mn-lt"/>
              </a:rPr>
              <a:t>desetiletí používání ocelového potrubí na vnitřní rozvody teplé a studené vody a topné vody ústředního vytápění ukázalo, že tento materiál má řadu nevýhod.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Stejně </a:t>
            </a:r>
            <a:r>
              <a:rPr lang="cs-CZ" sz="2000" dirty="0">
                <a:latin typeface="+mn-lt"/>
              </a:rPr>
              <a:t>tak tomu bylo u domovní kanalizace řešené litinovými nebo kameninovými troubami.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V</a:t>
            </a:r>
            <a:r>
              <a:rPr lang="cs-CZ" sz="2000" dirty="0">
                <a:latin typeface="+mn-lt"/>
              </a:rPr>
              <a:t> 70. letech minulého století se proto v zahraničí začalo používat potrubí z plastů a se značným zpožděním došlo k využívání této technologie i u nás.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>
                <a:solidFill>
                  <a:schemeClr val="accent1"/>
                </a:solidFill>
                <a:latin typeface="+mj-lt"/>
              </a:rPr>
              <a:t>Potrubí z plastů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6" y="1165676"/>
            <a:ext cx="9149593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Výhody</a:t>
            </a:r>
            <a:r>
              <a:rPr lang="cs-CZ" dirty="0"/>
              <a:t> plastů ve srovnání s tradičními materiály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pravděpodobnost </a:t>
            </a:r>
            <a:r>
              <a:rPr lang="cs-CZ" dirty="0"/>
              <a:t>vysoké </a:t>
            </a:r>
            <a:r>
              <a:rPr lang="cs-CZ" dirty="0" smtClean="0"/>
              <a:t>životnosti,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malá </a:t>
            </a:r>
            <a:r>
              <a:rPr lang="cs-CZ" dirty="0"/>
              <a:t>hmotnost</a:t>
            </a:r>
            <a:r>
              <a:rPr lang="cs-CZ" dirty="0" smtClean="0"/>
              <a:t>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odolnost </a:t>
            </a:r>
            <a:r>
              <a:rPr lang="cs-CZ" dirty="0"/>
              <a:t>proti </a:t>
            </a:r>
            <a:r>
              <a:rPr lang="cs-CZ" dirty="0" smtClean="0"/>
              <a:t>korozi,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odolnost </a:t>
            </a:r>
            <a:r>
              <a:rPr lang="cs-CZ" dirty="0"/>
              <a:t>proti </a:t>
            </a:r>
            <a:r>
              <a:rPr lang="cs-CZ" dirty="0" smtClean="0"/>
              <a:t>zarůstání,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vysoká </a:t>
            </a:r>
            <a:r>
              <a:rPr lang="cs-CZ" dirty="0"/>
              <a:t>odolnost proti chemickým i jiným </a:t>
            </a:r>
            <a:r>
              <a:rPr lang="cs-CZ" dirty="0" smtClean="0"/>
              <a:t>látkám,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hygienická </a:t>
            </a:r>
            <a:r>
              <a:rPr lang="cs-CZ" dirty="0"/>
              <a:t>a fyziologická </a:t>
            </a:r>
            <a:r>
              <a:rPr lang="cs-CZ" dirty="0" smtClean="0"/>
              <a:t>nezávadnost,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neškodnost </a:t>
            </a:r>
            <a:r>
              <a:rPr lang="cs-CZ" dirty="0"/>
              <a:t>životnímu prostředí (recyklovatelnost většiny druhů materiálů</a:t>
            </a:r>
            <a:r>
              <a:rPr lang="cs-CZ" dirty="0" smtClean="0"/>
              <a:t>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možnost </a:t>
            </a:r>
            <a:r>
              <a:rPr lang="cs-CZ" dirty="0"/>
              <a:t>vyšší rychlosti proudění vody nebo zmenšení profilu </a:t>
            </a:r>
            <a:r>
              <a:rPr lang="cs-CZ" dirty="0" smtClean="0"/>
              <a:t>potrubí,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velmi </a:t>
            </a:r>
            <a:r>
              <a:rPr lang="cs-CZ" dirty="0"/>
              <a:t>dobré tepelné a hlukové </a:t>
            </a:r>
            <a:r>
              <a:rPr lang="cs-CZ" dirty="0" smtClean="0"/>
              <a:t>vlastnosti,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malá </a:t>
            </a:r>
            <a:r>
              <a:rPr lang="cs-CZ" dirty="0"/>
              <a:t>tepelná vodivost (nižší nároky na izolaci</a:t>
            </a:r>
            <a:r>
              <a:rPr lang="cs-CZ" dirty="0" smtClean="0"/>
              <a:t>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jednoduchá </a:t>
            </a:r>
            <a:r>
              <a:rPr lang="cs-CZ" dirty="0"/>
              <a:t>a bezpečná spojovací technika</a:t>
            </a:r>
            <a:r>
              <a:rPr lang="cs-CZ" dirty="0" smtClean="0"/>
              <a:t>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méně </a:t>
            </a:r>
            <a:r>
              <a:rPr lang="cs-CZ" dirty="0"/>
              <a:t>spojů při možnosti využití trubek ve </a:t>
            </a:r>
            <a:r>
              <a:rPr lang="cs-CZ" dirty="0" smtClean="0"/>
              <a:t>svitku,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vynikají </a:t>
            </a:r>
            <a:r>
              <a:rPr lang="cs-CZ" dirty="0"/>
              <a:t>hydraulické vlastnosti (zejména malé tlakové ztráty</a:t>
            </a:r>
            <a:r>
              <a:rPr lang="cs-CZ" dirty="0" smtClean="0"/>
              <a:t>)</a:t>
            </a:r>
            <a:endParaRPr lang="cs-CZ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endParaRPr lang="cs-CZ" kern="50" dirty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endParaRPr lang="cs-CZ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644580" y="1103699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Nevýhody</a:t>
            </a:r>
            <a:r>
              <a:rPr lang="cs-CZ" sz="2000" dirty="0"/>
              <a:t> plastů ve srovnání s tradičními materiály</a:t>
            </a:r>
            <a:r>
              <a:rPr lang="cs-CZ" sz="2000" dirty="0" smtClean="0"/>
              <a:t>:</a:t>
            </a:r>
          </a:p>
          <a:p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menší </a:t>
            </a:r>
            <a:r>
              <a:rPr lang="cs-CZ" sz="2000" dirty="0"/>
              <a:t>tepelná </a:t>
            </a:r>
            <a:r>
              <a:rPr lang="cs-CZ" sz="2000" dirty="0" smtClean="0"/>
              <a:t>odolnost,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zvýšená </a:t>
            </a:r>
            <a:r>
              <a:rPr lang="cs-CZ" sz="2000" dirty="0"/>
              <a:t>křehkost při nízkých provozních </a:t>
            </a:r>
            <a:r>
              <a:rPr lang="cs-CZ" sz="2000" dirty="0" smtClean="0"/>
              <a:t>teplotách,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podstatně </a:t>
            </a:r>
            <a:r>
              <a:rPr lang="cs-CZ" sz="2000" dirty="0"/>
              <a:t>větší teplotní </a:t>
            </a:r>
            <a:r>
              <a:rPr lang="cs-CZ" sz="2000" dirty="0" smtClean="0"/>
              <a:t>roztažnost,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malá </a:t>
            </a:r>
            <a:r>
              <a:rPr lang="cs-CZ" sz="2000" dirty="0"/>
              <a:t>odolnost proti mechanickému poškození.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975" y="3188033"/>
            <a:ext cx="7258050" cy="271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84290" y="1970435"/>
            <a:ext cx="9023420" cy="4229363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Jsou to makromolekulární </a:t>
            </a:r>
            <a:r>
              <a:rPr lang="cs-CZ" sz="2000" dirty="0">
                <a:latin typeface="+mn-lt"/>
              </a:rPr>
              <a:t>látky, které se získávají chemickou přeměnou přírodních látek nebo syntetickou cestou z organických sloučenin.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Nejdůležitějšími </a:t>
            </a:r>
            <a:r>
              <a:rPr lang="cs-CZ" sz="2000" dirty="0">
                <a:latin typeface="+mn-lt"/>
              </a:rPr>
              <a:t>surovinami pro výrobu plastů jsou ropa a zemní plyn.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Základními </a:t>
            </a:r>
            <a:r>
              <a:rPr lang="cs-CZ" sz="2000" dirty="0">
                <a:latin typeface="+mn-lt"/>
              </a:rPr>
              <a:t>prvky obsaženými v plastech jsou uhlík (C) a vodík (H</a:t>
            </a:r>
            <a:r>
              <a:rPr lang="cs-CZ" sz="2000" dirty="0" smtClean="0">
                <a:latin typeface="+mn-lt"/>
              </a:rPr>
              <a:t>).</a:t>
            </a:r>
          </a:p>
          <a:p>
            <a:pPr>
              <a:buFontTx/>
              <a:buChar char="-"/>
            </a:pPr>
            <a:endParaRPr lang="cs-CZ" sz="2000" dirty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Podle </a:t>
            </a:r>
            <a:r>
              <a:rPr lang="cs-CZ" sz="2000" dirty="0">
                <a:latin typeface="+mn-lt"/>
              </a:rPr>
              <a:t>chování za tepla a způsobu technologického zpracování dělíme plasty na tři základní </a:t>
            </a:r>
            <a:r>
              <a:rPr lang="cs-CZ" sz="2000" dirty="0" smtClean="0">
                <a:latin typeface="+mn-lt"/>
              </a:rPr>
              <a:t>skupiny:</a:t>
            </a:r>
          </a:p>
          <a:p>
            <a:pPr lvl="1">
              <a:buFontTx/>
              <a:buChar char="-"/>
            </a:pPr>
            <a:r>
              <a:rPr lang="cs-CZ" sz="2000" dirty="0" smtClean="0">
                <a:latin typeface="+mn-lt"/>
              </a:rPr>
              <a:t>termoplasty,</a:t>
            </a:r>
          </a:p>
          <a:p>
            <a:pPr lvl="1">
              <a:buFontTx/>
              <a:buChar char="-"/>
            </a:pPr>
            <a:r>
              <a:rPr lang="cs-CZ" sz="2000" dirty="0" smtClean="0">
                <a:latin typeface="+mn-lt"/>
              </a:rPr>
              <a:t>termosety,</a:t>
            </a:r>
          </a:p>
          <a:p>
            <a:pPr lvl="1">
              <a:buFontTx/>
              <a:buChar char="-"/>
            </a:pPr>
            <a:r>
              <a:rPr lang="cs-CZ" sz="2000" dirty="0" smtClean="0">
                <a:latin typeface="+mn-lt"/>
              </a:rPr>
              <a:t>elastomery</a:t>
            </a:r>
            <a:r>
              <a:rPr lang="cs-CZ" sz="2000" dirty="0">
                <a:latin typeface="+mn-lt"/>
              </a:rPr>
              <a:t>.</a:t>
            </a:r>
          </a:p>
          <a:p>
            <a:pPr hangingPunct="1">
              <a:lnSpc>
                <a:spcPct val="90000"/>
              </a:lnSpc>
              <a:buFontTx/>
              <a:buChar char="-"/>
            </a:pP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Plasty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524001" y="1166070"/>
            <a:ext cx="91440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Termoplasty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Dají se </a:t>
            </a:r>
            <a:r>
              <a:rPr lang="cs-CZ" dirty="0"/>
              <a:t>vratně tepelně zpracovávat a upravovat.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To </a:t>
            </a:r>
            <a:r>
              <a:rPr lang="cs-CZ" dirty="0"/>
              <a:t>znamená, že působením teploty měknou, ztrácejí svůj tvar a dají se tvarovat, při ochlazení v novém tvaru tuhnou.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Při </a:t>
            </a:r>
            <a:r>
              <a:rPr lang="cs-CZ" dirty="0"/>
              <a:t>novém ohřátí na teplotu nad 100 </a:t>
            </a:r>
            <a:r>
              <a:rPr lang="cs-CZ" dirty="0">
                <a:sym typeface="Symbol" panose="05050102010706020507" pitchFamily="18" charset="2"/>
              </a:rPr>
              <a:t></a:t>
            </a:r>
            <a:r>
              <a:rPr lang="cs-CZ" dirty="0"/>
              <a:t>C se vrací do původního tvaru. Tomuto jevu říkáme </a:t>
            </a:r>
            <a:r>
              <a:rPr lang="cs-CZ" i="1" dirty="0"/>
              <a:t>tvarová paměť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Tvarování </a:t>
            </a:r>
            <a:r>
              <a:rPr lang="cs-CZ" dirty="0"/>
              <a:t>plastů teplem se může opakovat, aniž se při tom změní jejich vlastnosti.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To </a:t>
            </a:r>
            <a:r>
              <a:rPr lang="cs-CZ" dirty="0"/>
              <a:t>umožňuje výrobu vytlačováním, vstřikováním, vyfukováním a spojování </a:t>
            </a:r>
            <a:r>
              <a:rPr lang="cs-CZ" dirty="0" smtClean="0"/>
              <a:t>svařováním.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</a:t>
            </a:r>
            <a:r>
              <a:rPr lang="cs-CZ" dirty="0"/>
              <a:t> termoplastů jsou vyrobeny všechny trubky a trouby, které nás budou nadále zajímat.</a:t>
            </a:r>
          </a:p>
          <a:p>
            <a:endParaRPr lang="cs-CZ" b="1" dirty="0" smtClean="0"/>
          </a:p>
          <a:p>
            <a:r>
              <a:rPr lang="cs-CZ" b="1" dirty="0" smtClean="0"/>
              <a:t>Termosety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nelze je teplem </a:t>
            </a:r>
            <a:r>
              <a:rPr lang="cs-CZ" dirty="0"/>
              <a:t>tvářet ani je svařovat, protože při ohřevu mění své vlastnosti a tato změna je nevratná.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Zvláštní </a:t>
            </a:r>
            <a:r>
              <a:rPr lang="cs-CZ" dirty="0"/>
              <a:t>skupinu tvoří </a:t>
            </a:r>
            <a:r>
              <a:rPr lang="cs-CZ" b="1" dirty="0" err="1"/>
              <a:t>termoelasty</a:t>
            </a:r>
            <a:r>
              <a:rPr lang="cs-CZ" dirty="0"/>
              <a:t>, které mají částečně vlastnosti termoplastů (ohebnost) a částečně termosetů (nedají se tepelně tvarovat ani svařovat).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Jejich </a:t>
            </a:r>
            <a:r>
              <a:rPr lang="cs-CZ" dirty="0"/>
              <a:t>hlavním představitelem je síťovaný polyetylen.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945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4000" y="969250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Elastomery</a:t>
            </a:r>
            <a:r>
              <a:rPr lang="cs-CZ" dirty="0"/>
              <a:t>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mechanickém zatížení </a:t>
            </a:r>
            <a:r>
              <a:rPr lang="cs-CZ" dirty="0" smtClean="0"/>
              <a:t>se deformují</a:t>
            </a:r>
            <a:r>
              <a:rPr lang="cs-CZ" dirty="0"/>
              <a:t>, ale při odlehčení se vracejí do původního stavu.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Nedají </a:t>
            </a:r>
            <a:r>
              <a:rPr lang="cs-CZ" dirty="0"/>
              <a:t>se tepelně tvarovat ani svařovat.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Jejich </a:t>
            </a:r>
            <a:r>
              <a:rPr lang="cs-CZ" dirty="0"/>
              <a:t>hlavním představitelem je syntetický kaučuk.</a:t>
            </a:r>
          </a:p>
          <a:p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109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1952776"/>
            <a:ext cx="6384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1. Jmenujte výhody použití plastových trubek.</a:t>
            </a:r>
          </a:p>
          <a:p>
            <a:r>
              <a:rPr lang="cs-CZ" sz="2000" dirty="0"/>
              <a:t>2. Jaké jsou základní stavební prvky plastů?</a:t>
            </a:r>
          </a:p>
          <a:p>
            <a:r>
              <a:rPr lang="cs-CZ" sz="2000" dirty="0"/>
              <a:t>3. Co jsou termoplasty?</a:t>
            </a:r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dirty="0" smtClean="0">
                <a:hlinkClick r:id="rId4"/>
              </a:rPr>
              <a:t>www.informatorium.cz</a:t>
            </a:r>
            <a:endParaRPr lang="cs-CZ" b="1" dirty="0" smtClean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>
                <a:hlinkClick r:id="rId5"/>
              </a:rPr>
              <a:t>www.gascontrolplast.cz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319</Words>
  <Application>Microsoft Office PowerPoint</Application>
  <PresentationFormat>Vlastní</PresentationFormat>
  <Paragraphs>116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16</cp:revision>
  <dcterms:created xsi:type="dcterms:W3CDTF">2014-01-26T14:01:30Z</dcterms:created>
  <dcterms:modified xsi:type="dcterms:W3CDTF">2014-02-27T15:11:06Z</dcterms:modified>
</cp:coreProperties>
</file>