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08" r:id="rId3"/>
    <p:sldMasterId id="2147483732" r:id="rId4"/>
  </p:sldMasterIdLst>
  <p:notesMasterIdLst>
    <p:notesMasterId r:id="rId14"/>
  </p:notesMasterIdLst>
  <p:sldIdLst>
    <p:sldId id="257" r:id="rId5"/>
    <p:sldId id="259" r:id="rId6"/>
    <p:sldId id="272" r:id="rId7"/>
    <p:sldId id="270" r:id="rId8"/>
    <p:sldId id="273" r:id="rId9"/>
    <p:sldId id="264" r:id="rId10"/>
    <p:sldId id="271" r:id="rId11"/>
    <p:sldId id="268" r:id="rId12"/>
    <p:sldId id="269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23" autoAdjust="0"/>
    <p:restoredTop sz="94660"/>
  </p:normalViewPr>
  <p:slideViewPr>
    <p:cSldViewPr snapToGrid="0">
      <p:cViewPr>
        <p:scale>
          <a:sx n="109" d="100"/>
          <a:sy n="109" d="100"/>
        </p:scale>
        <p:origin x="-65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4D1447-F9C2-419E-A81D-AB12640FF48A}" type="datetimeFigureOut">
              <a:rPr lang="cs-CZ" smtClean="0"/>
              <a:t>27. 2. 2014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7E0B96-3C73-4CCA-BB7E-D582FE0CD6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035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5006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827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815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043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32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998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89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41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036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5453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92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94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915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8544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23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740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690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08180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70328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3186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585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1294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6793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7179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86794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3797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959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6741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6394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5294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9748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34296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44487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04084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47328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6586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1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41353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914400" y="2130423"/>
            <a:ext cx="103632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828800" y="3886201"/>
            <a:ext cx="85344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5674DBC-0C40-43A3-ACD1-52041F555CF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8427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9C1193C7-B4AC-4158-BECE-CDA7D8F3C29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5564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963081" y="4406896"/>
            <a:ext cx="103632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963081" y="2906713"/>
            <a:ext cx="10363200" cy="1500182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12410B5-B040-40FC-87C7-242B58CAF53D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5180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609601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197595" y="1600201"/>
            <a:ext cx="5384804" cy="45259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7873A8F5-F130-4555-99D0-EDC00794D25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2415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0" y="274640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535114"/>
            <a:ext cx="5386912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609600" y="2174872"/>
            <a:ext cx="5386912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6193364" y="1535114"/>
            <a:ext cx="5389035" cy="639759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6193364" y="2174872"/>
            <a:ext cx="5389035" cy="395128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83ED6BB6-E7EF-432D-9B77-74BA571FAD8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599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D75F22E7-F538-400F-ACEF-DD40FDA6AAD4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7267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42B5444B-2870-4E9F-948B-0F10F8102BBB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57576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609601" y="273048"/>
            <a:ext cx="401108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766730" y="273048"/>
            <a:ext cx="6815669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609601" y="1435095"/>
            <a:ext cx="4011081" cy="46910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2775AF2C-67DB-4B2F-906D-5F6B4D529501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70834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2389717" y="4800601"/>
            <a:ext cx="73152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2389717" y="612776"/>
            <a:ext cx="73152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2389717" y="5367335"/>
            <a:ext cx="7315200" cy="804864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149529A3-4B2E-40C1-8EA1-691C0B88A7C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7003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FED81E9E-4EDE-4E05-B41E-65BE62549908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2623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8839200" y="128593"/>
            <a:ext cx="2743200" cy="599757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609600" y="128593"/>
            <a:ext cx="8026395" cy="599757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fld id="{AED2979F-9E71-41F0-B463-3394BF92BA8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9680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27. 2. 2014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808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861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1564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609600" y="128875"/>
            <a:ext cx="10972800" cy="1434602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ctr" anchorCtr="1" compatLnSpc="1">
            <a:noAutofit/>
          </a:bodyPr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09125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4165433" y="6244922"/>
            <a:ext cx="3861120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endParaRPr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736958" y="6244922"/>
            <a:ext cx="2844953" cy="476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6798" rIns="90004" bIns="46798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fld id="{AAAC9149-124C-45A6-9FD8-44BC37B2DB1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135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0" algn="l"/>
          <a:tab pos="914400" algn="l"/>
          <a:tab pos="1828800" algn="l"/>
          <a:tab pos="2743200" algn="l"/>
          <a:tab pos="3657600" algn="l"/>
          <a:tab pos="4572000" algn="l"/>
          <a:tab pos="5486400" algn="l"/>
          <a:tab pos="6400800" algn="l"/>
          <a:tab pos="7315200" algn="l"/>
          <a:tab pos="8229600" algn="l"/>
          <a:tab pos="9144000" algn="l"/>
          <a:tab pos="10058400" algn="l"/>
        </a:tabLst>
        <a:defRPr lang="cs-CZ" sz="4400" b="0" i="0" u="none" strike="noStrike" kern="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Tahoma" pitchFamily="2"/>
        </a:defRPr>
      </a:lvl1pPr>
    </p:titleStyle>
    <p:bodyStyle>
      <a:lvl1pPr marL="342717" marR="0" lvl="0" indent="-342717" algn="l" defTabSz="914400" rtl="0" fontAlgn="auto" hangingPunct="0">
        <a:lnSpc>
          <a:spcPct val="100000"/>
        </a:lnSpc>
        <a:spcBef>
          <a:spcPts val="8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571317" algn="l"/>
          <a:tab pos="1485717" algn="l"/>
          <a:tab pos="2400117" algn="l"/>
          <a:tab pos="3314517" algn="l"/>
          <a:tab pos="4228917" algn="l"/>
          <a:tab pos="5143317" algn="l"/>
          <a:tab pos="6057717" algn="l"/>
          <a:tab pos="6972117" algn="l"/>
          <a:tab pos="7886517" algn="l"/>
          <a:tab pos="8800917" algn="l"/>
          <a:tab pos="9715317" algn="l"/>
        </a:tabLst>
        <a:defRPr lang="cs-CZ" sz="32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1pPr>
      <a:lvl2pPr marL="742675" marR="0" lvl="1" indent="-285475" algn="l" defTabSz="914400" rtl="0" fontAlgn="auto" hangingPunct="0">
        <a:lnSpc>
          <a:spcPct val="100000"/>
        </a:lnSpc>
        <a:spcBef>
          <a:spcPts val="695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171358" algn="l"/>
          <a:tab pos="1085757" algn="l"/>
          <a:tab pos="2000157" algn="l"/>
          <a:tab pos="2914557" algn="l"/>
          <a:tab pos="3828957" algn="l"/>
          <a:tab pos="4743357" algn="l"/>
          <a:tab pos="5657757" algn="l"/>
          <a:tab pos="6572157" algn="l"/>
          <a:tab pos="7486557" algn="l"/>
          <a:tab pos="8400957" algn="l"/>
          <a:tab pos="9315357" algn="l"/>
        </a:tabLst>
        <a:defRPr lang="cs-CZ" sz="28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2pPr>
      <a:lvl3pPr marL="1143000" marR="0" lvl="2" indent="-228600" algn="l" defTabSz="914400" rtl="0" fontAlgn="auto" hangingPunct="0">
        <a:lnSpc>
          <a:spcPct val="100000"/>
        </a:lnSpc>
        <a:spcBef>
          <a:spcPts val="6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•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  <a:tab pos="8915400" algn="l"/>
        </a:tabLst>
        <a:defRPr lang="cs-CZ" sz="24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3pPr>
      <a:lvl4pPr marL="1600200" marR="0" lvl="3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–"/>
        <a:tabLst>
          <a:tab pos="228600" algn="l"/>
          <a:tab pos="1143000" algn="l"/>
          <a:tab pos="2057400" algn="l"/>
          <a:tab pos="2971800" algn="l"/>
          <a:tab pos="3886200" algn="l"/>
          <a:tab pos="4800600" algn="l"/>
          <a:tab pos="5715000" algn="l"/>
          <a:tab pos="6629400" algn="l"/>
          <a:tab pos="7543800" algn="l"/>
          <a:tab pos="84582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4pPr>
      <a:lvl5pPr marL="2057400" marR="0" lvl="4" indent="-228600" algn="l" defTabSz="914400" rtl="0" fontAlgn="auto" hangingPunct="0">
        <a:lnSpc>
          <a:spcPct val="100000"/>
        </a:lnSpc>
        <a:spcBef>
          <a:spcPts val="500"/>
        </a:spcBef>
        <a:spcAft>
          <a:spcPts val="0"/>
        </a:spcAft>
        <a:buClr>
          <a:srgbClr val="000000"/>
        </a:buClr>
        <a:buSzPct val="100000"/>
        <a:buFont typeface="Arial" pitchFamily="34"/>
        <a:buChar char="»"/>
        <a:tabLst>
          <a:tab pos="685800" algn="l"/>
          <a:tab pos="1600200" algn="l"/>
          <a:tab pos="2514600" algn="l"/>
          <a:tab pos="3429000" algn="l"/>
          <a:tab pos="4343400" algn="l"/>
          <a:tab pos="5257800" algn="l"/>
          <a:tab pos="6172200" algn="l"/>
          <a:tab pos="7086600" algn="l"/>
          <a:tab pos="8001000" algn="l"/>
        </a:tabLst>
        <a:defRPr lang="cs-CZ" sz="2000" b="0" i="0" u="none" strike="noStrike" kern="0" cap="none" spc="0" baseline="0">
          <a:solidFill>
            <a:srgbClr val="000000"/>
          </a:solidFill>
          <a:uFillTx/>
          <a:latin typeface="Arial" pitchFamily="2"/>
          <a:ea typeface="Arial Unicode MS" pitchFamily="2"/>
          <a:cs typeface="Tahoma" pitchFamily="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.jp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0.xml"/><Relationship Id="rId5" Type="http://schemas.openxmlformats.org/officeDocument/2006/relationships/hyperlink" Target="http://commons.wikimedia.org/wiki/File:ONC_Zoetermeer_Puntlasmachine.jpg" TargetMode="External"/><Relationship Id="rId4" Type="http://schemas.openxmlformats.org/officeDocument/2006/relationships/hyperlink" Target="http://www.informatori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663126"/>
              </p:ext>
            </p:extLst>
          </p:nvPr>
        </p:nvGraphicFramePr>
        <p:xfrm>
          <a:off x="2274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Svařované spoje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Svařování, spoj, tlak, laser,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oblouk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Instalace vody kanalizace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15580" y="99103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Svařované spoje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004000" y="6336001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4727848" y="145207"/>
            <a:ext cx="5652136" cy="728720"/>
          </a:xfrm>
        </p:spPr>
        <p:txBody>
          <a:bodyPr vert="horz" lIns="91440" tIns="0" rIns="91440" bIns="45720" rtlCol="0" anchor="ctr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11660" y="1452882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VY_32_INOVACE_16_321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06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0" name="Title 1"/>
          <p:cNvSpPr txBox="1">
            <a:spLocks/>
          </p:cNvSpPr>
          <p:nvPr/>
        </p:nvSpPr>
        <p:spPr>
          <a:xfrm>
            <a:off x="838200" y="2577123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Svařované spoje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401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84290" y="1707983"/>
            <a:ext cx="9023420" cy="4037003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n-lt"/>
              </a:rPr>
              <a:t>Svařování</a:t>
            </a:r>
            <a:r>
              <a:rPr lang="cs-CZ" sz="1800" dirty="0" smtClean="0">
                <a:latin typeface="+mn-lt"/>
              </a:rPr>
              <a:t> </a:t>
            </a:r>
          </a:p>
          <a:p>
            <a:pPr>
              <a:buFontTx/>
              <a:buChar char="-"/>
            </a:pPr>
            <a:r>
              <a:rPr lang="cs-CZ" sz="1800" dirty="0">
                <a:latin typeface="+mn-lt"/>
              </a:rPr>
              <a:t>J</a:t>
            </a:r>
            <a:r>
              <a:rPr lang="cs-CZ" sz="1800" dirty="0" smtClean="0">
                <a:latin typeface="+mn-lt"/>
              </a:rPr>
              <a:t>e </a:t>
            </a:r>
            <a:r>
              <a:rPr lang="cs-CZ" sz="1800" dirty="0" err="1">
                <a:latin typeface="+mn-lt"/>
              </a:rPr>
              <a:t>nerozebiratelné</a:t>
            </a:r>
            <a:r>
              <a:rPr lang="cs-CZ" sz="1800" dirty="0">
                <a:latin typeface="+mn-lt"/>
              </a:rPr>
              <a:t> spojování materiálů stejného složení.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Rozlišujeme svařování: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tavné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(spojované části jsou na styčných plochách roztaveny</a:t>
            </a:r>
            <a:r>
              <a:rPr lang="cs-CZ" sz="1800" dirty="0" smtClean="0">
                <a:latin typeface="+mn-lt"/>
              </a:rPr>
              <a:t>) </a:t>
            </a:r>
          </a:p>
          <a:p>
            <a:pPr lvl="1">
              <a:buFontTx/>
              <a:buChar char="-"/>
            </a:pPr>
            <a:r>
              <a:rPr lang="cs-CZ" sz="1800" b="1" dirty="0" smtClean="0">
                <a:latin typeface="+mn-lt"/>
              </a:rPr>
              <a:t>tlakové</a:t>
            </a:r>
            <a:r>
              <a:rPr lang="cs-CZ" sz="1800" dirty="0" smtClean="0">
                <a:latin typeface="+mn-lt"/>
              </a:rPr>
              <a:t> </a:t>
            </a:r>
            <a:r>
              <a:rPr lang="cs-CZ" sz="1800" dirty="0">
                <a:latin typeface="+mn-lt"/>
              </a:rPr>
              <a:t>(spojované části jsou ohřáté do těstovitého stavu a pak stlačeny).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Svařujeme </a:t>
            </a:r>
            <a:r>
              <a:rPr lang="cs-CZ" sz="1800" dirty="0">
                <a:latin typeface="+mn-lt"/>
              </a:rPr>
              <a:t>buď s přídavným materiálem, nebo bez přídavného materiálu</a:t>
            </a:r>
            <a:r>
              <a:rPr lang="cs-CZ" sz="1800" dirty="0" smtClean="0">
                <a:latin typeface="+mn-lt"/>
              </a:rPr>
              <a:t>.</a:t>
            </a:r>
          </a:p>
          <a:p>
            <a:pPr>
              <a:buFontTx/>
              <a:buChar char="-"/>
            </a:pPr>
            <a:endParaRPr lang="cs-CZ" sz="1800" dirty="0">
              <a:latin typeface="+mn-lt"/>
            </a:endParaRPr>
          </a:p>
          <a:p>
            <a:pPr marL="0" indent="0">
              <a:buNone/>
            </a:pPr>
            <a:r>
              <a:rPr lang="cs-CZ" sz="1800" b="1" dirty="0">
                <a:latin typeface="+mn-lt"/>
              </a:rPr>
              <a:t>P</a:t>
            </a:r>
            <a:r>
              <a:rPr lang="cs-CZ" sz="1800" b="1" dirty="0" smtClean="0">
                <a:latin typeface="+mn-lt"/>
              </a:rPr>
              <a:t>řídavný </a:t>
            </a:r>
            <a:r>
              <a:rPr lang="cs-CZ" sz="1800" b="1" dirty="0">
                <a:latin typeface="+mn-lt"/>
              </a:rPr>
              <a:t>materiál</a:t>
            </a:r>
            <a:r>
              <a:rPr lang="cs-CZ" sz="1800" dirty="0">
                <a:latin typeface="+mn-lt"/>
              </a:rPr>
              <a:t>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(</a:t>
            </a:r>
            <a:r>
              <a:rPr lang="cs-CZ" sz="1800" dirty="0">
                <a:latin typeface="+mn-lt"/>
              </a:rPr>
              <a:t>svařovací drát, elektroda) má stejné nebo téměř stejné složení jako základní svařovaný </a:t>
            </a:r>
            <a:r>
              <a:rPr lang="cs-CZ" sz="1800" dirty="0" smtClean="0">
                <a:latin typeface="+mn-lt"/>
              </a:rPr>
              <a:t>materiál</a:t>
            </a:r>
          </a:p>
          <a:p>
            <a:pPr>
              <a:buFontTx/>
              <a:buChar char="-"/>
            </a:pP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926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1518406" y="2758274"/>
            <a:ext cx="914959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Svařování za pomocí: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Plamene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Elektrického oblouku </a:t>
            </a:r>
            <a:r>
              <a:rPr lang="cs-CZ" dirty="0"/>
              <a:t>(obloukové svařování, svařování v ochranné atmosféře, svařování pod </a:t>
            </a:r>
            <a:r>
              <a:rPr lang="cs-CZ" dirty="0" smtClean="0"/>
              <a:t>tavidlem)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Paprsku </a:t>
            </a:r>
            <a:r>
              <a:rPr lang="cs-CZ" dirty="0"/>
              <a:t>(svařování laserovým paprskem, svařování paprskem elektronů</a:t>
            </a:r>
            <a:r>
              <a:rPr lang="cs-CZ" dirty="0" smtClean="0"/>
              <a:t>),</a:t>
            </a:r>
          </a:p>
          <a:p>
            <a:pPr marL="285750" indent="-285750"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avařování</a:t>
            </a:r>
            <a:endParaRPr lang="cs-CZ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1524000" y="1493728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Tavné svařování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92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3539" y="2592231"/>
            <a:ext cx="4004461" cy="2652597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6" name="Přímá spojnice 5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2781023"/>
            <a:ext cx="4062952" cy="2275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528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1924537"/>
            <a:ext cx="5438862" cy="1508105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Odporové </a:t>
            </a:r>
            <a:r>
              <a:rPr lang="cs-CZ" sz="1800" dirty="0">
                <a:latin typeface="+mn-lt"/>
              </a:rPr>
              <a:t>(bodové, bradavkové, švové, na </a:t>
            </a:r>
            <a:r>
              <a:rPr lang="cs-CZ" sz="1800" dirty="0" err="1" smtClean="0">
                <a:latin typeface="+mn-lt"/>
              </a:rPr>
              <a:t>tupo</a:t>
            </a:r>
            <a:r>
              <a:rPr lang="cs-CZ" sz="1800" dirty="0" smtClean="0">
                <a:latin typeface="+mn-lt"/>
              </a:rPr>
              <a:t>)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Laserem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Obloukem</a:t>
            </a: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Třením</a:t>
            </a:r>
            <a:endParaRPr lang="cs-CZ" sz="1800" dirty="0">
              <a:latin typeface="+mn-lt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Svařování tlakem</a:t>
            </a:r>
            <a:endParaRPr lang="cs-CZ" b="1" kern="50" dirty="0">
              <a:solidFill>
                <a:schemeClr val="accent1"/>
              </a:solidFill>
              <a:latin typeface="+mj-lt"/>
              <a:ea typeface="Lucida Sans Unicode" panose="020B0602030504020204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9760" y="2244500"/>
            <a:ext cx="2440511" cy="357015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4121" y="3539800"/>
            <a:ext cx="3749879" cy="227485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355168" y="5774848"/>
            <a:ext cx="57699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Ruční obloukové svařování obalenou </a:t>
            </a:r>
            <a:r>
              <a:rPr lang="cs-CZ" sz="1400" dirty="0" smtClean="0"/>
              <a:t>elektrodou                    Bodové svařování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68905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524000" y="969250"/>
            <a:ext cx="9144000" cy="2164695"/>
          </a:xfrm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Z</a:t>
            </a:r>
            <a:r>
              <a:rPr lang="cs-CZ" sz="1800" dirty="0">
                <a:latin typeface="+mn-lt"/>
              </a:rPr>
              <a:t> uvedených způsobů v instalatérské praxi používáme </a:t>
            </a:r>
            <a:r>
              <a:rPr lang="cs-CZ" sz="1800" b="1" dirty="0">
                <a:latin typeface="+mn-lt"/>
              </a:rPr>
              <a:t>výhradně tavné svařování plamenem</a:t>
            </a:r>
            <a:r>
              <a:rPr lang="cs-CZ" sz="1800" dirty="0">
                <a:latin typeface="+mn-lt"/>
              </a:rPr>
              <a:t> pro spojování ocelových potrubí domovních plynovodů a rozvodů ústředního </a:t>
            </a:r>
            <a:r>
              <a:rPr lang="cs-CZ" sz="1800" dirty="0" smtClean="0">
                <a:latin typeface="+mn-lt"/>
              </a:rPr>
              <a:t>vytápění.</a:t>
            </a: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Spojování </a:t>
            </a:r>
            <a:r>
              <a:rPr lang="cs-CZ" sz="1800" dirty="0">
                <a:latin typeface="+mn-lt"/>
              </a:rPr>
              <a:t>potrubí svařováním se uplatňuje i u plastových materiálů – termoplastů. </a:t>
            </a: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endParaRPr lang="cs-CZ" sz="1800" dirty="0" smtClean="0">
              <a:latin typeface="+mn-lt"/>
            </a:endParaRPr>
          </a:p>
          <a:p>
            <a:pPr>
              <a:buFontTx/>
              <a:buChar char="-"/>
            </a:pPr>
            <a:r>
              <a:rPr lang="cs-CZ" sz="1800" dirty="0" smtClean="0">
                <a:latin typeface="+mn-lt"/>
              </a:rPr>
              <a:t>Osvojit </a:t>
            </a:r>
            <a:r>
              <a:rPr lang="cs-CZ" sz="1800" dirty="0">
                <a:latin typeface="+mn-lt"/>
              </a:rPr>
              <a:t>si tento způsob spojování není nijak obtížné a pro instalatéra </a:t>
            </a:r>
            <a:r>
              <a:rPr lang="cs-CZ" sz="1800" b="1" dirty="0">
                <a:latin typeface="+mn-lt"/>
              </a:rPr>
              <a:t>naprosto nezbytné.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750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/>
          <p:nvPr/>
        </p:nvSpPr>
        <p:spPr>
          <a:xfrm>
            <a:off x="3216363" y="6092995"/>
            <a:ext cx="5832363" cy="448389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+- f3 0 f2"/>
              <a:gd name="f7" fmla="*/ f6 1 21600"/>
              <a:gd name="f8" fmla="*/ f2 1 f7"/>
              <a:gd name="f9" fmla="*/ f3 1 f7"/>
              <a:gd name="f10" fmla="*/ f8 f4 1"/>
              <a:gd name="f11" fmla="*/ f9 f4 1"/>
              <a:gd name="f12" fmla="*/ f9 f5 1"/>
              <a:gd name="f13" fmla="*/ f8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0" t="f13" r="f11" b="f12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 cap="flat">
            <a:noFill/>
            <a:prstDash val="solid"/>
          </a:ln>
        </p:spPr>
        <p:txBody>
          <a:bodyPr vert="horz" wrap="square" lIns="90004" tIns="46798" rIns="90004" bIns="46798" anchor="t" anchorCtr="0" compatLnSpc="0">
            <a:spAutoFit/>
          </a:bodyPr>
          <a:lstStyle/>
          <a:p>
            <a:pPr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2400">
              <a:solidFill>
                <a:srgbClr val="000000"/>
              </a:solidFill>
              <a:latin typeface="Times New Roman" pitchFamily="18"/>
              <a:ea typeface="Arial Unicode MS" pitchFamily="2"/>
              <a:cs typeface="Tahoma" pitchFamily="2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11" name="Title 1"/>
          <p:cNvSpPr txBox="1">
            <a:spLocks/>
          </p:cNvSpPr>
          <p:nvPr/>
        </p:nvSpPr>
        <p:spPr>
          <a:xfrm>
            <a:off x="838200" y="1122396"/>
            <a:ext cx="105156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Otázky k opakování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524000" y="1952776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dirty="0" smtClean="0"/>
              <a:t>Popiš tavné svařování.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Popiš svařování pod tlakem.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0404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152400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Nadpis 1"/>
          <p:cNvSpPr txBox="1">
            <a:spLocks/>
          </p:cNvSpPr>
          <p:nvPr/>
        </p:nvSpPr>
        <p:spPr>
          <a:xfrm>
            <a:off x="4727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 algn="r"/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580" y="51853"/>
            <a:ext cx="2710588" cy="792000"/>
          </a:xfrm>
          <a:prstGeom prst="rect">
            <a:avLst/>
          </a:prstGeom>
        </p:spPr>
      </p:pic>
      <p:cxnSp>
        <p:nvCxnSpPr>
          <p:cNvPr id="5" name="Přímá spojnice 4"/>
          <p:cNvCxnSpPr/>
          <p:nvPr/>
        </p:nvCxnSpPr>
        <p:spPr>
          <a:xfrm>
            <a:off x="152400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číslo snímku 14"/>
          <p:cNvSpPr>
            <a:spLocks noGrp="1"/>
          </p:cNvSpPr>
          <p:nvPr>
            <p:ph type="sldNum" sz="quarter" idx="4294967295"/>
          </p:nvPr>
        </p:nvSpPr>
        <p:spPr>
          <a:xfrm>
            <a:off x="8004000" y="6336001"/>
            <a:ext cx="2133600" cy="365125"/>
          </a:xfrm>
          <a:prstGeom prst="rect">
            <a:avLst/>
          </a:prstGeo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94" y="6117250"/>
            <a:ext cx="3036813" cy="648000"/>
          </a:xfrm>
          <a:prstGeom prst="rect">
            <a:avLst/>
          </a:prstGeom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1524000" y="1122396"/>
            <a:ext cx="9144000" cy="779451"/>
          </a:xfrm>
          <a:prstGeom prst="rect">
            <a:avLst/>
          </a:prstGeom>
        </p:spPr>
        <p:txBody>
          <a:bodyPr>
            <a:normAutofit/>
          </a:bodyPr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Arial" pitchFamily="34"/>
              <a:buChar char="•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lang="cs-CZ" sz="4400" b="0" i="0" u="none" strike="noStrike" kern="0" cap="none" spc="0" baseline="0">
                <a:solidFill>
                  <a:srgbClr val="000000"/>
                </a:solidFill>
                <a:uFillTx/>
                <a:latin typeface="Arial" pitchFamily="18"/>
                <a:ea typeface="Arial Unicode MS" pitchFamily="2"/>
                <a:cs typeface="Tahoma" pitchFamily="2"/>
              </a:defRPr>
            </a:lvl1pPr>
          </a:lstStyle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+mj-lt"/>
              </a:rPr>
              <a:t>Zdroje</a:t>
            </a:r>
            <a:endParaRPr lang="cs-CZ" b="1" dirty="0">
              <a:solidFill>
                <a:schemeClr val="accent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24000" y="2030136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Vlastní zdroje</a:t>
            </a:r>
          </a:p>
          <a:p>
            <a:pPr marL="285750" indent="-285750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s-CZ" dirty="0">
                <a:ea typeface="Arial Unicode MS" panose="020B0604020202020204" pitchFamily="34" charset="-128"/>
              </a:rPr>
              <a:t>Ing. MIROSLAVA TRNKOVÁ, </a:t>
            </a:r>
            <a:r>
              <a:rPr lang="cs-CZ" b="1" dirty="0">
                <a:ea typeface="Arial Unicode MS" panose="020B0604020202020204" pitchFamily="34" charset="-128"/>
              </a:rPr>
              <a:t>Instalace vody a kanalizace I</a:t>
            </a:r>
            <a:r>
              <a:rPr lang="cs-CZ" dirty="0">
                <a:ea typeface="Arial Unicode MS" panose="020B0604020202020204" pitchFamily="34" charset="-128"/>
              </a:rPr>
              <a:t>, nakladatelství INFORMATORIUM, Praha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4"/>
              </a:rPr>
              <a:t>www.informatorium.cz</a:t>
            </a:r>
            <a:endParaRPr lang="cs-CZ" b="1" smtClean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b="1" smtClean="0">
                <a:hlinkClick r:id="rId5"/>
              </a:rPr>
              <a:t>http</a:t>
            </a:r>
            <a:r>
              <a:rPr lang="cs-CZ" b="1" dirty="0">
                <a:hlinkClick r:id="rId5"/>
              </a:rPr>
              <a:t>://</a:t>
            </a:r>
            <a:r>
              <a:rPr lang="cs-CZ" b="1" dirty="0" smtClean="0">
                <a:hlinkClick r:id="rId5"/>
              </a:rPr>
              <a:t>commons.wikimedia.org/wiki/File:ONC_Zoetermeer_Puntlasmachine.jpg</a:t>
            </a:r>
            <a:endParaRPr lang="cs-CZ" b="1" dirty="0" smtClean="0"/>
          </a:p>
          <a:p>
            <a:endParaRPr lang="cs-CZ" b="1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469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4_Výchozí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258</Words>
  <Application>Microsoft Office PowerPoint</Application>
  <PresentationFormat>Vlastní</PresentationFormat>
  <Paragraphs>89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Motiv systému Office</vt:lpstr>
      <vt:lpstr>Výchozí</vt:lpstr>
      <vt:lpstr>1_Výchozí</vt:lpstr>
      <vt:lpstr>4_Výchozí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hrtanek.d@gymjat.org</dc:creator>
  <cp:lastModifiedBy>Ivana Gajdošová Ing.</cp:lastModifiedBy>
  <cp:revision>24</cp:revision>
  <dcterms:created xsi:type="dcterms:W3CDTF">2014-01-26T14:01:30Z</dcterms:created>
  <dcterms:modified xsi:type="dcterms:W3CDTF">2014-02-27T15:11:37Z</dcterms:modified>
</cp:coreProperties>
</file>