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708" r:id="rId3"/>
    <p:sldMasterId id="2147483732" r:id="rId4"/>
  </p:sldMasterIdLst>
  <p:notesMasterIdLst>
    <p:notesMasterId r:id="rId14"/>
  </p:notesMasterIdLst>
  <p:sldIdLst>
    <p:sldId id="257" r:id="rId5"/>
    <p:sldId id="259" r:id="rId6"/>
    <p:sldId id="274" r:id="rId7"/>
    <p:sldId id="270" r:id="rId8"/>
    <p:sldId id="264" r:id="rId9"/>
    <p:sldId id="271" r:id="rId10"/>
    <p:sldId id="273" r:id="rId11"/>
    <p:sldId id="268" r:id="rId12"/>
    <p:sldId id="269" r:id="rId13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823" autoAdjust="0"/>
    <p:restoredTop sz="94660"/>
  </p:normalViewPr>
  <p:slideViewPr>
    <p:cSldViewPr snapToGrid="0">
      <p:cViewPr>
        <p:scale>
          <a:sx n="109" d="100"/>
          <a:sy n="109" d="100"/>
        </p:scale>
        <p:origin x="-432" y="-20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4D1447-F9C2-419E-A81D-AB12640FF48A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7E0B96-3C73-4CCA-BB7E-D582FE0CD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035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827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8157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432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99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89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741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036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453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924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94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15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544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237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740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90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08180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7032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6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585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1294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679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7179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86794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3797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69599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6741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63942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5294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7486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4296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4448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04084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4732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586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1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135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842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5564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5180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241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9993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7267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757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70834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70031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623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9680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808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10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61564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135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4.jp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0.xml"/><Relationship Id="rId5" Type="http://schemas.openxmlformats.org/officeDocument/2006/relationships/hyperlink" Target="http://www.instalateri-topenari-brno.cz/svarec/" TargetMode="External"/><Relationship Id="rId4" Type="http://schemas.openxmlformats.org/officeDocument/2006/relationships/hyperlink" Target="http://www.informatorium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0614005"/>
              </p:ext>
            </p:extLst>
          </p:nvPr>
        </p:nvGraphicFramePr>
        <p:xfrm>
          <a:off x="2274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Svařování plamenem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Svařování, plamen, lahev, aceton, přetlak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Instalace </a:t>
                      </a:r>
                      <a:r>
                        <a:rPr lang="cs-CZ" sz="120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vody </a:t>
                      </a:r>
                      <a:r>
                        <a:rPr lang="cs-CZ" sz="120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a kanalizace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1.- 3. ročník, žáci 15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15580" y="991037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Svařování plamenem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004000" y="6336001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4727848" y="145207"/>
            <a:ext cx="5652136" cy="728720"/>
          </a:xfrm>
        </p:spPr>
        <p:txBody>
          <a:bodyPr vert="horz" lIns="91440" tIns="0" rIns="91440" bIns="45720" rtlCol="0" anchor="ctr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311660" y="1452882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VY_32_INOVACE_16_322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20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838200" y="258543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Svařování plamenem</a:t>
            </a:r>
            <a:endParaRPr lang="cs-CZ" b="1" kern="50" dirty="0">
              <a:solidFill>
                <a:schemeClr val="accent1"/>
              </a:solidFill>
              <a:latin typeface="+mj-lt"/>
              <a:ea typeface="Lucida Sans Unicode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401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44580" y="2090369"/>
            <a:ext cx="9023420" cy="3375283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Svářeči </a:t>
            </a:r>
            <a:r>
              <a:rPr lang="cs-CZ" sz="2000" dirty="0">
                <a:latin typeface="+mn-lt"/>
              </a:rPr>
              <a:t>se připravují na zkoušky ve svářečských školách. </a:t>
            </a:r>
            <a:endParaRPr lang="cs-CZ" sz="20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Absolvují </a:t>
            </a:r>
            <a:r>
              <a:rPr lang="cs-CZ" sz="2000" b="1" dirty="0">
                <a:latin typeface="+mn-lt"/>
              </a:rPr>
              <a:t>základní kurz</a:t>
            </a:r>
            <a:r>
              <a:rPr lang="cs-CZ" sz="2000" dirty="0">
                <a:latin typeface="+mn-lt"/>
              </a:rPr>
              <a:t> svařování, aby získali kvalifikaci pro povolání svářeč plamenem. </a:t>
            </a:r>
            <a:endParaRPr lang="cs-CZ" sz="20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Úřední </a:t>
            </a:r>
            <a:r>
              <a:rPr lang="cs-CZ" sz="2000" dirty="0">
                <a:latin typeface="+mn-lt"/>
              </a:rPr>
              <a:t>zkoušky mohou vykonat ti, kteří absolvovali základní kurz svařování a prokazatelně svařovali půl roku příslušnou metodou. </a:t>
            </a:r>
            <a:endParaRPr lang="cs-CZ" sz="2000" dirty="0" smtClean="0">
              <a:latin typeface="+mn-lt"/>
            </a:endParaRPr>
          </a:p>
          <a:p>
            <a:pPr>
              <a:buFontTx/>
              <a:buChar char="-"/>
            </a:pPr>
            <a:endParaRPr lang="cs-CZ" sz="2000" dirty="0">
              <a:latin typeface="+mn-lt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Zkoušky </a:t>
            </a:r>
            <a:r>
              <a:rPr lang="cs-CZ" sz="2000" dirty="0">
                <a:latin typeface="+mn-lt"/>
              </a:rPr>
              <a:t>platí na období </a:t>
            </a:r>
            <a:r>
              <a:rPr lang="cs-CZ" sz="2000" b="1" dirty="0">
                <a:latin typeface="+mn-lt"/>
              </a:rPr>
              <a:t>dvou let </a:t>
            </a:r>
            <a:r>
              <a:rPr lang="cs-CZ" sz="2000" dirty="0">
                <a:latin typeface="+mn-lt"/>
              </a:rPr>
              <a:t>a po uplynutí této doby se jejich platnost prodlužuje </a:t>
            </a:r>
            <a:r>
              <a:rPr lang="cs-CZ" sz="2000" b="1" dirty="0">
                <a:latin typeface="+mn-lt"/>
              </a:rPr>
              <a:t>periodickým přezkoušením</a:t>
            </a:r>
            <a:r>
              <a:rPr lang="cs-CZ" sz="2000" dirty="0">
                <a:latin typeface="+mn-lt"/>
              </a:rPr>
              <a:t>.</a:t>
            </a:r>
          </a:p>
          <a:p>
            <a:pPr>
              <a:buFontTx/>
              <a:buChar char="-"/>
            </a:pPr>
            <a:endParaRPr lang="cs-CZ" sz="2000" dirty="0">
              <a:latin typeface="+mn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516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7" y="1960253"/>
            <a:ext cx="9149593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Při </a:t>
            </a:r>
            <a:r>
              <a:rPr lang="cs-CZ" sz="2000" dirty="0"/>
              <a:t>svařování plamenem se potřebné tavné teplo vytvoří ostrým plamenem hořlavého plynu a kyslíku. </a:t>
            </a: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Ve </a:t>
            </a:r>
            <a:r>
              <a:rPr lang="cs-CZ" sz="2000" dirty="0"/>
              <a:t>svářečské praxi je výhradně používán </a:t>
            </a:r>
            <a:r>
              <a:rPr lang="cs-CZ" sz="2000" b="1" dirty="0"/>
              <a:t>acetylén</a:t>
            </a:r>
            <a:r>
              <a:rPr lang="cs-CZ" sz="2000" dirty="0"/>
              <a:t> a </a:t>
            </a:r>
            <a:r>
              <a:rPr lang="cs-CZ" sz="2000" b="1" dirty="0"/>
              <a:t>kyslík</a:t>
            </a:r>
            <a:r>
              <a:rPr lang="cs-CZ" sz="2000" dirty="0"/>
              <a:t>. </a:t>
            </a: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Zařízení </a:t>
            </a:r>
            <a:r>
              <a:rPr lang="cs-CZ" sz="2000" dirty="0"/>
              <a:t>na svařování plamenem sestává z ocelových lahví na kyslík a acetylén s lahvovými ventily, tlakových hadic a ze svařovacího hořáku. </a:t>
            </a:r>
            <a:endParaRPr lang="cs-CZ" sz="2000" dirty="0" smtClean="0"/>
          </a:p>
          <a:p>
            <a:pPr marL="285750" indent="-285750">
              <a:buFontTx/>
              <a:buChar char="-"/>
            </a:pPr>
            <a:endParaRPr lang="cs-CZ" sz="2000" dirty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Technické </a:t>
            </a:r>
            <a:r>
              <a:rPr lang="cs-CZ" sz="2000" dirty="0"/>
              <a:t>plyny jsou v lahvích stlačeny. </a:t>
            </a: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Lahve </a:t>
            </a:r>
            <a:r>
              <a:rPr lang="cs-CZ" sz="2000" dirty="0"/>
              <a:t>jsou označené </a:t>
            </a:r>
            <a:r>
              <a:rPr lang="cs-CZ" sz="2000" b="1" dirty="0"/>
              <a:t>barevným pruhem </a:t>
            </a:r>
            <a:r>
              <a:rPr lang="cs-CZ" sz="2000" dirty="0"/>
              <a:t>a mají speciální lahvové ventily, aby nedošlo k záměně. </a:t>
            </a: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Lahvové </a:t>
            </a:r>
            <a:r>
              <a:rPr lang="cs-CZ" sz="2000" dirty="0"/>
              <a:t>ventily slouží k uzavírání a otevírání lahví, k jejich plnění a vyprazdňování a k nasazení redukčního ventilu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>
                <a:solidFill>
                  <a:schemeClr val="accent1"/>
                </a:solidFill>
                <a:latin typeface="+mj-lt"/>
              </a:rPr>
              <a:t>Zařízení pro svařování plamenem</a:t>
            </a:r>
          </a:p>
        </p:txBody>
      </p:sp>
    </p:spTree>
    <p:extLst>
      <p:ext uri="{BB962C8B-B14F-4D97-AF65-F5344CB8AC3E}">
        <p14:creationId xmlns:p14="http://schemas.microsoft.com/office/powerpoint/2010/main" val="141692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524000" y="969250"/>
            <a:ext cx="8855984" cy="4806444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indent="0">
              <a:spcBef>
                <a:spcPts val="200"/>
              </a:spcBef>
              <a:buNone/>
            </a:pPr>
            <a:r>
              <a:rPr lang="cs-CZ" sz="1800" b="1" dirty="0">
                <a:latin typeface="+mn-lt"/>
              </a:rPr>
              <a:t>Kyslík</a:t>
            </a:r>
            <a:r>
              <a:rPr lang="cs-CZ" sz="1800" dirty="0">
                <a:latin typeface="+mn-lt"/>
              </a:rPr>
              <a:t> </a:t>
            </a:r>
            <a:endParaRPr lang="cs-CZ" sz="1800" dirty="0" smtClean="0">
              <a:latin typeface="+mn-lt"/>
            </a:endParaRPr>
          </a:p>
          <a:p>
            <a:pPr>
              <a:spcBef>
                <a:spcPts val="200"/>
              </a:spcBef>
              <a:buFontTx/>
              <a:buChar char="-"/>
            </a:pPr>
            <a:r>
              <a:rPr lang="cs-CZ" sz="1800" dirty="0" smtClean="0">
                <a:latin typeface="+mn-lt"/>
              </a:rPr>
              <a:t>Při </a:t>
            </a:r>
            <a:r>
              <a:rPr lang="cs-CZ" sz="1800" dirty="0">
                <a:latin typeface="+mn-lt"/>
              </a:rPr>
              <a:t>svařování </a:t>
            </a:r>
            <a:r>
              <a:rPr lang="cs-CZ" sz="1800" dirty="0" smtClean="0">
                <a:latin typeface="+mn-lt"/>
              </a:rPr>
              <a:t>se používá </a:t>
            </a:r>
            <a:r>
              <a:rPr lang="cs-CZ" sz="1800" dirty="0">
                <a:latin typeface="+mn-lt"/>
              </a:rPr>
              <a:t>proto, že podporuje hoření. </a:t>
            </a:r>
            <a:endParaRPr lang="cs-CZ" sz="1800" dirty="0" smtClean="0">
              <a:latin typeface="+mn-lt"/>
            </a:endParaRPr>
          </a:p>
          <a:p>
            <a:pPr>
              <a:spcBef>
                <a:spcPts val="200"/>
              </a:spcBef>
              <a:buFontTx/>
              <a:buChar char="-"/>
            </a:pPr>
            <a:r>
              <a:rPr lang="cs-CZ" sz="1800" dirty="0">
                <a:latin typeface="+mn-lt"/>
              </a:rPr>
              <a:t>V</a:t>
            </a:r>
            <a:r>
              <a:rPr lang="cs-CZ" sz="1800" dirty="0" smtClean="0">
                <a:latin typeface="+mn-lt"/>
              </a:rPr>
              <a:t>yrábí se destilací </a:t>
            </a:r>
            <a:r>
              <a:rPr lang="cs-CZ" sz="1800" dirty="0">
                <a:latin typeface="+mn-lt"/>
              </a:rPr>
              <a:t>zkapalněného vzduchu nebo elektrolýzou (rozkladem) vody stejnosměrným proudem. </a:t>
            </a:r>
            <a:endParaRPr lang="cs-CZ" sz="1800" dirty="0" smtClean="0">
              <a:latin typeface="+mn-lt"/>
            </a:endParaRPr>
          </a:p>
          <a:p>
            <a:pPr>
              <a:spcBef>
                <a:spcPts val="200"/>
              </a:spcBef>
              <a:buFontTx/>
              <a:buChar char="-"/>
            </a:pPr>
            <a:r>
              <a:rPr lang="cs-CZ" sz="1800" dirty="0" smtClean="0">
                <a:latin typeface="+mn-lt"/>
              </a:rPr>
              <a:t>Ve </a:t>
            </a:r>
            <a:r>
              <a:rPr lang="cs-CZ" sz="1800" dirty="0">
                <a:latin typeface="+mn-lt"/>
              </a:rPr>
              <a:t>výrobě se jímá do plynojemů a následně stlačuje do normalizovaných čtyřicetilitrových lahví s plnicím přetlakem 15 </a:t>
            </a:r>
            <a:r>
              <a:rPr lang="cs-CZ" sz="1800" dirty="0" err="1">
                <a:latin typeface="+mn-lt"/>
              </a:rPr>
              <a:t>MPa</a:t>
            </a:r>
            <a:r>
              <a:rPr lang="cs-CZ" sz="1800" dirty="0">
                <a:latin typeface="+mn-lt"/>
              </a:rPr>
              <a:t>. </a:t>
            </a:r>
            <a:endParaRPr lang="cs-CZ" sz="1800" dirty="0" smtClean="0">
              <a:latin typeface="+mn-lt"/>
            </a:endParaRPr>
          </a:p>
          <a:p>
            <a:pPr>
              <a:spcBef>
                <a:spcPts val="200"/>
              </a:spcBef>
              <a:buFontTx/>
              <a:buChar char="-"/>
            </a:pPr>
            <a:r>
              <a:rPr lang="cs-CZ" sz="1800" dirty="0" smtClean="0">
                <a:latin typeface="+mn-lt"/>
              </a:rPr>
              <a:t>K</a:t>
            </a:r>
            <a:r>
              <a:rPr lang="cs-CZ" sz="1800" dirty="0">
                <a:latin typeface="+mn-lt"/>
              </a:rPr>
              <a:t> lahvovému ventilu se připojuje redukční ventil </a:t>
            </a:r>
            <a:r>
              <a:rPr lang="cs-CZ" sz="1800" dirty="0" err="1">
                <a:latin typeface="+mn-lt"/>
              </a:rPr>
              <a:t>převlečnou</a:t>
            </a:r>
            <a:r>
              <a:rPr lang="cs-CZ" sz="1800" dirty="0">
                <a:latin typeface="+mn-lt"/>
              </a:rPr>
              <a:t> maticí se závitem</a:t>
            </a:r>
            <a:r>
              <a:rPr lang="cs-CZ" sz="1800" dirty="0" smtClean="0">
                <a:latin typeface="+mn-lt"/>
              </a:rPr>
              <a:t>.</a:t>
            </a:r>
          </a:p>
          <a:p>
            <a:pPr>
              <a:spcBef>
                <a:spcPts val="200"/>
              </a:spcBef>
              <a:buFontTx/>
              <a:buChar char="-"/>
            </a:pPr>
            <a:endParaRPr lang="cs-CZ" sz="1800" dirty="0">
              <a:latin typeface="+mn-lt"/>
            </a:endParaRPr>
          </a:p>
          <a:p>
            <a:pPr marL="0" indent="0">
              <a:spcBef>
                <a:spcPts val="200"/>
              </a:spcBef>
              <a:buNone/>
            </a:pPr>
            <a:r>
              <a:rPr lang="cs-CZ" sz="1800" b="1" dirty="0">
                <a:latin typeface="+mn-lt"/>
              </a:rPr>
              <a:t>Acetylén (C2H2) </a:t>
            </a:r>
            <a:endParaRPr lang="cs-CZ" sz="1800" b="1" dirty="0" smtClean="0">
              <a:latin typeface="+mn-lt"/>
            </a:endParaRPr>
          </a:p>
          <a:p>
            <a:pPr>
              <a:spcBef>
                <a:spcPts val="200"/>
              </a:spcBef>
              <a:buFontTx/>
              <a:buChar char="-"/>
            </a:pPr>
            <a:r>
              <a:rPr lang="cs-CZ" sz="1800" dirty="0" smtClean="0">
                <a:latin typeface="+mn-lt"/>
              </a:rPr>
              <a:t>Uhlovodík</a:t>
            </a:r>
            <a:r>
              <a:rPr lang="cs-CZ" sz="1800" dirty="0">
                <a:latin typeface="+mn-lt"/>
              </a:rPr>
              <a:t>, který se vyrábí ve vyvíječích chemickou reakcí karbidu vápníku a vody. </a:t>
            </a:r>
            <a:endParaRPr lang="cs-CZ" sz="1800" dirty="0" smtClean="0">
              <a:latin typeface="+mn-lt"/>
            </a:endParaRPr>
          </a:p>
          <a:p>
            <a:pPr>
              <a:spcBef>
                <a:spcPts val="200"/>
              </a:spcBef>
              <a:buFontTx/>
              <a:buChar char="-"/>
            </a:pPr>
            <a:r>
              <a:rPr lang="cs-CZ" sz="1800" dirty="0" smtClean="0">
                <a:latin typeface="+mn-lt"/>
              </a:rPr>
              <a:t>Jde </a:t>
            </a:r>
            <a:r>
              <a:rPr lang="cs-CZ" sz="1800" dirty="0">
                <a:latin typeface="+mn-lt"/>
              </a:rPr>
              <a:t>o bezbarvý, nejedovatý, hořlavý, zapáchající plyn, který se vzduchem a kyslíkem tvoří výbušnou směs. </a:t>
            </a:r>
            <a:endParaRPr lang="cs-CZ" sz="1800" dirty="0" smtClean="0">
              <a:latin typeface="+mn-lt"/>
            </a:endParaRPr>
          </a:p>
          <a:p>
            <a:pPr>
              <a:spcBef>
                <a:spcPts val="200"/>
              </a:spcBef>
              <a:buFontTx/>
              <a:buChar char="-"/>
            </a:pPr>
            <a:r>
              <a:rPr lang="cs-CZ" sz="1800" dirty="0" smtClean="0">
                <a:latin typeface="+mn-lt"/>
              </a:rPr>
              <a:t>Nesmí </a:t>
            </a:r>
            <a:r>
              <a:rPr lang="cs-CZ" sz="1800" dirty="0">
                <a:latin typeface="+mn-lt"/>
              </a:rPr>
              <a:t>přijít dlouhodobě do styku s mědí, stříbrem a rtutí, protože vznikají výbušné látky. </a:t>
            </a:r>
            <a:endParaRPr lang="cs-CZ" sz="1800" dirty="0" smtClean="0">
              <a:latin typeface="+mn-lt"/>
            </a:endParaRPr>
          </a:p>
          <a:p>
            <a:pPr>
              <a:spcBef>
                <a:spcPts val="200"/>
              </a:spcBef>
              <a:buFontTx/>
              <a:buChar char="-"/>
            </a:pPr>
            <a:r>
              <a:rPr lang="cs-CZ" sz="1800" dirty="0" smtClean="0">
                <a:latin typeface="+mn-lt"/>
              </a:rPr>
              <a:t>Acetylén </a:t>
            </a:r>
            <a:r>
              <a:rPr lang="cs-CZ" sz="1800" dirty="0">
                <a:latin typeface="+mn-lt"/>
              </a:rPr>
              <a:t>se nemůže bezpečně stlačit pod vysokým tlakem, protože by mohl explodovat</a:t>
            </a:r>
            <a:r>
              <a:rPr lang="cs-CZ" sz="1800" dirty="0" smtClean="0">
                <a:latin typeface="+mn-lt"/>
              </a:rPr>
              <a:t>.</a:t>
            </a:r>
          </a:p>
          <a:p>
            <a:pPr>
              <a:spcBef>
                <a:spcPts val="200"/>
              </a:spcBef>
              <a:buFontTx/>
              <a:buChar char="-"/>
            </a:pPr>
            <a:r>
              <a:rPr lang="cs-CZ" sz="1800" dirty="0"/>
              <a:t>Acetylénová láhev je celá naplněná pórovitou hmotou (směs křemeliny, pemzy, azbestu a dřevěného uhlí), která je prosáklá acetonem. 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90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524000" y="969250"/>
            <a:ext cx="9144000" cy="671979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spcBef>
                <a:spcPts val="200"/>
              </a:spcBef>
              <a:buFontTx/>
              <a:buChar char="-"/>
            </a:pPr>
            <a:r>
              <a:rPr lang="cs-CZ" sz="1800" dirty="0"/>
              <a:t>V acetonu je rozpuštěn acetylén (asi 6 000 l v jedné lahvi). </a:t>
            </a:r>
          </a:p>
          <a:p>
            <a:pPr>
              <a:spcBef>
                <a:spcPts val="200"/>
              </a:spcBef>
              <a:buFontTx/>
              <a:buChar char="-"/>
            </a:pPr>
            <a:r>
              <a:rPr lang="cs-CZ" sz="1800" dirty="0"/>
              <a:t>Plnicí přetlak je 1,5 </a:t>
            </a:r>
            <a:r>
              <a:rPr lang="cs-CZ" sz="1800" dirty="0" err="1"/>
              <a:t>MPa</a:t>
            </a:r>
            <a:r>
              <a:rPr lang="cs-CZ" sz="1800" dirty="0"/>
              <a:t>, redukční ventil se připojuje třmenem bez závitu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2472" y="2419196"/>
            <a:ext cx="3801116" cy="28508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4737" y="1635728"/>
            <a:ext cx="3178526" cy="4337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750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7" y="1960253"/>
            <a:ext cx="9149593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 smtClean="0"/>
              <a:t>Redukční </a:t>
            </a:r>
            <a:r>
              <a:rPr lang="cs-CZ" sz="2000" dirty="0"/>
              <a:t>ventily </a:t>
            </a:r>
            <a:r>
              <a:rPr lang="cs-CZ" sz="2000" dirty="0" smtClean="0"/>
              <a:t>jsou </a:t>
            </a:r>
            <a:r>
              <a:rPr lang="cs-CZ" sz="2000" dirty="0"/>
              <a:t>regulátory tlaku, které snižují tlak z lahve na požadovanou pracovní hodnotu a zajišťují stálý pracovní tlak během svěřování, kdy tlak v lahvi důsledkem odběru klesá. </a:t>
            </a:r>
            <a:endParaRPr lang="cs-CZ" sz="2000" dirty="0" smtClean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Na </a:t>
            </a:r>
            <a:r>
              <a:rPr lang="cs-CZ" sz="2000" dirty="0"/>
              <a:t>obsahovém vysokotlakém manometru čteme tlak v lahvi, pracovní tlak si nastavíme regulačním šroubem a kontrolujeme ho na nízkotlakém manometru.</a:t>
            </a: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>
                <a:solidFill>
                  <a:schemeClr val="accent1"/>
                </a:solidFill>
                <a:latin typeface="+mj-lt"/>
              </a:rPr>
              <a:t>Funkce redukčního ventilu</a:t>
            </a:r>
          </a:p>
        </p:txBody>
      </p:sp>
    </p:spTree>
    <p:extLst>
      <p:ext uri="{BB962C8B-B14F-4D97-AF65-F5344CB8AC3E}">
        <p14:creationId xmlns:p14="http://schemas.microsoft.com/office/powerpoint/2010/main" val="1113809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4"/>
          <p:cNvSpPr/>
          <p:nvPr/>
        </p:nvSpPr>
        <p:spPr>
          <a:xfrm>
            <a:off x="3216363" y="6092995"/>
            <a:ext cx="5832363" cy="448389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+- f3 0 f2"/>
              <a:gd name="f7" fmla="*/ f6 1 21600"/>
              <a:gd name="f8" fmla="*/ f2 1 f7"/>
              <a:gd name="f9" fmla="*/ f3 1 f7"/>
              <a:gd name="f10" fmla="*/ f8 f4 1"/>
              <a:gd name="f11" fmla="*/ f9 f4 1"/>
              <a:gd name="f12" fmla="*/ f9 f5 1"/>
              <a:gd name="f13" fmla="*/ f8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0" t="f13" r="f11" b="f12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0004" tIns="46798" rIns="90004" bIns="46798" anchor="t" anchorCtr="0" compatLnSpc="0">
            <a:spAutoFit/>
          </a:bodyPr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Otázky k opakování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524000" y="2079843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000" dirty="0" smtClean="0"/>
              <a:t>Popiš autogenní soupravu.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Jaká je funkce redukčního ventilu?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Jaké máme barevné označení lahví?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04043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Zdroje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24000" y="2030136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Vlastní zdroje</a:t>
            </a:r>
          </a:p>
          <a:p>
            <a:pPr marL="285750" indent="-285750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s-CZ" dirty="0">
                <a:ea typeface="Arial Unicode MS" panose="020B0604020202020204" pitchFamily="34" charset="-128"/>
              </a:rPr>
              <a:t>Ing. MIROSLAVA TRNKOVÁ, </a:t>
            </a:r>
            <a:r>
              <a:rPr lang="cs-CZ" b="1" dirty="0">
                <a:ea typeface="Arial Unicode MS" panose="020B0604020202020204" pitchFamily="34" charset="-128"/>
              </a:rPr>
              <a:t>Instalace vody a kanalizace I</a:t>
            </a:r>
            <a:r>
              <a:rPr lang="cs-CZ" dirty="0">
                <a:ea typeface="Arial Unicode MS" panose="020B0604020202020204" pitchFamily="34" charset="-128"/>
              </a:rPr>
              <a:t>, nakladatelství INFORMATORIUM, Praha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b="1" smtClean="0">
                <a:hlinkClick r:id="rId4"/>
              </a:rPr>
              <a:t>www.informatorium.cz</a:t>
            </a:r>
            <a:endParaRPr lang="cs-CZ" b="1" smtClean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mtClean="0">
                <a:hlinkClick r:id="rId5"/>
              </a:rPr>
              <a:t>www.instalateri-topenari-brno.cz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469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4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361</Words>
  <Application>Microsoft Office PowerPoint</Application>
  <PresentationFormat>Vlastní</PresentationFormat>
  <Paragraphs>94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Motiv systému Office</vt:lpstr>
      <vt:lpstr>Výchozí</vt:lpstr>
      <vt:lpstr>1_Výchozí</vt:lpstr>
      <vt:lpstr>4_Výchozí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hrtanek.d@gymjat.org</dc:creator>
  <cp:lastModifiedBy>Karel Filas, Ing.</cp:lastModifiedBy>
  <cp:revision>27</cp:revision>
  <dcterms:created xsi:type="dcterms:W3CDTF">2014-01-26T14:01:30Z</dcterms:created>
  <dcterms:modified xsi:type="dcterms:W3CDTF">2014-02-27T21:50:09Z</dcterms:modified>
</cp:coreProperties>
</file>